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0" r:id="rId5"/>
    <p:sldId id="400" r:id="rId6"/>
    <p:sldId id="419" r:id="rId7"/>
    <p:sldId id="483" r:id="rId8"/>
    <p:sldId id="470" r:id="rId9"/>
    <p:sldId id="465" r:id="rId10"/>
    <p:sldId id="482" r:id="rId11"/>
    <p:sldId id="405" r:id="rId12"/>
    <p:sldId id="484" r:id="rId13"/>
    <p:sldId id="476" r:id="rId14"/>
    <p:sldId id="469" r:id="rId15"/>
    <p:sldId id="427" r:id="rId16"/>
    <p:sldId id="459" r:id="rId17"/>
    <p:sldId id="486" r:id="rId18"/>
    <p:sldId id="485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B80118-3FA6-EC27-9BAD-AEAE60776F84}" name="Beatriz Roman Ciudad" initials="BC" userId="S::broman@aspb.cat::8d66e3b5-c054-452c-a28b-ba2c80f39759" providerId="AD"/>
  <p188:author id="{47D7B14C-6088-9140-638A-65661F4C47F4}" name="Lucía Artazcoz Lazcano" initials="LA" userId="S::lartazco@aspb.cat::3537aa1c-53bf-4805-9e2e-9e4fcb016eaf" providerId="AD"/>
  <p188:author id="{F7179B6D-3E60-F185-86AC-21B177077A80}" name="Esther Sanchez Ledesma" initials="ES" userId="S::esanchez@aspb.cat::bfd81ec1-4bf5-4531-b7aa-de324081ab6e" providerId="AD"/>
  <p188:author id="{D2583D8A-EA1F-2EDA-CE24-4B0EAE64573C}" name="Joan Ramon Villalbí Hereter" initials="JH" userId="S::jrvillal@aspb.cat::5519854d-9f83-4745-8973-79881b7b4f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EE"/>
    <a:srgbClr val="F2F2F2"/>
    <a:srgbClr val="F3F4EE"/>
    <a:srgbClr val="018EA5"/>
    <a:srgbClr val="6BC0DB"/>
    <a:srgbClr val="D64E38"/>
    <a:srgbClr val="E18E4B"/>
    <a:srgbClr val="6BC0D9"/>
    <a:srgbClr val="FF9B5A"/>
    <a:srgbClr val="569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F2BF7A-A6CC-7C1F-105C-2F38728C951F}" v="4" dt="2025-11-04T10:06:21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32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'Gràfic Anual'!$C$6</c:f>
              <c:strCache>
                <c:ptCount val="1"/>
                <c:pt idx="0">
                  <c:v>Zona B1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'Gràfic Anual'!$D$5:$U$5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'Gràfic Anual'!$D$6:$U$6</c:f>
              <c:numCache>
                <c:formatCode>0.0</c:formatCode>
                <c:ptCount val="18"/>
                <c:pt idx="0">
                  <c:v>115.8</c:v>
                </c:pt>
                <c:pt idx="1">
                  <c:v>130.1</c:v>
                </c:pt>
                <c:pt idx="2">
                  <c:v>93.8</c:v>
                </c:pt>
                <c:pt idx="3">
                  <c:v>40.1</c:v>
                </c:pt>
                <c:pt idx="4">
                  <c:v>52</c:v>
                </c:pt>
                <c:pt idx="5">
                  <c:v>41.924999999999997</c:v>
                </c:pt>
                <c:pt idx="6">
                  <c:v>37.375</c:v>
                </c:pt>
                <c:pt idx="7">
                  <c:v>36.1</c:v>
                </c:pt>
                <c:pt idx="8">
                  <c:v>40.18</c:v>
                </c:pt>
                <c:pt idx="9">
                  <c:v>40.924999999999997</c:v>
                </c:pt>
                <c:pt idx="10">
                  <c:v>50.274999999999999</c:v>
                </c:pt>
                <c:pt idx="11">
                  <c:v>57.861539999999998</c:v>
                </c:pt>
                <c:pt idx="12">
                  <c:v>54.08182</c:v>
                </c:pt>
                <c:pt idx="13">
                  <c:v>39.508330000000001</c:v>
                </c:pt>
                <c:pt idx="14">
                  <c:v>48.3</c:v>
                </c:pt>
                <c:pt idx="15">
                  <c:v>34.388240000000003</c:v>
                </c:pt>
                <c:pt idx="16">
                  <c:v>33.271430000000002</c:v>
                </c:pt>
                <c:pt idx="17">
                  <c:v>44.825000000000003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0-4350-AE5A-60ED717B783B}"/>
            </c:ext>
          </c:extLst>
        </c:ser>
        <c:ser>
          <c:idx val="1"/>
          <c:order val="1"/>
          <c:tx>
            <c:strRef>
              <c:f>'Gràfic Anual'!$C$7</c:f>
              <c:strCache>
                <c:ptCount val="1"/>
                <c:pt idx="0">
                  <c:v>Zona D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'Gràfic Anual'!$D$5:$U$5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'Gràfic Anual'!$D$7:$U$7</c:f>
              <c:numCache>
                <c:formatCode>0.0</c:formatCode>
                <c:ptCount val="18"/>
                <c:pt idx="0">
                  <c:v>83.1</c:v>
                </c:pt>
                <c:pt idx="1">
                  <c:v>94</c:v>
                </c:pt>
                <c:pt idx="2">
                  <c:v>90.3</c:v>
                </c:pt>
                <c:pt idx="3">
                  <c:v>46.6</c:v>
                </c:pt>
                <c:pt idx="4">
                  <c:v>43.65</c:v>
                </c:pt>
                <c:pt idx="5">
                  <c:v>44.533329999999999</c:v>
                </c:pt>
                <c:pt idx="6">
                  <c:v>48.012500000000003</c:v>
                </c:pt>
                <c:pt idx="7">
                  <c:v>46.563639999999999</c:v>
                </c:pt>
                <c:pt idx="8">
                  <c:v>60.104550000000003</c:v>
                </c:pt>
                <c:pt idx="9">
                  <c:v>44.736359999999998</c:v>
                </c:pt>
                <c:pt idx="10">
                  <c:v>42.17</c:v>
                </c:pt>
                <c:pt idx="11">
                  <c:v>46.6</c:v>
                </c:pt>
                <c:pt idx="12">
                  <c:v>54.79</c:v>
                </c:pt>
                <c:pt idx="13">
                  <c:v>42.692860000000003</c:v>
                </c:pt>
                <c:pt idx="14">
                  <c:v>42.340539999999997</c:v>
                </c:pt>
                <c:pt idx="15">
                  <c:v>34.496200000000002</c:v>
                </c:pt>
                <c:pt idx="16">
                  <c:v>31.0413</c:v>
                </c:pt>
                <c:pt idx="17">
                  <c:v>48.165219999999998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0-4350-AE5A-60ED717B783B}"/>
            </c:ext>
          </c:extLst>
        </c:ser>
        <c:ser>
          <c:idx val="2"/>
          <c:order val="2"/>
          <c:tx>
            <c:strRef>
              <c:f>'Gràfic Anual'!$C$8</c:f>
              <c:strCache>
                <c:ptCount val="1"/>
                <c:pt idx="0">
                  <c:v>Zona 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'Gràfic Anual'!$D$5:$U$5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'Gràfic Anual'!$D$8:$U$8</c:f>
              <c:numCache>
                <c:formatCode>0.0</c:formatCode>
                <c:ptCount val="18"/>
                <c:pt idx="0">
                  <c:v>52.4</c:v>
                </c:pt>
                <c:pt idx="1">
                  <c:v>57.5</c:v>
                </c:pt>
                <c:pt idx="2">
                  <c:v>62.9</c:v>
                </c:pt>
                <c:pt idx="3">
                  <c:v>62.7</c:v>
                </c:pt>
                <c:pt idx="4">
                  <c:v>66.8</c:v>
                </c:pt>
                <c:pt idx="5">
                  <c:v>53.524999999999999</c:v>
                </c:pt>
                <c:pt idx="6">
                  <c:v>49.4</c:v>
                </c:pt>
                <c:pt idx="7">
                  <c:v>42.7</c:v>
                </c:pt>
                <c:pt idx="8">
                  <c:v>61.924999999999997</c:v>
                </c:pt>
                <c:pt idx="9">
                  <c:v>35.75</c:v>
                </c:pt>
                <c:pt idx="10">
                  <c:v>32.75</c:v>
                </c:pt>
                <c:pt idx="11">
                  <c:v>33.473329999999997</c:v>
                </c:pt>
                <c:pt idx="12">
                  <c:v>45.091670000000001</c:v>
                </c:pt>
                <c:pt idx="13">
                  <c:v>49.369230000000002</c:v>
                </c:pt>
                <c:pt idx="14">
                  <c:v>42.218179999999997</c:v>
                </c:pt>
                <c:pt idx="15">
                  <c:v>29.430769999999999</c:v>
                </c:pt>
                <c:pt idx="16">
                  <c:v>16.538709999999998</c:v>
                </c:pt>
                <c:pt idx="17">
                  <c:v>43.133330000000001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60-4350-AE5A-60ED717B7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80460816"/>
        <c:axId val="680461176"/>
      </c:barChart>
      <c:lineChart>
        <c:grouping val="standard"/>
        <c:varyColors val="0"/>
        <c:ser>
          <c:idx val="3"/>
          <c:order val="3"/>
          <c:tx>
            <c:strRef>
              <c:f>'Gràfic Anual'!$C$9</c:f>
              <c:strCache>
                <c:ptCount val="1"/>
                <c:pt idx="0">
                  <c:v>Valor límit normatiu (a partir del 2009)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'Gràfic Anual'!$D$5:$U$5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'Gràfic Anual'!$D$9:$U$9</c:f>
              <c:numCache>
                <c:formatCode>General</c:formatCode>
                <c:ptCount val="1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60-4350-AE5A-60ED717B783B}"/>
            </c:ext>
          </c:extLst>
        </c:ser>
        <c:ser>
          <c:idx val="4"/>
          <c:order val="4"/>
          <c:tx>
            <c:strRef>
              <c:f>'Gràfic Anual'!$C$10</c:f>
              <c:strCache>
                <c:ptCount val="1"/>
                <c:pt idx="0">
                  <c:v>Valor límit normatiu (fins finals del 2008)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'Gràfic Anual'!$D$5:$U$5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'Gràfic Anual'!$D$10:$U$10</c:f>
              <c:numCache>
                <c:formatCode>General</c:formatCode>
                <c:ptCount val="18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  <c:pt idx="4">
                  <c:v>150</c:v>
                </c:pt>
                <c:pt idx="5">
                  <c:v>150</c:v>
                </c:pt>
                <c:pt idx="6">
                  <c:v>150</c:v>
                </c:pt>
                <c:pt idx="7">
                  <c:v>150</c:v>
                </c:pt>
                <c:pt idx="8">
                  <c:v>150</c:v>
                </c:pt>
                <c:pt idx="9">
                  <c:v>150</c:v>
                </c:pt>
                <c:pt idx="10">
                  <c:v>150</c:v>
                </c:pt>
                <c:pt idx="11">
                  <c:v>150</c:v>
                </c:pt>
                <c:pt idx="12">
                  <c:v>150</c:v>
                </c:pt>
                <c:pt idx="13">
                  <c:v>150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60-4350-AE5A-60ED717B7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460816"/>
        <c:axId val="680461176"/>
      </c:lineChart>
      <c:catAx>
        <c:axId val="68046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80461176"/>
        <c:crosses val="autoZero"/>
        <c:auto val="1"/>
        <c:lblAlgn val="ctr"/>
        <c:lblOffset val="100"/>
        <c:noMultiLvlLbl val="0"/>
      </c:catAx>
      <c:valAx>
        <c:axId val="68046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8046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628B2-D8FF-064F-8D87-F91C57770FA0}" type="datetimeFigureOut">
              <a:rPr lang="es-ES_tradnl" smtClean="0"/>
              <a:t>04/12/2025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0EC54-AC52-DA4B-88CF-FAEE4673B0A6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9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580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19DC0-BA17-C4A2-DF16-E30DACD0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F0DBEBD-BD02-5BA6-EEB0-EA9B1A324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0771511-4DD3-3D16-73FB-344927952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baseline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58BBDD-9462-EF54-E9E4-5A3F4F88E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666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384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487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82892-D1AA-0CCE-1042-D29AD9D6F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324BFF01-A3B4-9B64-96F1-B7AE80D0C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6241BBD5-3FA6-F90F-FED0-D9AD473672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/>
              <a:t>Dades intervencions arbovirus</a:t>
            </a:r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8B7B2D90-4A93-44FA-BC32-9113C95B1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17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CEAEF-8047-C71A-0A4D-1114F810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>
            <a:extLst>
              <a:ext uri="{FF2B5EF4-FFF2-40B4-BE49-F238E27FC236}">
                <a16:creationId xmlns:a16="http://schemas.microsoft.com/office/drawing/2014/main" id="{CBD375DC-83C2-FC98-B5A7-B2E2941DA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notes 2">
            <a:extLst>
              <a:ext uri="{FF2B5EF4-FFF2-40B4-BE49-F238E27FC236}">
                <a16:creationId xmlns:a16="http://schemas.microsoft.com/office/drawing/2014/main" id="{D03AC46F-72A6-DB67-3A19-14B5E6B9BC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700636DF-0D0C-9C7A-04B3-D048DE8E1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882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9517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8C672-2DE0-8BB2-5D12-8C037BF4C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56F30F-98FC-5A68-175D-3EB4EEBF0F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13741DC-C46E-B01E-892A-47616A87B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noProof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D448AA0-464E-541C-BA87-90AB5DF28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16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113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14574-F501-DF48-AF46-98FEBDBC5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5880A9F-7AC3-0072-583F-56F4D0B07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A1839B-F074-38D8-94FA-138E031CCF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baseline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AEC25F-AD39-18CB-E992-045ED566E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542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62D72-25C8-ED29-1ECB-0EF23FA15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52C338A-DA00-42B6-81C3-6083FC7BE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E54D0CC-CAE9-CA57-4A6F-F93FE3732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baseline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4D9678-5406-8B72-6A13-C19B6B878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40EC54-AC52-DA4B-88CF-FAEE4673B0A6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527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06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0823"/>
            <a:ext cx="10515600" cy="8081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Feu clic per modificar l’estil del títol del patró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79DDDB-748F-4F46-925A-BACA654AFF1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783097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018EA5"/>
              </a:buClr>
              <a:buFontTx/>
              <a:buBlip>
                <a:blip r:embed="rId2"/>
              </a:buBlip>
              <a:defRPr sz="1600"/>
            </a:lvl1pPr>
            <a:lvl2pPr>
              <a:defRPr/>
            </a:lvl2pPr>
          </a:lstStyle>
          <a:p>
            <a:pPr lvl="0"/>
            <a:r>
              <a:rPr lang="ca-ES" noProof="0"/>
              <a:t>Feu clic per modificar els estils de text del patró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858EDE-EC8E-1E44-AE9B-4C4DF630CD1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172200" y="1783097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50000"/>
              </a:lnSpc>
              <a:buClr>
                <a:srgbClr val="018EA5"/>
              </a:buClr>
              <a:buFontTx/>
              <a:buBlip>
                <a:blip r:embed="rId2"/>
              </a:buBlip>
              <a:defRPr sz="1600"/>
            </a:lvl1pPr>
            <a:lvl2pPr>
              <a:defRPr/>
            </a:lvl2pPr>
          </a:lstStyle>
          <a:p>
            <a:pPr lvl="0"/>
            <a:r>
              <a:rPr lang="ca-ES" noProof="0"/>
              <a:t>Feu clic per modificar els estils de text del patró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ol lla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8308"/>
            <a:ext cx="10515600" cy="8081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Feu clic per modificar l’estil del títol del patró</a:t>
            </a:r>
            <a:br>
              <a:rPr lang="ca-ES" noProof="0"/>
            </a:br>
            <a:r>
              <a:rPr lang="ca-ES"/>
              <a:t>títol llarg de dues línies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9B7B6C-7124-5C40-88CF-88A1B0979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3"/>
            <a:ext cx="10515600" cy="8081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F5C89C5-CA48-CE41-8DB1-3CCCA39BE38A}"/>
              </a:ext>
            </a:extLst>
          </p:cNvPr>
          <p:cNvSpPr/>
          <p:nvPr userDrawn="1"/>
        </p:nvSpPr>
        <p:spPr>
          <a:xfrm>
            <a:off x="11507787" y="1382713"/>
            <a:ext cx="684213" cy="5040312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/>
              <a:t>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9A3F0AF-9276-8D44-8AEE-2AD92BA7A22B}"/>
              </a:ext>
            </a:extLst>
          </p:cNvPr>
          <p:cNvSpPr/>
          <p:nvPr userDrawn="1"/>
        </p:nvSpPr>
        <p:spPr>
          <a:xfrm>
            <a:off x="4762" y="1382713"/>
            <a:ext cx="717550" cy="5040312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3055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233362"/>
            <a:ext cx="10363200" cy="670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900"/>
            </a:lvl1pPr>
          </a:lstStyle>
          <a:p>
            <a:r>
              <a:rPr lang="ca-ES" noProof="0"/>
              <a:t>Feu clic per modificar l’estil de títol del patró</a:t>
            </a:r>
          </a:p>
        </p:txBody>
      </p:sp>
      <p:sp>
        <p:nvSpPr>
          <p:cNvPr id="8" name="Rectángulo 7"/>
          <p:cNvSpPr/>
          <p:nvPr userDrawn="1"/>
        </p:nvSpPr>
        <p:spPr>
          <a:xfrm flipV="1">
            <a:off x="1" y="1379537"/>
            <a:ext cx="12204700" cy="1743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es-ES_tradnl" sz="1300" noProof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1" name="Triángulo rectángulo 10"/>
          <p:cNvSpPr/>
          <p:nvPr userDrawn="1"/>
        </p:nvSpPr>
        <p:spPr>
          <a:xfrm rot="18880531" flipH="1">
            <a:off x="961222" y="3472990"/>
            <a:ext cx="106054" cy="141019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1800" noProof="0"/>
          </a:p>
        </p:txBody>
      </p:sp>
      <p:sp>
        <p:nvSpPr>
          <p:cNvPr id="15" name="Text Placeholder 2"/>
          <p:cNvSpPr>
            <a:spLocks noGrp="1"/>
          </p:cNvSpPr>
          <p:nvPr>
            <p:ph idx="11" hasCustomPrompt="1"/>
          </p:nvPr>
        </p:nvSpPr>
        <p:spPr>
          <a:xfrm>
            <a:off x="838200" y="6226503"/>
            <a:ext cx="10515600" cy="22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700"/>
            </a:lvl1pPr>
            <a:lvl2pPr marL="457200" indent="0">
              <a:buFont typeface="Arial" charset="0"/>
              <a:buNone/>
              <a:defRPr sz="700"/>
            </a:lvl2pPr>
          </a:lstStyle>
          <a:p>
            <a:pPr lvl="0"/>
            <a:r>
              <a:rPr lang="ca-ES" noProof="0"/>
              <a:t>Cites: Open </a:t>
            </a:r>
            <a:r>
              <a:rPr lang="ca-ES" noProof="0" err="1"/>
              <a:t>Sanscos</a:t>
            </a:r>
            <a:r>
              <a:rPr lang="ca-ES" noProof="0"/>
              <a:t> 7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0486333-5BFE-A049-9D71-60140601360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1825625"/>
            <a:ext cx="7886700" cy="118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8EA5"/>
              </a:buClr>
              <a:defRPr sz="1600"/>
            </a:lvl1pPr>
            <a:lvl2pPr>
              <a:defRPr sz="1400"/>
            </a:lvl2pPr>
          </a:lstStyle>
          <a:p>
            <a:pPr lvl="0"/>
            <a:r>
              <a:rPr lang="ca-ES" noProof="0"/>
              <a:t>Feu clic per modificar els estils de text del patró</a:t>
            </a:r>
          </a:p>
          <a:p>
            <a:pPr lvl="1"/>
            <a:r>
              <a:rPr lang="ca-ES" noProof="0"/>
              <a:t>Segon nivell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B15065C-577B-534D-94B8-765C860B757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101672" y="3394173"/>
            <a:ext cx="7679775" cy="118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ca-ES" noProof="0"/>
              <a:t>Feu clic per modificar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E973D-EE46-4649-97A6-06835A5B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3"/>
            <a:ext cx="10515600" cy="8081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72EADB-90D7-BA4B-821E-027092BA0BAF}"/>
              </a:ext>
            </a:extLst>
          </p:cNvPr>
          <p:cNvSpPr/>
          <p:nvPr userDrawn="1"/>
        </p:nvSpPr>
        <p:spPr>
          <a:xfrm flipV="1">
            <a:off x="1" y="1379536"/>
            <a:ext cx="12204700" cy="27711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altLang="es-ES_tradnl" sz="1300" noProof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9FBE039-B824-3741-9DEA-6599A01F944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1825625"/>
            <a:ext cx="7886700" cy="118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18EA5"/>
              </a:buClr>
              <a:defRPr sz="1600"/>
            </a:lvl1pPr>
            <a:lvl2pPr>
              <a:defRPr sz="1400"/>
            </a:lvl2pPr>
          </a:lstStyle>
          <a:p>
            <a:pPr lvl="0"/>
            <a:r>
              <a:rPr lang="ca-ES" noProof="0"/>
              <a:t>Feu clic per modificar els estils de text del patró</a:t>
            </a:r>
          </a:p>
          <a:p>
            <a:pPr lvl="1"/>
            <a:r>
              <a:rPr lang="ca-ES" noProof="0"/>
              <a:t>Segon nivell</a:t>
            </a:r>
          </a:p>
        </p:txBody>
      </p:sp>
    </p:spTree>
    <p:extLst>
      <p:ext uri="{BB962C8B-B14F-4D97-AF65-F5344CB8AC3E}">
        <p14:creationId xmlns:p14="http://schemas.microsoft.com/office/powerpoint/2010/main" val="66967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D199E-CBAD-D847-9541-29699D2C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3"/>
            <a:ext cx="10515600" cy="80811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184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0823"/>
            <a:ext cx="10515600" cy="8081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Feu clic per modificar l’estil del títol del patró</a:t>
            </a:r>
            <a:endParaRPr lang="en-US"/>
          </a:p>
        </p:txBody>
      </p:sp>
      <p:sp>
        <p:nvSpPr>
          <p:cNvPr id="8" name="Rectángulo 7"/>
          <p:cNvSpPr/>
          <p:nvPr userDrawn="1"/>
        </p:nvSpPr>
        <p:spPr>
          <a:xfrm>
            <a:off x="11279717" y="1382713"/>
            <a:ext cx="912284" cy="5040312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/>
              <a:t>  </a:t>
            </a:r>
          </a:p>
        </p:txBody>
      </p:sp>
      <p:sp>
        <p:nvSpPr>
          <p:cNvPr id="10" name="Rectángulo 9"/>
          <p:cNvSpPr/>
          <p:nvPr userDrawn="1"/>
        </p:nvSpPr>
        <p:spPr>
          <a:xfrm>
            <a:off x="6350" y="1382713"/>
            <a:ext cx="956733" cy="5040312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/>
              <a:t>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listat -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flipV="1">
            <a:off x="-6351" y="1376365"/>
            <a:ext cx="7012517" cy="5032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_tradnl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233362"/>
            <a:ext cx="10363200" cy="6707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900"/>
            </a:lvl1pPr>
          </a:lstStyle>
          <a:p>
            <a:r>
              <a:rPr lang="ca-ES" noProof="0"/>
              <a:t>Feu clic per modificar l’estil del títol del patró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06168" y="1375459"/>
            <a:ext cx="5185833" cy="5032374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E8B4"/>
              </a:buClr>
              <a:buSzTx/>
              <a:buFont typeface="Arial" charset="0"/>
              <a:buNone/>
              <a:tabLst/>
              <a:defRPr/>
            </a:pPr>
            <a:r>
              <a:rPr lang="ca-ES" noProof="0"/>
              <a:t>Imatge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7232697" y="6226503"/>
            <a:ext cx="4121103" cy="18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700"/>
            </a:lvl1pPr>
            <a:lvl2pPr marL="457200" indent="0">
              <a:buFont typeface="Arial" charset="0"/>
              <a:buNone/>
              <a:defRPr sz="700"/>
            </a:lvl2pPr>
          </a:lstStyle>
          <a:p>
            <a:pPr lvl="0"/>
            <a:r>
              <a:rPr lang="es-ES_tradnl"/>
              <a:t>Cites: Open Sans </a:t>
            </a:r>
            <a:r>
              <a:rPr lang="es-ES_tradnl" err="1"/>
              <a:t>cos</a:t>
            </a:r>
            <a:r>
              <a:rPr lang="es-ES_tradnl"/>
              <a:t> 7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431609-4D7E-0747-92E6-E696D8EA913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6786" y="1825625"/>
            <a:ext cx="4163356" cy="413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8EA5"/>
              </a:buClr>
              <a:buSzPct val="75000"/>
              <a:buFontTx/>
              <a:buBlip>
                <a:blip r:embed="rId2"/>
              </a:buBlip>
              <a:tabLst/>
              <a:defRPr sz="1400" baseline="0"/>
            </a:lvl1pPr>
          </a:lstStyle>
          <a:p>
            <a:pPr marL="0" lvl="0" indent="0">
              <a:buNone/>
            </a:pPr>
            <a:r>
              <a:rPr lang="ca-ES" b="1" noProof="0"/>
              <a:t>LLISTAT</a:t>
            </a:r>
          </a:p>
          <a:p>
            <a:pPr lvl="0"/>
            <a:r>
              <a:rPr lang="ca-ES" noProof="0"/>
              <a:t>Text</a:t>
            </a:r>
          </a:p>
          <a:p>
            <a:pPr lvl="0"/>
            <a:r>
              <a:rPr lang="ca-ES" noProof="0"/>
              <a:t>Text</a:t>
            </a:r>
          </a:p>
          <a:p>
            <a:pPr lvl="0"/>
            <a:r>
              <a:rPr lang="ca-ES" noProof="0"/>
              <a:t>Text</a:t>
            </a:r>
          </a:p>
          <a:p>
            <a:pPr lvl="0"/>
            <a:r>
              <a:rPr lang="ca-ES" noProof="0"/>
              <a:t>Text</a:t>
            </a:r>
          </a:p>
          <a:p>
            <a:pPr lvl="0"/>
            <a:r>
              <a:rPr lang="ca-ES" noProof="0"/>
              <a:t>Text</a:t>
            </a:r>
          </a:p>
          <a:p>
            <a:pPr lvl="0"/>
            <a:r>
              <a:rPr lang="ca-ES" noProof="0"/>
              <a:t>Text</a:t>
            </a:r>
          </a:p>
          <a:p>
            <a:pPr lvl="0"/>
            <a:r>
              <a:rPr lang="ca-ES" noProof="0"/>
              <a:t>Text</a:t>
            </a:r>
          </a:p>
          <a:p>
            <a:pPr lvl="0"/>
            <a:r>
              <a:rPr lang="ca-ES" noProof="0"/>
              <a:t>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50823"/>
            <a:ext cx="10515600" cy="8081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Feu clic per modificar l’estil del títol del patró</a:t>
            </a:r>
            <a:endParaRPr lang="es-ES_tradnl"/>
          </a:p>
        </p:txBody>
      </p:sp>
      <p:sp>
        <p:nvSpPr>
          <p:cNvPr id="3" name="Rectángulo 2"/>
          <p:cNvSpPr/>
          <p:nvPr userDrawn="1"/>
        </p:nvSpPr>
        <p:spPr>
          <a:xfrm flipV="1">
            <a:off x="0" y="1376361"/>
            <a:ext cx="12192000" cy="2018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_tradnl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3395328"/>
            <a:ext cx="12192000" cy="2813353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E8B4"/>
              </a:buClr>
              <a:buSzTx/>
              <a:buFont typeface="Arial" charset="0"/>
              <a:buNone/>
              <a:tabLst/>
              <a:defRPr/>
            </a:pPr>
            <a:r>
              <a:rPr lang="ca-ES" noProof="0"/>
              <a:t>Imatge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1117293" y="6226503"/>
            <a:ext cx="10515600" cy="22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700"/>
            </a:lvl1pPr>
            <a:lvl2pPr marL="457200" indent="0">
              <a:buFont typeface="Arial" charset="0"/>
              <a:buNone/>
              <a:defRPr sz="700"/>
            </a:lvl2pPr>
          </a:lstStyle>
          <a:p>
            <a:pPr lvl="0"/>
            <a:r>
              <a:rPr lang="es-ES_tradnl"/>
              <a:t>Cites: Open Sans </a:t>
            </a:r>
            <a:r>
              <a:rPr lang="es-ES_tradnl" err="1"/>
              <a:t>cos</a:t>
            </a:r>
            <a:r>
              <a:rPr lang="es-ES_tradnl"/>
              <a:t> 7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542837-DCF4-3B43-B1CB-2CD31A215EF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6914" y="1693421"/>
            <a:ext cx="7886700" cy="125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rgbClr val="018EA5"/>
              </a:buClr>
              <a:defRPr sz="1600"/>
            </a:lvl1pPr>
            <a:lvl2pPr>
              <a:lnSpc>
                <a:spcPct val="150000"/>
              </a:lnSpc>
              <a:defRPr sz="1400"/>
            </a:lvl2pPr>
          </a:lstStyle>
          <a:p>
            <a:pPr lvl="0"/>
            <a:r>
              <a:rPr lang="ca-ES" noProof="0"/>
              <a:t>Feu clic per modificar els estils de text del patró</a:t>
            </a:r>
          </a:p>
          <a:p>
            <a:pPr lvl="1"/>
            <a:r>
              <a:rPr lang="ca-ES" noProof="0"/>
              <a:t>Segon nivell</a:t>
            </a:r>
          </a:p>
        </p:txBody>
      </p:sp>
    </p:spTree>
    <p:extLst>
      <p:ext uri="{BB962C8B-B14F-4D97-AF65-F5344CB8AC3E}">
        <p14:creationId xmlns:p14="http://schemas.microsoft.com/office/powerpoint/2010/main" val="68644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t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50823"/>
            <a:ext cx="10515600" cy="8081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noProof="0"/>
              <a:t>Feu clic per modificar l’estil del títol del patró</a:t>
            </a:r>
            <a:endParaRPr lang="es-ES_tradnl"/>
          </a:p>
        </p:txBody>
      </p:sp>
      <p:sp>
        <p:nvSpPr>
          <p:cNvPr id="3" name="Rectángulo 2"/>
          <p:cNvSpPr/>
          <p:nvPr userDrawn="1"/>
        </p:nvSpPr>
        <p:spPr>
          <a:xfrm flipV="1">
            <a:off x="0" y="1376359"/>
            <a:ext cx="12192000" cy="4850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_tradnl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838200" y="6226503"/>
            <a:ext cx="10515600" cy="22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700"/>
            </a:lvl1pPr>
            <a:lvl2pPr marL="457200" indent="0">
              <a:buFont typeface="Arial" charset="0"/>
              <a:buNone/>
              <a:defRPr sz="700"/>
            </a:lvl2pPr>
          </a:lstStyle>
          <a:p>
            <a:pPr lvl="0"/>
            <a:r>
              <a:rPr lang="es-ES_tradnl"/>
              <a:t>Cites: Open Sans </a:t>
            </a:r>
            <a:r>
              <a:rPr lang="es-ES_tradnl" err="1"/>
              <a:t>cos</a:t>
            </a:r>
            <a:r>
              <a:rPr lang="es-ES_tradnl"/>
              <a:t> 7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A708BA-09F2-A44F-B12F-89AB85C27A4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6913" y="1693421"/>
            <a:ext cx="10536887" cy="4073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buClr>
                <a:srgbClr val="018EA5"/>
              </a:buClr>
              <a:defRPr sz="1600"/>
            </a:lvl1pPr>
            <a:lvl2pPr>
              <a:lnSpc>
                <a:spcPct val="150000"/>
              </a:lnSpc>
              <a:defRPr sz="1400"/>
            </a:lvl2pPr>
          </a:lstStyle>
          <a:p>
            <a:pPr lvl="0"/>
            <a:r>
              <a:rPr lang="ca-ES" noProof="0"/>
              <a:t>Feu clic per modificar els estils de text del patró</a:t>
            </a:r>
          </a:p>
          <a:p>
            <a:pPr lvl="1"/>
            <a:r>
              <a:rPr lang="ca-ES" noProof="0"/>
              <a:t>Segon nivell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 flipV="1">
            <a:off x="0" y="510363"/>
            <a:ext cx="12192000" cy="59329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_tradnl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747329"/>
            <a:ext cx="10515600" cy="80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noProof="0"/>
              <a:t>Secció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314139" y="3557117"/>
            <a:ext cx="1439863" cy="0"/>
          </a:xfrm>
          <a:prstGeom prst="line">
            <a:avLst/>
          </a:prstGeom>
          <a:ln w="38100">
            <a:solidFill>
              <a:srgbClr val="6DC3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B1E79CF8-8BE6-C043-98A0-1446F42D6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6508954"/>
            <a:ext cx="12192000" cy="3490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44CF7BB-D6AF-6749-9DAB-E7C201BA1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25472" y="6547650"/>
            <a:ext cx="541054" cy="3381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50823"/>
            <a:ext cx="10515600" cy="80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noProof="0"/>
              <a:t>Feu clic per modificar l’estil de títol del patró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C0C399-7369-0440-9016-9E558F26D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noProof="0"/>
              <a:t>Feu clic per modificar els estils de text del patró</a:t>
            </a:r>
          </a:p>
          <a:p>
            <a:pPr lvl="1"/>
            <a:r>
              <a:rPr lang="ca-ES" noProof="0"/>
              <a:t>Segon nivell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1CC74F7-B45A-BA4E-AEF6-5D850A3E036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" y="6508954"/>
            <a:ext cx="12192000" cy="34904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51CEF84-F180-BE4C-BA98-7618F492D1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825472" y="6547650"/>
            <a:ext cx="541054" cy="338159"/>
          </a:xfrm>
          <a:prstGeom prst="rect">
            <a:avLst/>
          </a:prstGeom>
        </p:spPr>
      </p:pic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519ACF3-4877-A246-B8C3-E71130F53701}"/>
              </a:ext>
            </a:extLst>
          </p:cNvPr>
          <p:cNvCxnSpPr/>
          <p:nvPr userDrawn="1"/>
        </p:nvCxnSpPr>
        <p:spPr>
          <a:xfrm>
            <a:off x="5523458" y="1060611"/>
            <a:ext cx="1079897" cy="0"/>
          </a:xfrm>
          <a:prstGeom prst="line">
            <a:avLst/>
          </a:prstGeom>
          <a:ln w="38100">
            <a:solidFill>
              <a:srgbClr val="48B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6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73" r:id="rId3"/>
    <p:sldLayoutId id="2147483675" r:id="rId4"/>
    <p:sldLayoutId id="2147483662" r:id="rId5"/>
    <p:sldLayoutId id="2147483663" r:id="rId6"/>
    <p:sldLayoutId id="2147483670" r:id="rId7"/>
    <p:sldLayoutId id="2147483672" r:id="rId8"/>
    <p:sldLayoutId id="2147483671" r:id="rId9"/>
    <p:sldLayoutId id="2147483664" r:id="rId10"/>
    <p:sldLayoutId id="2147483666" r:id="rId11"/>
    <p:sldLayoutId id="2147483674" r:id="rId12"/>
    <p:sldLayoutId id="2147483669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36E8B4"/>
        </a:buClr>
        <a:buSzPct val="75000"/>
        <a:buFontTx/>
        <a:buBlip>
          <a:blip r:embed="rId17"/>
        </a:buBlip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­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aspb.cat/documents/salutbarcelona-bre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hyperlink" Target="https://www.aspb.cat/documents/salutbarcelon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0493DB9-5668-BF40-8842-DDD8A3794B8D}"/>
              </a:ext>
            </a:extLst>
          </p:cNvPr>
          <p:cNvSpPr/>
          <p:nvPr/>
        </p:nvSpPr>
        <p:spPr>
          <a:xfrm rot="10800000" flipV="1">
            <a:off x="3686491" y="600074"/>
            <a:ext cx="8505509" cy="4408488"/>
          </a:xfrm>
          <a:prstGeom prst="rect">
            <a:avLst/>
          </a:prstGeom>
          <a:solidFill>
            <a:srgbClr val="F4F2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es-ES_tradnl" sz="130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endParaRPr lang="ca-ES" altLang="es-ES_tradnl" sz="1300" i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2C58232-A943-314E-A939-B05560D1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3431783" cy="409653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4E91F17-B46E-8245-8EB8-EEE538BAE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696" y="2375750"/>
            <a:ext cx="31003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es-ES_tradnl" sz="3200" b="1">
                <a:solidFill>
                  <a:schemeClr val="bg1"/>
                </a:solidFill>
                <a:latin typeface="Arial"/>
                <a:cs typeface="Arial"/>
              </a:rPr>
              <a:t>La Salut a Barcelona 2024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C84158B-C2E3-3048-BA08-6695499FD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625" y="6093500"/>
            <a:ext cx="1451436" cy="530332"/>
          </a:xfrm>
          <a:prstGeom prst="rect">
            <a:avLst/>
          </a:prstGeom>
        </p:spPr>
      </p:pic>
      <p:sp>
        <p:nvSpPr>
          <p:cNvPr id="6" name="Rectángulo 13">
            <a:extLst>
              <a:ext uri="{FF2B5EF4-FFF2-40B4-BE49-F238E27FC236}">
                <a16:creationId xmlns:a16="http://schemas.microsoft.com/office/drawing/2014/main" id="{F0863FF5-3EB6-0807-D264-8CA367CF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716" y="5078251"/>
            <a:ext cx="6610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es-ES_tradnl"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Agència de Salut Pública de Barcelona (ASPB)</a:t>
            </a:r>
            <a:endParaRPr lang="ca-ES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CADC7CE4-8CFC-04D2-47CF-D8A897D658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49" b="1732"/>
          <a:stretch>
            <a:fillRect/>
          </a:stretch>
        </p:blipFill>
        <p:spPr>
          <a:xfrm>
            <a:off x="5758950" y="600073"/>
            <a:ext cx="4692652" cy="4408490"/>
          </a:xfrm>
          <a:prstGeom prst="rect">
            <a:avLst/>
          </a:prstGeom>
        </p:spPr>
      </p:pic>
      <p:pic>
        <p:nvPicPr>
          <p:cNvPr id="4" name="Imatge 3" descr="Imatge que conté Gràfics, Font, disseny gràfic, text&#10;&#10;Pot ser que el contingut generat per IA no sigui correcte.">
            <a:extLst>
              <a:ext uri="{FF2B5EF4-FFF2-40B4-BE49-F238E27FC236}">
                <a16:creationId xmlns:a16="http://schemas.microsoft.com/office/drawing/2014/main" id="{64EA5D67-AF87-C3EE-FC12-3C95BA1B5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01" y="6168361"/>
            <a:ext cx="2254908" cy="5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D4021-338D-FB85-E669-ED7FBC542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6">
            <a:extLst>
              <a:ext uri="{FF2B5EF4-FFF2-40B4-BE49-F238E27FC236}">
                <a16:creationId xmlns:a16="http://schemas.microsoft.com/office/drawing/2014/main" id="{D89797BF-0CA8-66A2-FA8B-000B0BBDBE6C}"/>
              </a:ext>
            </a:extLst>
          </p:cNvPr>
          <p:cNvSpPr/>
          <p:nvPr/>
        </p:nvSpPr>
        <p:spPr>
          <a:xfrm>
            <a:off x="5369442" y="940789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A04C08-A432-D3DC-9F7E-0192FC1B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21" y="70025"/>
            <a:ext cx="10515600" cy="8890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a-ES" sz="2200" i="1">
                <a:solidFill>
                  <a:srgbClr val="FF0000"/>
                </a:solidFill>
              </a:rPr>
              <a:t>Estat de salut: </a:t>
            </a:r>
            <a:r>
              <a:rPr lang="ca-ES" sz="2200"/>
              <a:t>Esperança de vida i mortalitat</a:t>
            </a:r>
          </a:p>
        </p:txBody>
      </p:sp>
      <p:grpSp>
        <p:nvGrpSpPr>
          <p:cNvPr id="17" name="Agrupa 16">
            <a:extLst>
              <a:ext uri="{FF2B5EF4-FFF2-40B4-BE49-F238E27FC236}">
                <a16:creationId xmlns:a16="http://schemas.microsoft.com/office/drawing/2014/main" id="{F7B121EC-F655-514E-FD42-259CD8319DC8}"/>
              </a:ext>
            </a:extLst>
          </p:cNvPr>
          <p:cNvGrpSpPr/>
          <p:nvPr/>
        </p:nvGrpSpPr>
        <p:grpSpPr>
          <a:xfrm>
            <a:off x="714821" y="915768"/>
            <a:ext cx="11258663" cy="5270036"/>
            <a:chOff x="405039" y="1028183"/>
            <a:chExt cx="11258663" cy="4622457"/>
          </a:xfrm>
        </p:grpSpPr>
        <p:grpSp>
          <p:nvGrpSpPr>
            <p:cNvPr id="23" name="Agrupa 22">
              <a:extLst>
                <a:ext uri="{FF2B5EF4-FFF2-40B4-BE49-F238E27FC236}">
                  <a16:creationId xmlns:a16="http://schemas.microsoft.com/office/drawing/2014/main" id="{AD9219A7-49E3-9AD4-34E0-444B08A9CA18}"/>
                </a:ext>
              </a:extLst>
            </p:cNvPr>
            <p:cNvGrpSpPr/>
            <p:nvPr/>
          </p:nvGrpSpPr>
          <p:grpSpPr>
            <a:xfrm>
              <a:off x="7139905" y="4640744"/>
              <a:ext cx="4523797" cy="1009896"/>
              <a:chOff x="7810500" y="3724101"/>
              <a:chExt cx="3943350" cy="827168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5A58A15-A251-035C-7291-6EFAF94D63BF}"/>
                  </a:ext>
                </a:extLst>
              </p:cNvPr>
              <p:cNvSpPr/>
              <p:nvPr/>
            </p:nvSpPr>
            <p:spPr>
              <a:xfrm>
                <a:off x="9276715" y="3724101"/>
                <a:ext cx="876765" cy="6291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8580" tIns="34290" rIns="68580" bIns="34290" rtlCol="0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a-ES" sz="1300">
                  <a:solidFill>
                    <a:srgbClr val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E4B5BFA-00E2-7ABE-D868-5C60243D4ABC}"/>
                  </a:ext>
                </a:extLst>
              </p:cNvPr>
              <p:cNvSpPr/>
              <p:nvPr/>
            </p:nvSpPr>
            <p:spPr>
              <a:xfrm>
                <a:off x="7810500" y="4305410"/>
                <a:ext cx="3943350" cy="245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8580" tIns="34290" rIns="68580" bIns="34290" rtlCol="0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a-ES" sz="1300">
                  <a:solidFill>
                    <a:srgbClr val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884213-D020-8250-9AD8-78E76B99C1E0}"/>
                </a:ext>
              </a:extLst>
            </p:cNvPr>
            <p:cNvSpPr/>
            <p:nvPr/>
          </p:nvSpPr>
          <p:spPr>
            <a:xfrm>
              <a:off x="1328397" y="1028183"/>
              <a:ext cx="88958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endParaRPr lang="ca-ES" sz="16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>
                <a:buSzPct val="75000"/>
              </a:pPr>
              <a:r>
                <a:rPr lang="ca-ES" sz="160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endParaRPr lang="ca-ES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Connector recte 28">
              <a:extLst>
                <a:ext uri="{FF2B5EF4-FFF2-40B4-BE49-F238E27FC236}">
                  <a16:creationId xmlns:a16="http://schemas.microsoft.com/office/drawing/2014/main" id="{55E27788-BEDF-49CC-7CF2-5019E3A11627}"/>
                </a:ext>
              </a:extLst>
            </p:cNvPr>
            <p:cNvCxnSpPr>
              <a:cxnSpLocks/>
            </p:cNvCxnSpPr>
            <p:nvPr/>
          </p:nvCxnSpPr>
          <p:spPr>
            <a:xfrm>
              <a:off x="405039" y="2198804"/>
              <a:ext cx="107426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28B6555C-28AE-C5B9-2DA3-F7F5EB5B0C50}"/>
              </a:ext>
            </a:extLst>
          </p:cNvPr>
          <p:cNvSpPr txBox="1"/>
          <p:nvPr/>
        </p:nvSpPr>
        <p:spPr>
          <a:xfrm>
            <a:off x="780734" y="872875"/>
            <a:ext cx="10632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mortalitat a Barcelona es va mantenir estable l’any 2023 i es van recuperar els nivells d’abans de la pandèmia.</a:t>
            </a:r>
          </a:p>
        </p:txBody>
      </p:sp>
      <p:sp>
        <p:nvSpPr>
          <p:cNvPr id="13" name="Triángulo rectángulo 18">
            <a:extLst>
              <a:ext uri="{FF2B5EF4-FFF2-40B4-BE49-F238E27FC236}">
                <a16:creationId xmlns:a16="http://schemas.microsoft.com/office/drawing/2014/main" id="{3206CE52-F48A-7C94-7394-FB4F7DB12521}"/>
              </a:ext>
            </a:extLst>
          </p:cNvPr>
          <p:cNvSpPr/>
          <p:nvPr/>
        </p:nvSpPr>
        <p:spPr>
          <a:xfrm rot="18880531" flipH="1">
            <a:off x="561551" y="953046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9" name="Triángulo rectángulo 18">
            <a:extLst>
              <a:ext uri="{FF2B5EF4-FFF2-40B4-BE49-F238E27FC236}">
                <a16:creationId xmlns:a16="http://schemas.microsoft.com/office/drawing/2014/main" id="{364DED6C-7F75-B997-2303-E7AE43CB2135}"/>
              </a:ext>
            </a:extLst>
          </p:cNvPr>
          <p:cNvSpPr/>
          <p:nvPr/>
        </p:nvSpPr>
        <p:spPr>
          <a:xfrm rot="18880531" flipH="1">
            <a:off x="561551" y="1629052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30DEFC14-52B6-0A13-6F0A-D40D4F4F22B5}"/>
              </a:ext>
            </a:extLst>
          </p:cNvPr>
          <p:cNvSpPr txBox="1"/>
          <p:nvPr/>
        </p:nvSpPr>
        <p:spPr>
          <a:xfrm>
            <a:off x="778829" y="1562099"/>
            <a:ext cx="10634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L’esperança de vida el 2024 va ser de 87,5 anys per a les dones i de 82 anys per als homes amb desigualtats territorials.</a:t>
            </a:r>
          </a:p>
          <a:p>
            <a:endParaRPr lang="ca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150E3C12-7ADA-784F-61F7-D4C55B519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742" y="2406298"/>
            <a:ext cx="6520515" cy="39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E913-5C17-9281-106E-0F6E4C839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6">
            <a:extLst>
              <a:ext uri="{FF2B5EF4-FFF2-40B4-BE49-F238E27FC236}">
                <a16:creationId xmlns:a16="http://schemas.microsoft.com/office/drawing/2014/main" id="{B7071179-319D-795A-B872-5122731D32EC}"/>
              </a:ext>
            </a:extLst>
          </p:cNvPr>
          <p:cNvSpPr/>
          <p:nvPr/>
        </p:nvSpPr>
        <p:spPr>
          <a:xfrm>
            <a:off x="5369442" y="940789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0A30C8-28BE-DBB7-CE6A-64F6C56E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21" y="70025"/>
            <a:ext cx="10515600" cy="8890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a-ES" sz="2200" i="1">
                <a:solidFill>
                  <a:srgbClr val="FF0000"/>
                </a:solidFill>
              </a:rPr>
              <a:t>Estat de salut: </a:t>
            </a:r>
            <a:r>
              <a:rPr lang="ca-ES" sz="2200"/>
              <a:t>Mortalitat prematura</a:t>
            </a:r>
          </a:p>
        </p:txBody>
      </p:sp>
      <p:grpSp>
        <p:nvGrpSpPr>
          <p:cNvPr id="17" name="Agrupa 16">
            <a:extLst>
              <a:ext uri="{FF2B5EF4-FFF2-40B4-BE49-F238E27FC236}">
                <a16:creationId xmlns:a16="http://schemas.microsoft.com/office/drawing/2014/main" id="{C85F4637-6B9F-AB86-9BCC-8DE545E222C9}"/>
              </a:ext>
            </a:extLst>
          </p:cNvPr>
          <p:cNvGrpSpPr/>
          <p:nvPr/>
        </p:nvGrpSpPr>
        <p:grpSpPr>
          <a:xfrm>
            <a:off x="661405" y="827313"/>
            <a:ext cx="11258663" cy="5270036"/>
            <a:chOff x="405039" y="1028183"/>
            <a:chExt cx="11258663" cy="4622457"/>
          </a:xfrm>
        </p:grpSpPr>
        <p:grpSp>
          <p:nvGrpSpPr>
            <p:cNvPr id="23" name="Agrupa 22">
              <a:extLst>
                <a:ext uri="{FF2B5EF4-FFF2-40B4-BE49-F238E27FC236}">
                  <a16:creationId xmlns:a16="http://schemas.microsoft.com/office/drawing/2014/main" id="{9BE13954-CA53-9159-20DF-EFA3759314FB}"/>
                </a:ext>
              </a:extLst>
            </p:cNvPr>
            <p:cNvGrpSpPr/>
            <p:nvPr/>
          </p:nvGrpSpPr>
          <p:grpSpPr>
            <a:xfrm>
              <a:off x="7139905" y="4640744"/>
              <a:ext cx="4523797" cy="1009896"/>
              <a:chOff x="7810500" y="3724101"/>
              <a:chExt cx="3943350" cy="827168"/>
            </a:xfrm>
          </p:grpSpPr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1276A90-D237-8461-C0BF-F68B00C6B787}"/>
                  </a:ext>
                </a:extLst>
              </p:cNvPr>
              <p:cNvSpPr/>
              <p:nvPr/>
            </p:nvSpPr>
            <p:spPr>
              <a:xfrm>
                <a:off x="9276715" y="3724101"/>
                <a:ext cx="876765" cy="6291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8580" tIns="34290" rIns="68580" bIns="34290" rtlCol="0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a-ES" sz="1300">
                  <a:solidFill>
                    <a:srgbClr val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CC1AB4-72DB-F1C1-8804-6CC6EA06AB83}"/>
                  </a:ext>
                </a:extLst>
              </p:cNvPr>
              <p:cNvSpPr/>
              <p:nvPr/>
            </p:nvSpPr>
            <p:spPr>
              <a:xfrm>
                <a:off x="7810500" y="4305410"/>
                <a:ext cx="3943350" cy="245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8580" tIns="34290" rIns="68580" bIns="34290" rtlCol="0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a-ES" sz="1300">
                  <a:solidFill>
                    <a:srgbClr val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B5264EC-8C63-0AC7-B941-D0E56AE62B85}"/>
                </a:ext>
              </a:extLst>
            </p:cNvPr>
            <p:cNvSpPr/>
            <p:nvPr/>
          </p:nvSpPr>
          <p:spPr>
            <a:xfrm>
              <a:off x="1328397" y="1028183"/>
              <a:ext cx="88958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endParaRPr lang="ca-ES" sz="16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>
                <a:buSzPct val="75000"/>
              </a:pPr>
              <a:r>
                <a:rPr lang="ca-ES" sz="160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endParaRPr lang="ca-ES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Connector recte 28">
              <a:extLst>
                <a:ext uri="{FF2B5EF4-FFF2-40B4-BE49-F238E27FC236}">
                  <a16:creationId xmlns:a16="http://schemas.microsoft.com/office/drawing/2014/main" id="{D6B47728-76E4-57B6-1718-5914EE8E1A76}"/>
                </a:ext>
              </a:extLst>
            </p:cNvPr>
            <p:cNvCxnSpPr>
              <a:cxnSpLocks/>
            </p:cNvCxnSpPr>
            <p:nvPr/>
          </p:nvCxnSpPr>
          <p:spPr>
            <a:xfrm>
              <a:off x="405039" y="2198804"/>
              <a:ext cx="107426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QuadreDeText 5">
            <a:extLst>
              <a:ext uri="{FF2B5EF4-FFF2-40B4-BE49-F238E27FC236}">
                <a16:creationId xmlns:a16="http://schemas.microsoft.com/office/drawing/2014/main" id="{BF9E6422-6802-17F5-6920-8B2C325B6D0D}"/>
              </a:ext>
            </a:extLst>
          </p:cNvPr>
          <p:cNvSpPr txBox="1"/>
          <p:nvPr/>
        </p:nvSpPr>
        <p:spPr>
          <a:xfrm>
            <a:off x="7715193" y="2345999"/>
            <a:ext cx="373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/>
              <a:t>Programa cribratge càncer de mama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CFE53C03-05E5-0EE2-FD41-4D33618EA3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49" t="8344" r="7151" b="-1"/>
          <a:stretch>
            <a:fillRect/>
          </a:stretch>
        </p:blipFill>
        <p:spPr>
          <a:xfrm>
            <a:off x="8728006" y="2743768"/>
            <a:ext cx="1476376" cy="2139224"/>
          </a:xfrm>
          <a:prstGeom prst="rect">
            <a:avLst/>
          </a:prstGeom>
        </p:spPr>
      </p:pic>
      <p:sp>
        <p:nvSpPr>
          <p:cNvPr id="10" name="Triángulo rectángulo 18">
            <a:extLst>
              <a:ext uri="{FF2B5EF4-FFF2-40B4-BE49-F238E27FC236}">
                <a16:creationId xmlns:a16="http://schemas.microsoft.com/office/drawing/2014/main" id="{9376D918-6D9C-101F-5141-11074BE530C6}"/>
              </a:ext>
            </a:extLst>
          </p:cNvPr>
          <p:cNvSpPr/>
          <p:nvPr/>
        </p:nvSpPr>
        <p:spPr>
          <a:xfrm rot="18880531" flipH="1">
            <a:off x="7605146" y="4999685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E11A79C1-B328-18C5-6FC9-F2F0B8B1BA22}"/>
              </a:ext>
            </a:extLst>
          </p:cNvPr>
          <p:cNvSpPr txBox="1"/>
          <p:nvPr/>
        </p:nvSpPr>
        <p:spPr>
          <a:xfrm>
            <a:off x="758841" y="827313"/>
            <a:ext cx="1097575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dirty="0">
                <a:latin typeface="Open Sans"/>
                <a:ea typeface="Open Sans"/>
                <a:cs typeface="Open Sans"/>
              </a:rPr>
              <a:t>Les morts prematures per tumors malignes han disminuït considerablement, en ambdós sexes, gràcies a les millores en els programes de prevenció, la detecció precoç i els tractaments. </a:t>
            </a:r>
          </a:p>
        </p:txBody>
      </p:sp>
      <p:sp>
        <p:nvSpPr>
          <p:cNvPr id="13" name="Triángulo rectángulo 18">
            <a:extLst>
              <a:ext uri="{FF2B5EF4-FFF2-40B4-BE49-F238E27FC236}">
                <a16:creationId xmlns:a16="http://schemas.microsoft.com/office/drawing/2014/main" id="{5547A30A-B32F-B418-5BA1-EA2D72768C23}"/>
              </a:ext>
            </a:extLst>
          </p:cNvPr>
          <p:cNvSpPr/>
          <p:nvPr/>
        </p:nvSpPr>
        <p:spPr>
          <a:xfrm rot="18880531" flipH="1">
            <a:off x="541563" y="933200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B6F52203-F67B-E189-C859-5D92F18FB9A6}"/>
              </a:ext>
            </a:extLst>
          </p:cNvPr>
          <p:cNvSpPr txBox="1"/>
          <p:nvPr/>
        </p:nvSpPr>
        <p:spPr>
          <a:xfrm>
            <a:off x="7792193" y="4915554"/>
            <a:ext cx="3851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El 2023, la </a:t>
            </a:r>
            <a:r>
              <a:rPr lang="ca-ES" sz="1600" b="1"/>
              <a:t>participació</a:t>
            </a:r>
            <a:r>
              <a:rPr lang="ca-ES" sz="1600"/>
              <a:t> ha estat del </a:t>
            </a:r>
            <a:r>
              <a:rPr lang="ca-ES" sz="1600" b="1"/>
              <a:t>50,4%</a:t>
            </a:r>
            <a:r>
              <a:rPr lang="ca-ES" sz="1600"/>
              <a:t>, </a:t>
            </a:r>
            <a:r>
              <a:rPr lang="ca-ES" sz="1600" b="1"/>
              <a:t>superant el 60% als districtes més desfavorits</a:t>
            </a:r>
            <a:r>
              <a:rPr lang="ca-ES" sz="1600"/>
              <a:t>. La cobertura mínima coneguda (mamografies pel Programa+ altres vies com el sector privat) va ser del 66,8%.</a:t>
            </a:r>
          </a:p>
        </p:txBody>
      </p:sp>
      <p:pic>
        <p:nvPicPr>
          <p:cNvPr id="20" name="Imatge 19">
            <a:extLst>
              <a:ext uri="{FF2B5EF4-FFF2-40B4-BE49-F238E27FC236}">
                <a16:creationId xmlns:a16="http://schemas.microsoft.com/office/drawing/2014/main" id="{182E8F21-3A6E-536C-5A34-1103266E4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41" y="2281733"/>
            <a:ext cx="6301568" cy="4114182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id="{AEACD070-FE4C-0847-93AE-1EC8FAA3A23C}"/>
              </a:ext>
            </a:extLst>
          </p:cNvPr>
          <p:cNvSpPr txBox="1"/>
          <p:nvPr/>
        </p:nvSpPr>
        <p:spPr>
          <a:xfrm>
            <a:off x="758841" y="1455699"/>
            <a:ext cx="10941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latin typeface="Open Sans"/>
                <a:ea typeface="Open Sans"/>
                <a:cs typeface="Open Sans"/>
              </a:rPr>
              <a:t>El 2023 el càncer de mama va continuar sent la principal causa en dones, mentre que en homes ho van ser els suïcidis.</a:t>
            </a:r>
          </a:p>
        </p:txBody>
      </p:sp>
      <p:sp>
        <p:nvSpPr>
          <p:cNvPr id="8" name="Triángulo rectángulo 18">
            <a:extLst>
              <a:ext uri="{FF2B5EF4-FFF2-40B4-BE49-F238E27FC236}">
                <a16:creationId xmlns:a16="http://schemas.microsoft.com/office/drawing/2014/main" id="{596B6218-2395-8F08-CE91-077DAB9539F4}"/>
              </a:ext>
            </a:extLst>
          </p:cNvPr>
          <p:cNvSpPr/>
          <p:nvPr/>
        </p:nvSpPr>
        <p:spPr>
          <a:xfrm rot="18880531" flipH="1">
            <a:off x="567481" y="1556306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29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>
            <a:extLst>
              <a:ext uri="{FF2B5EF4-FFF2-40B4-BE49-F238E27FC236}">
                <a16:creationId xmlns:a16="http://schemas.microsoft.com/office/drawing/2014/main" id="{01D42126-3FCB-4466-978F-BFA9E71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76" y="828952"/>
            <a:ext cx="3209925" cy="68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5979" y="1004350"/>
            <a:ext cx="1684421" cy="160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70E91A4E-DD39-46A3-B46B-F4F4B68E8657}"/>
              </a:ext>
            </a:extLst>
          </p:cNvPr>
          <p:cNvSpPr txBox="1"/>
          <p:nvPr/>
        </p:nvSpPr>
        <p:spPr>
          <a:xfrm>
            <a:off x="515086" y="1290894"/>
            <a:ext cx="11255155" cy="57554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67970" indent="-267970">
              <a:spcBef>
                <a:spcPts val="600"/>
              </a:spcBef>
            </a:pPr>
            <a:endParaRPr lang="ca-ES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7970" indent="-267970">
              <a:spcBef>
                <a:spcPts val="600"/>
              </a:spcBef>
            </a:pPr>
            <a:r>
              <a:rPr lang="ca-ES" sz="20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Milloren els determinants de context físic i socioeconòmic:</a:t>
            </a:r>
          </a:p>
          <a:p>
            <a:pPr>
              <a:spcBef>
                <a:spcPts val="600"/>
              </a:spcBef>
            </a:pPr>
            <a:endParaRPr lang="ca-E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Es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manté la tendència de millora de la qualitat de l’aire a la ciutat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fet que fa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reduir també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els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casos de malaltia i de mortalitat atribuïbles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 la contaminació, com ara els d’asma infantil.</a:t>
            </a:r>
          </a:p>
          <a:p>
            <a:pPr>
              <a:spcBef>
                <a:spcPts val="600"/>
              </a:spcBef>
            </a:pPr>
            <a:endParaRPr lang="ca-E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Malgrat la disminució dels recursos hídrics per la situació de sequera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, es va mantenir la bona qualitat de l’aigua a la ciutat.</a:t>
            </a:r>
          </a:p>
          <a:p>
            <a:pPr>
              <a:spcBef>
                <a:spcPts val="600"/>
              </a:spcBef>
            </a:pP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El 2024 va continuar sent un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any favorable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pel que fa als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principals indicadors de mercat laboral. La taxa d’atur va ser la més baixa des del 2008.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ca-ES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En el marc de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“Barcelona salut als Barris”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s’han dut a terme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230 intervencions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en </a:t>
            </a:r>
            <a:r>
              <a:rPr lang="ca-ES" dirty="0">
                <a:latin typeface="Open Sans"/>
                <a:ea typeface="Open Sans"/>
                <a:cs typeface="Open Sans"/>
              </a:rPr>
              <a:t>què</a:t>
            </a:r>
            <a:r>
              <a:rPr lang="ca-ES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hi </a:t>
            </a:r>
            <a:r>
              <a:rPr lang="ca-ES" dirty="0">
                <a:latin typeface="Open Sans"/>
                <a:ea typeface="Open Sans"/>
                <a:cs typeface="Open Sans"/>
              </a:rPr>
              <a:t>han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participat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més de 14.600 veïns i veïnes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26 barris prioritzats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de la ciutat. </a:t>
            </a:r>
            <a:endParaRPr lang="ca-ES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ca-E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67970" indent="-267970">
              <a:spcBef>
                <a:spcPts val="600"/>
              </a:spcBef>
            </a:pPr>
            <a:endParaRPr lang="ca-E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67970" indent="-267970">
              <a:spcBef>
                <a:spcPts val="600"/>
              </a:spcBef>
            </a:pPr>
            <a:endParaRPr lang="ca-ES" b="1" dirty="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A3FE787D-A8A8-F2C6-84B8-0DD72D265F36}"/>
              </a:ext>
            </a:extLst>
          </p:cNvPr>
          <p:cNvSpPr txBox="1"/>
          <p:nvPr/>
        </p:nvSpPr>
        <p:spPr>
          <a:xfrm>
            <a:off x="515087" y="424484"/>
            <a:ext cx="299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>
                <a:latin typeface="Open Sans "/>
              </a:rPr>
              <a:t>Idees destacades</a:t>
            </a:r>
          </a:p>
        </p:txBody>
      </p:sp>
    </p:spTree>
    <p:extLst>
      <p:ext uri="{BB962C8B-B14F-4D97-AF65-F5344CB8AC3E}">
        <p14:creationId xmlns:p14="http://schemas.microsoft.com/office/powerpoint/2010/main" val="2498975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>
            <a:extLst>
              <a:ext uri="{FF2B5EF4-FFF2-40B4-BE49-F238E27FC236}">
                <a16:creationId xmlns:a16="http://schemas.microsoft.com/office/drawing/2014/main" id="{01D42126-3FCB-4466-978F-BFA9E716B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76" y="828952"/>
            <a:ext cx="3209925" cy="68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5979" y="1004350"/>
            <a:ext cx="1684421" cy="160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8ADB5517-5572-DC40-8DD3-E6DA9F3BB9B7}"/>
              </a:ext>
            </a:extLst>
          </p:cNvPr>
          <p:cNvSpPr txBox="1"/>
          <p:nvPr/>
        </p:nvSpPr>
        <p:spPr>
          <a:xfrm>
            <a:off x="665655" y="1664223"/>
            <a:ext cx="11189647" cy="59400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67970" indent="-267970">
              <a:spcBef>
                <a:spcPts val="600"/>
              </a:spcBef>
            </a:pP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  </a:t>
            </a:r>
            <a:r>
              <a:rPr lang="ca-ES" sz="2000" b="1" dirty="0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Estabilitat en els indicadors de salut de la població:</a:t>
            </a:r>
          </a:p>
          <a:p>
            <a:pPr>
              <a:spcBef>
                <a:spcPts val="600"/>
              </a:spcBef>
            </a:pPr>
            <a:endParaRPr lang="ca-ES" sz="16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Segons els registres del sistema de vigilància de vacunes de la ciutat,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més del 86% dels menors de 15 anys estaven correctament vacunats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 </a:t>
            </a:r>
            <a:r>
              <a:rPr lang="ca-ES" dirty="0">
                <a:latin typeface="Open Sans"/>
                <a:ea typeface="Open Sans"/>
                <a:cs typeface="Open Sans"/>
              </a:rPr>
              <a:t>Tanmateix,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es van observar desigualtats territorials en les cobertures vacunals.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ca-ES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ca-ES" dirty="0">
                <a:latin typeface="Open Sans"/>
                <a:ea typeface="Open Sans"/>
                <a:cs typeface="Open Sans"/>
              </a:rPr>
              <a:t>Els </a:t>
            </a:r>
            <a:r>
              <a:rPr lang="ca-ES" b="1" dirty="0">
                <a:latin typeface="Open Sans"/>
                <a:ea typeface="Open Sans"/>
                <a:cs typeface="Open Sans"/>
              </a:rPr>
              <a:t>trastorns ansiosos i depressius </a:t>
            </a:r>
            <a:r>
              <a:rPr lang="ca-ES" dirty="0">
                <a:latin typeface="Open Sans"/>
                <a:ea typeface="Open Sans"/>
                <a:cs typeface="Open Sans"/>
              </a:rPr>
              <a:t>continuen essent els </a:t>
            </a:r>
            <a:r>
              <a:rPr lang="ca-ES" b="1" dirty="0">
                <a:latin typeface="Open Sans"/>
                <a:ea typeface="Open Sans"/>
                <a:cs typeface="Open Sans"/>
              </a:rPr>
              <a:t>més freqüents </a:t>
            </a:r>
            <a:r>
              <a:rPr lang="ca-ES" dirty="0">
                <a:latin typeface="Open Sans"/>
                <a:ea typeface="Open Sans"/>
                <a:cs typeface="Open Sans"/>
              </a:rPr>
              <a:t>entre els problemes de salut mental atesos a l'atenció primària.</a:t>
            </a:r>
            <a:r>
              <a:rPr lang="ca-ES" b="1" dirty="0">
                <a:latin typeface="Open Sans"/>
                <a:ea typeface="Open Sans"/>
                <a:cs typeface="Open Sans"/>
              </a:rPr>
              <a:t> </a:t>
            </a:r>
            <a:r>
              <a:rPr lang="ca-ES" b="1" dirty="0"/>
              <a:t> </a:t>
            </a:r>
            <a:endParaRPr lang="ca-ES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ca-ES" b="1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L’esperança de vida 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es va situar en 87,5 anys per a les dones i en 82 anys pels homes, i </a:t>
            </a: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es redueix la mortalitat global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assolint els nivells d’abans de la pandèmia.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ca-E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ca-ES" b="1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Baixen les morts prematures per tumors malignes</a:t>
            </a:r>
            <a:r>
              <a:rPr lang="ca-E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 En les dones el càncer de mama continua essent la primera causa de mort </a:t>
            </a:r>
            <a:r>
              <a:rPr lang="ca-ES" dirty="0">
                <a:latin typeface="Open Sans"/>
                <a:ea typeface="Open Sans"/>
                <a:cs typeface="Open Sans"/>
              </a:rPr>
              <a:t>prematura. </a:t>
            </a:r>
          </a:p>
          <a:p>
            <a:pPr>
              <a:spcBef>
                <a:spcPts val="600"/>
              </a:spcBef>
            </a:pPr>
            <a:r>
              <a:rPr lang="ca-ES" sz="16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s-ES" sz="160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67970" indent="-267970">
              <a:spcBef>
                <a:spcPts val="600"/>
              </a:spcBef>
            </a:pPr>
            <a:endParaRPr lang="en-U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endParaRPr lang="es-ES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00847988-1E65-2BF2-5C58-B2A22E5E0DCD}"/>
              </a:ext>
            </a:extLst>
          </p:cNvPr>
          <p:cNvSpPr txBox="1"/>
          <p:nvPr/>
        </p:nvSpPr>
        <p:spPr>
          <a:xfrm>
            <a:off x="515087" y="424484"/>
            <a:ext cx="299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>
                <a:latin typeface="Open Sans "/>
              </a:rPr>
              <a:t>Idees destacades</a:t>
            </a:r>
          </a:p>
        </p:txBody>
      </p:sp>
    </p:spTree>
    <p:extLst>
      <p:ext uri="{BB962C8B-B14F-4D97-AF65-F5344CB8AC3E}">
        <p14:creationId xmlns:p14="http://schemas.microsoft.com/office/powerpoint/2010/main" val="268126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415A920-DCFA-7DA0-BDE8-43E6C47F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noProof="0" dirty="0"/>
              <a:t>Publicacions</a:t>
            </a:r>
          </a:p>
        </p:txBody>
      </p:sp>
      <p:pic>
        <p:nvPicPr>
          <p:cNvPr id="4" name="Imatge 3" descr="Imatge que conté text, pòster, disseny gràfic, dibuixos&#10;&#10;Pot ser que el contingut generat per IA no sigui correcte.">
            <a:hlinkClick r:id="rId2"/>
            <a:extLst>
              <a:ext uri="{FF2B5EF4-FFF2-40B4-BE49-F238E27FC236}">
                <a16:creationId xmlns:a16="http://schemas.microsoft.com/office/drawing/2014/main" id="{41EE9503-5E9C-65D5-3BD7-E040DB4E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079" y="1481157"/>
            <a:ext cx="3258414" cy="46110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Imatge 5" descr="Imatge que conté text, pòster, disseny gràfic, dibuixos&#10;&#10;Pot ser que el contingut generat per IA no sigui correcte.">
            <a:hlinkClick r:id="rId4"/>
            <a:extLst>
              <a:ext uri="{FF2B5EF4-FFF2-40B4-BE49-F238E27FC236}">
                <a16:creationId xmlns:a16="http://schemas.microsoft.com/office/drawing/2014/main" id="{FBDA4F44-FACC-D040-8F00-44A102E54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120" y="1481157"/>
            <a:ext cx="3250803" cy="461106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4159F27B-B8DD-1C87-7B1A-8E5CE6B31203}"/>
              </a:ext>
            </a:extLst>
          </p:cNvPr>
          <p:cNvSpPr txBox="1"/>
          <p:nvPr/>
        </p:nvSpPr>
        <p:spPr>
          <a:xfrm>
            <a:off x="1892120" y="6092225"/>
            <a:ext cx="25893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9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https://www.aspb.cat/documents/salutbarcelona/</a:t>
            </a:r>
            <a:r>
              <a:rPr lang="ca-E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768B3E42-27B7-E853-045E-48F45BFAFC1E}"/>
              </a:ext>
            </a:extLst>
          </p:cNvPr>
          <p:cNvSpPr txBox="1"/>
          <p:nvPr/>
        </p:nvSpPr>
        <p:spPr>
          <a:xfrm>
            <a:off x="7049079" y="6092225"/>
            <a:ext cx="28825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ca-E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https://www.aspb.cat/documents/salutbarcelona-breu/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137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111BD-F3E2-5128-A878-4E332CA67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CBE3CD8-0090-9BB8-AF18-70B4C019D563}"/>
              </a:ext>
            </a:extLst>
          </p:cNvPr>
          <p:cNvSpPr/>
          <p:nvPr/>
        </p:nvSpPr>
        <p:spPr>
          <a:xfrm rot="10800000" flipV="1">
            <a:off x="3686491" y="600074"/>
            <a:ext cx="8505509" cy="4408488"/>
          </a:xfrm>
          <a:prstGeom prst="rect">
            <a:avLst/>
          </a:prstGeom>
          <a:solidFill>
            <a:srgbClr val="F4F2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es-ES_tradnl" sz="1300">
                <a:solidFill>
                  <a:srgbClr val="000000"/>
                </a:solidFill>
                <a:ea typeface="Arial" charset="0"/>
                <a:cs typeface="Arial" charset="0"/>
              </a:rPr>
              <a:t> </a:t>
            </a:r>
            <a:endParaRPr lang="ca-ES" altLang="es-ES_tradnl" sz="1300" i="1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D75CFA-0F4B-0F5D-0275-CBB0C631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3431783" cy="409653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E10C4F7-7982-21A7-CA8D-B26CA8D8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696" y="2375750"/>
            <a:ext cx="31003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"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es-ES_tradnl" sz="3200" b="1">
                <a:solidFill>
                  <a:schemeClr val="bg1"/>
                </a:solidFill>
                <a:latin typeface="Arial"/>
                <a:cs typeface="Arial"/>
              </a:rPr>
              <a:t>La Salut a Barcelona 2024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BCD755A-312C-0363-E666-73D80DF7F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625" y="6093500"/>
            <a:ext cx="1451436" cy="530332"/>
          </a:xfrm>
          <a:prstGeom prst="rect">
            <a:avLst/>
          </a:prstGeom>
        </p:spPr>
      </p:pic>
      <p:sp>
        <p:nvSpPr>
          <p:cNvPr id="6" name="Rectángulo 13">
            <a:extLst>
              <a:ext uri="{FF2B5EF4-FFF2-40B4-BE49-F238E27FC236}">
                <a16:creationId xmlns:a16="http://schemas.microsoft.com/office/drawing/2014/main" id="{75E4CF1B-D3E9-9015-A400-E1F6077B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716" y="5078251"/>
            <a:ext cx="66109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ca-ES" altLang="es-ES_tradnl"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Agència de Salut Pública de Barcelona (ASPB)</a:t>
            </a:r>
            <a:endParaRPr lang="ca-ES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450A48C0-3A0D-3B87-85B2-DE0D5EABFC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49" b="1732"/>
          <a:stretch>
            <a:fillRect/>
          </a:stretch>
        </p:blipFill>
        <p:spPr>
          <a:xfrm>
            <a:off x="5758950" y="600073"/>
            <a:ext cx="4692652" cy="4408490"/>
          </a:xfrm>
          <a:prstGeom prst="rect">
            <a:avLst/>
          </a:prstGeom>
        </p:spPr>
      </p:pic>
      <p:pic>
        <p:nvPicPr>
          <p:cNvPr id="4" name="Imatge 3" descr="Imatge que conté Gràfics, Font, disseny gràfic, text&#10;&#10;Pot ser que el contingut generat per IA no sigui correcte.">
            <a:extLst>
              <a:ext uri="{FF2B5EF4-FFF2-40B4-BE49-F238E27FC236}">
                <a16:creationId xmlns:a16="http://schemas.microsoft.com/office/drawing/2014/main" id="{C8CF1A80-A2A5-DE6F-483D-C20225217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01" y="6168361"/>
            <a:ext cx="2254908" cy="5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8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2">
            <a:extLst>
              <a:ext uri="{FF2B5EF4-FFF2-40B4-BE49-F238E27FC236}">
                <a16:creationId xmlns:a16="http://schemas.microsoft.com/office/drawing/2014/main" id="{9AB04756-5979-8289-39B3-07F55B0600E1}"/>
              </a:ext>
            </a:extLst>
          </p:cNvPr>
          <p:cNvSpPr/>
          <p:nvPr/>
        </p:nvSpPr>
        <p:spPr>
          <a:xfrm>
            <a:off x="183134" y="840087"/>
            <a:ext cx="11839575" cy="5639667"/>
          </a:xfrm>
          <a:prstGeom prst="rect">
            <a:avLst/>
          </a:prstGeom>
          <a:solidFill>
            <a:srgbClr val="F4F2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1E4A1F-5D4C-FB48-A2F4-9F79DE47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287"/>
            <a:ext cx="10515600" cy="808119"/>
          </a:xfrm>
        </p:spPr>
        <p:txBody>
          <a:bodyPr>
            <a:normAutofit/>
          </a:bodyPr>
          <a:lstStyle/>
          <a:p>
            <a:r>
              <a:rPr lang="ca-ES" sz="2200"/>
              <a:t>Informe La Salut a Barcelona</a:t>
            </a:r>
          </a:p>
        </p:txBody>
      </p:sp>
      <p:grpSp>
        <p:nvGrpSpPr>
          <p:cNvPr id="9" name="Agrupa 8">
            <a:extLst>
              <a:ext uri="{FF2B5EF4-FFF2-40B4-BE49-F238E27FC236}">
                <a16:creationId xmlns:a16="http://schemas.microsoft.com/office/drawing/2014/main" id="{35C5A259-F37F-D3F9-7F07-5F6888D15C46}"/>
              </a:ext>
            </a:extLst>
          </p:cNvPr>
          <p:cNvGrpSpPr/>
          <p:nvPr/>
        </p:nvGrpSpPr>
        <p:grpSpPr>
          <a:xfrm>
            <a:off x="2019346" y="1889899"/>
            <a:ext cx="9182631" cy="2803346"/>
            <a:chOff x="2181271" y="1696307"/>
            <a:chExt cx="9182631" cy="2803346"/>
          </a:xfrm>
        </p:grpSpPr>
        <p:grpSp>
          <p:nvGrpSpPr>
            <p:cNvPr id="4" name="Agrupa 3"/>
            <p:cNvGrpSpPr/>
            <p:nvPr/>
          </p:nvGrpSpPr>
          <p:grpSpPr>
            <a:xfrm>
              <a:off x="6177992" y="1696307"/>
              <a:ext cx="5185910" cy="2803346"/>
              <a:chOff x="6499856" y="1784597"/>
              <a:chExt cx="5185910" cy="2775584"/>
            </a:xfrm>
          </p:grpSpPr>
          <p:sp>
            <p:nvSpPr>
              <p:cNvPr id="19" name="Triángulo rectángulo 18">
                <a:extLst>
                  <a:ext uri="{FF2B5EF4-FFF2-40B4-BE49-F238E27FC236}">
                    <a16:creationId xmlns:a16="http://schemas.microsoft.com/office/drawing/2014/main" id="{E63D47D2-CA43-4C3D-96E8-6FFE311F99CA}"/>
                  </a:ext>
                </a:extLst>
              </p:cNvPr>
              <p:cNvSpPr/>
              <p:nvPr/>
            </p:nvSpPr>
            <p:spPr>
              <a:xfrm rot="18880531" flipH="1">
                <a:off x="6490456" y="1793997"/>
                <a:ext cx="180000" cy="161199"/>
              </a:xfrm>
              <a:prstGeom prst="rtTriangle">
                <a:avLst/>
              </a:prstGeom>
              <a:solidFill>
                <a:srgbClr val="F3D387"/>
              </a:solidFill>
              <a:ln>
                <a:noFill/>
              </a:ln>
              <a:scene3d>
                <a:camera prst="orthographicFront">
                  <a:rot lat="0" lon="21299999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20" name="Triángulo rectángulo 19">
                <a:extLst>
                  <a:ext uri="{FF2B5EF4-FFF2-40B4-BE49-F238E27FC236}">
                    <a16:creationId xmlns:a16="http://schemas.microsoft.com/office/drawing/2014/main" id="{E63D47D2-CA43-4C3D-96E8-6FFE311F99CA}"/>
                  </a:ext>
                </a:extLst>
              </p:cNvPr>
              <p:cNvSpPr/>
              <p:nvPr/>
            </p:nvSpPr>
            <p:spPr>
              <a:xfrm rot="18880531" flipH="1">
                <a:off x="6520963" y="2942495"/>
                <a:ext cx="180000" cy="161199"/>
              </a:xfrm>
              <a:prstGeom prst="rtTriangle">
                <a:avLst/>
              </a:prstGeom>
              <a:solidFill>
                <a:srgbClr val="F3D387"/>
              </a:solidFill>
              <a:ln>
                <a:noFill/>
              </a:ln>
              <a:scene3d>
                <a:camera prst="orthographicFront">
                  <a:rot lat="0" lon="21299999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6741714" y="2312216"/>
                <a:ext cx="4944052" cy="22479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8580" tIns="34290" rIns="68580" bIns="34290" rtlCol="0" anchor="ctr"/>
              <a:lstStyle/>
              <a:p>
                <a:pPr>
                  <a:spcBef>
                    <a:spcPct val="0"/>
                  </a:spcBef>
                </a:pPr>
                <a:r>
                  <a:rPr lang="ca-ES" sz="15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Eina essencial per al </a:t>
                </a:r>
                <a:r>
                  <a:rPr lang="ca-ES" sz="15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monitoratge de la salut</a:t>
                </a:r>
                <a:r>
                  <a:rPr lang="ca-ES" sz="15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</a:p>
              <a:p>
                <a:pPr>
                  <a:spcBef>
                    <a:spcPct val="0"/>
                  </a:spcBef>
                </a:pPr>
                <a:r>
                  <a:rPr lang="ca-ES" sz="15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les </a:t>
                </a:r>
                <a:r>
                  <a:rPr lang="ca-ES" sz="15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desigualtats en salut </a:t>
                </a:r>
                <a:r>
                  <a:rPr lang="ca-ES" sz="15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 la </a:t>
                </a:r>
                <a:r>
                  <a:rPr lang="ca-ES" sz="15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priorització de polítiques.</a:t>
                </a:r>
                <a:endParaRPr lang="ca-ES" sz="15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</a:pPr>
                <a:endParaRPr lang="ca-ES" sz="15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</a:pPr>
                <a:endParaRPr lang="ca-ES" sz="15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ca-ES" sz="15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Com cada any, l’informe ofereix una </a:t>
                </a:r>
                <a:r>
                  <a:rPr lang="ca-ES" sz="15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anàlisi de l’estat de salut i dels seus determinants a la ciutat</a:t>
                </a:r>
                <a:r>
                  <a:rPr lang="ca-ES" sz="15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.</a:t>
                </a:r>
              </a:p>
              <a:p>
                <a:pPr>
                  <a:spcBef>
                    <a:spcPct val="0"/>
                  </a:spcBef>
                </a:pPr>
                <a:r>
                  <a:rPr lang="ca-ES" sz="15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Bef>
                    <a:spcPct val="0"/>
                  </a:spcBef>
                </a:pPr>
                <a:endParaRPr lang="ca-ES" sz="15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ca-ES" sz="15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Enguany, ha posat l’accent en analitzar, sempre que ha estat possible, les </a:t>
                </a:r>
                <a:r>
                  <a:rPr lang="ca-ES" sz="1500" b="1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desigualtats en salut segons territori.</a:t>
                </a:r>
              </a:p>
              <a:p>
                <a:pPr>
                  <a:spcBef>
                    <a:spcPct val="0"/>
                  </a:spcBef>
                </a:pPr>
                <a:endParaRPr lang="ca-ES" sz="1500">
                  <a:solidFill>
                    <a:srgbClr val="FF0000"/>
                  </a:solidFill>
                  <a:latin typeface="Open Sans"/>
                  <a:ea typeface="Open Sans"/>
                  <a:cs typeface="Open Sans"/>
                </a:endParaRPr>
              </a:p>
              <a:p>
                <a:pPr>
                  <a:spcBef>
                    <a:spcPct val="0"/>
                  </a:spcBef>
                </a:pPr>
                <a:endParaRPr lang="ca-ES" sz="1500">
                  <a:solidFill>
                    <a:schemeClr val="tx1"/>
                  </a:solidFill>
                  <a:latin typeface="Open Sans"/>
                  <a:ea typeface="Open Sans"/>
                  <a:cs typeface="Open Sans"/>
                </a:endParaRPr>
              </a:p>
              <a:p>
                <a:pPr>
                  <a:spcBef>
                    <a:spcPct val="0"/>
                  </a:spcBef>
                </a:pPr>
                <a:endParaRPr lang="ca-ES" sz="15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6" name="QuadreDeText 5">
              <a:extLst>
                <a:ext uri="{FF2B5EF4-FFF2-40B4-BE49-F238E27FC236}">
                  <a16:creationId xmlns:a16="http://schemas.microsoft.com/office/drawing/2014/main" id="{9D4DEA5E-065D-E606-36A5-4FA9623599A1}"/>
                </a:ext>
              </a:extLst>
            </p:cNvPr>
            <p:cNvSpPr txBox="1"/>
            <p:nvPr/>
          </p:nvSpPr>
          <p:spPr>
            <a:xfrm>
              <a:off x="2181271" y="1987252"/>
              <a:ext cx="1366886" cy="503110"/>
            </a:xfrm>
            <a:prstGeom prst="rect">
              <a:avLst/>
            </a:prstGeom>
            <a:solidFill>
              <a:srgbClr val="F5F4EF"/>
            </a:solidFill>
          </p:spPr>
          <p:txBody>
            <a:bodyPr wrap="square" rtlCol="0">
              <a:spAutoFit/>
            </a:bodyPr>
            <a:lstStyle/>
            <a:p>
              <a:endParaRPr lang="ca-ES"/>
            </a:p>
          </p:txBody>
        </p:sp>
      </p:grpSp>
      <p:sp>
        <p:nvSpPr>
          <p:cNvPr id="11" name="Triángulo rectángulo 18">
            <a:extLst>
              <a:ext uri="{FF2B5EF4-FFF2-40B4-BE49-F238E27FC236}">
                <a16:creationId xmlns:a16="http://schemas.microsoft.com/office/drawing/2014/main" id="{27975EB2-1088-3898-328A-F6D7BA72128D}"/>
              </a:ext>
            </a:extLst>
          </p:cNvPr>
          <p:cNvSpPr/>
          <p:nvPr/>
        </p:nvSpPr>
        <p:spPr>
          <a:xfrm rot="18880531" flipH="1">
            <a:off x="6012922" y="3972645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92C558E5-7E7D-D124-BC13-AA86B4317CCC}"/>
              </a:ext>
            </a:extLst>
          </p:cNvPr>
          <p:cNvSpPr txBox="1"/>
          <p:nvPr/>
        </p:nvSpPr>
        <p:spPr>
          <a:xfrm>
            <a:off x="1647825" y="1985158"/>
            <a:ext cx="1095375" cy="374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ca-E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7339C4EC-2143-6A59-2E3A-EE8673E9B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1040391"/>
            <a:ext cx="3689214" cy="50733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000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2"/>
          <p:cNvSpPr/>
          <p:nvPr/>
        </p:nvSpPr>
        <p:spPr>
          <a:xfrm>
            <a:off x="0" y="861587"/>
            <a:ext cx="12192000" cy="5620654"/>
          </a:xfrm>
          <a:prstGeom prst="rect">
            <a:avLst/>
          </a:prstGeom>
          <a:solidFill>
            <a:srgbClr val="F4F2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6B36065-D20B-45E3-A6A8-CEDDA805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35"/>
            <a:ext cx="10515600" cy="808119"/>
          </a:xfrm>
        </p:spPr>
        <p:txBody>
          <a:bodyPr>
            <a:noAutofit/>
          </a:bodyPr>
          <a:lstStyle/>
          <a:p>
            <a:r>
              <a:rPr lang="ca-ES" sz="2200"/>
              <a:t>Com entenem la salut?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672EB788-F566-4288-BAB3-6EDD611365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7635" y="1080415"/>
            <a:ext cx="4437062" cy="2480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200" b="1"/>
              <a:t>La salut a Barcelona 2024 </a:t>
            </a:r>
          </a:p>
          <a:p>
            <a:pPr marL="0" indent="0">
              <a:buClr>
                <a:srgbClr val="3BA394"/>
              </a:buClr>
              <a:buSzPct val="100000"/>
              <a:buNone/>
            </a:pPr>
            <a:r>
              <a:rPr lang="ca-ES"/>
              <a:t>    La població </a:t>
            </a:r>
          </a:p>
          <a:p>
            <a:pPr marL="0" indent="0">
              <a:buClr>
                <a:srgbClr val="3BA394"/>
              </a:buClr>
              <a:buSzPct val="100000"/>
              <a:buNone/>
            </a:pPr>
            <a:r>
              <a:rPr lang="ca-ES"/>
              <a:t>    El context físic </a:t>
            </a:r>
          </a:p>
          <a:p>
            <a:pPr marL="0" indent="0">
              <a:buClr>
                <a:srgbClr val="3BA394"/>
              </a:buClr>
              <a:buSzPct val="100000"/>
              <a:buNone/>
            </a:pPr>
            <a:r>
              <a:rPr lang="ca-ES"/>
              <a:t>    El context socioeconòmic</a:t>
            </a:r>
          </a:p>
          <a:p>
            <a:pPr marL="0" indent="0">
              <a:buClr>
                <a:srgbClr val="3BA394"/>
              </a:buClr>
              <a:buSzPct val="100000"/>
              <a:buNone/>
            </a:pPr>
            <a:r>
              <a:rPr lang="ca-ES"/>
              <a:t>    Estat de salut de la ciutat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EE70E2-2B86-4318-A6AC-517179C9182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023479" y="3347256"/>
            <a:ext cx="2329286" cy="270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Agrupa 3">
            <a:extLst>
              <a:ext uri="{FF2B5EF4-FFF2-40B4-BE49-F238E27FC236}">
                <a16:creationId xmlns:a16="http://schemas.microsoft.com/office/drawing/2014/main" id="{108F095A-541D-9766-5C59-FB227E4F7400}"/>
              </a:ext>
            </a:extLst>
          </p:cNvPr>
          <p:cNvGrpSpPr/>
          <p:nvPr/>
        </p:nvGrpSpPr>
        <p:grpSpPr>
          <a:xfrm>
            <a:off x="6717305" y="952868"/>
            <a:ext cx="4446847" cy="523220"/>
            <a:chOff x="591878" y="1231535"/>
            <a:chExt cx="4446847" cy="523220"/>
          </a:xfrm>
        </p:grpSpPr>
        <p:sp>
          <p:nvSpPr>
            <p:cNvPr id="3" name="Rectángulo 2"/>
            <p:cNvSpPr/>
            <p:nvPr/>
          </p:nvSpPr>
          <p:spPr>
            <a:xfrm>
              <a:off x="838200" y="1231535"/>
              <a:ext cx="42005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1400" b="1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Model </a:t>
              </a:r>
              <a:r>
                <a:rPr lang="ca-ES" sz="14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dels determinants socials de la salut i les desigualtats en salut a les àrees urbanes</a:t>
              </a:r>
            </a:p>
          </p:txBody>
        </p:sp>
        <p:sp>
          <p:nvSpPr>
            <p:cNvPr id="10" name="Triángulo rectángulo 18">
              <a:extLst>
                <a:ext uri="{FF2B5EF4-FFF2-40B4-BE49-F238E27FC236}">
                  <a16:creationId xmlns:a16="http://schemas.microsoft.com/office/drawing/2014/main" id="{E63D47D2-CA43-4C3D-96E8-6FFE311F99CA}"/>
                </a:ext>
              </a:extLst>
            </p:cNvPr>
            <p:cNvSpPr/>
            <p:nvPr/>
          </p:nvSpPr>
          <p:spPr>
            <a:xfrm rot="18880531" flipH="1">
              <a:off x="591878" y="1369026"/>
              <a:ext cx="180000" cy="180000"/>
            </a:xfrm>
            <a:prstGeom prst="rtTriangle">
              <a:avLst/>
            </a:prstGeom>
            <a:solidFill>
              <a:srgbClr val="F3D387"/>
            </a:solidFill>
            <a:ln>
              <a:noFill/>
            </a:ln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</p:grpSp>
      <p:sp>
        <p:nvSpPr>
          <p:cNvPr id="14" name="Triángulo rectángulo 18">
            <a:extLst>
              <a:ext uri="{FF2B5EF4-FFF2-40B4-BE49-F238E27FC236}">
                <a16:creationId xmlns:a16="http://schemas.microsoft.com/office/drawing/2014/main" id="{29363C03-CBF6-56E6-8D9E-C9A6C3B0B40B}"/>
              </a:ext>
            </a:extLst>
          </p:cNvPr>
          <p:cNvSpPr/>
          <p:nvPr/>
        </p:nvSpPr>
        <p:spPr>
          <a:xfrm rot="18880531" flipH="1">
            <a:off x="1029861" y="1615817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5" name="Triángulo rectángulo 18">
            <a:extLst>
              <a:ext uri="{FF2B5EF4-FFF2-40B4-BE49-F238E27FC236}">
                <a16:creationId xmlns:a16="http://schemas.microsoft.com/office/drawing/2014/main" id="{F67F7F66-6B82-AD40-B89A-8233E664E63E}"/>
              </a:ext>
            </a:extLst>
          </p:cNvPr>
          <p:cNvSpPr/>
          <p:nvPr/>
        </p:nvSpPr>
        <p:spPr>
          <a:xfrm rot="18880531" flipH="1">
            <a:off x="1029852" y="1966796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6" name="Triángulo rectángulo 18">
            <a:extLst>
              <a:ext uri="{FF2B5EF4-FFF2-40B4-BE49-F238E27FC236}">
                <a16:creationId xmlns:a16="http://schemas.microsoft.com/office/drawing/2014/main" id="{2C5F7114-96BB-772D-0639-F503EEE7E651}"/>
              </a:ext>
            </a:extLst>
          </p:cNvPr>
          <p:cNvSpPr/>
          <p:nvPr/>
        </p:nvSpPr>
        <p:spPr>
          <a:xfrm rot="18880531" flipH="1">
            <a:off x="1029854" y="2352594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7" name="Triángulo rectángulo 18">
            <a:extLst>
              <a:ext uri="{FF2B5EF4-FFF2-40B4-BE49-F238E27FC236}">
                <a16:creationId xmlns:a16="http://schemas.microsoft.com/office/drawing/2014/main" id="{81F39255-FB77-5550-7898-ACA6596D6F0B}"/>
              </a:ext>
            </a:extLst>
          </p:cNvPr>
          <p:cNvSpPr/>
          <p:nvPr/>
        </p:nvSpPr>
        <p:spPr>
          <a:xfrm rot="18880531" flipH="1">
            <a:off x="1040226" y="2703572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0B1C14E3-FD89-EDBF-3F7A-EE7060394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027" y="1439876"/>
            <a:ext cx="3289724" cy="4595937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ACF7916B-8E60-DE32-E3D7-BDB9C380E452}"/>
              </a:ext>
            </a:extLst>
          </p:cNvPr>
          <p:cNvSpPr txBox="1"/>
          <p:nvPr/>
        </p:nvSpPr>
        <p:spPr>
          <a:xfrm>
            <a:off x="6934583" y="5940534"/>
            <a:ext cx="4229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a-ES" sz="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FONT: </a:t>
            </a:r>
            <a:r>
              <a:rPr lang="ca-ES" sz="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Borrell C, Carrere J, Rodríguez-Sanz M, Gómez-Gutiérrez A, Daban F, Artazcoz L, et al. City PROFILE : “ Barcelona : The experience of 40 years of health reports , a health for all policies tool .” Cities. 2025;161(March):105862.</a:t>
            </a:r>
          </a:p>
        </p:txBody>
      </p:sp>
    </p:spTree>
    <p:extLst>
      <p:ext uri="{BB962C8B-B14F-4D97-AF65-F5344CB8AC3E}">
        <p14:creationId xmlns:p14="http://schemas.microsoft.com/office/powerpoint/2010/main" val="11216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724A4-CBF9-E045-E870-469DA96BF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6">
            <a:extLst>
              <a:ext uri="{FF2B5EF4-FFF2-40B4-BE49-F238E27FC236}">
                <a16:creationId xmlns:a16="http://schemas.microsoft.com/office/drawing/2014/main" id="{931629F1-0DED-8A49-19CB-5D0BC1900E66}"/>
              </a:ext>
            </a:extLst>
          </p:cNvPr>
          <p:cNvSpPr/>
          <p:nvPr/>
        </p:nvSpPr>
        <p:spPr>
          <a:xfrm>
            <a:off x="5369442" y="940789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EF349EC-C602-2782-6DFB-E3A688F8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35"/>
            <a:ext cx="10515600" cy="808119"/>
          </a:xfrm>
        </p:spPr>
        <p:txBody>
          <a:bodyPr>
            <a:normAutofit/>
          </a:bodyPr>
          <a:lstStyle/>
          <a:p>
            <a:r>
              <a:rPr lang="ca-ES" sz="2200" i="1" dirty="0">
                <a:solidFill>
                  <a:srgbClr val="00B050"/>
                </a:solidFill>
              </a:rPr>
              <a:t>Context Físic: </a:t>
            </a:r>
            <a:r>
              <a:rPr lang="ca-ES" sz="2200" dirty="0"/>
              <a:t>Qualitat de l’aire</a:t>
            </a: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2999719B-D32C-7536-01E2-8DBB2E05EE92}"/>
              </a:ext>
            </a:extLst>
          </p:cNvPr>
          <p:cNvGrpSpPr/>
          <p:nvPr/>
        </p:nvGrpSpPr>
        <p:grpSpPr>
          <a:xfrm>
            <a:off x="502101" y="1369400"/>
            <a:ext cx="11299563" cy="762574"/>
            <a:chOff x="535165" y="1396131"/>
            <a:chExt cx="11299563" cy="7625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DB3BFA-5855-FAB4-1EDE-C24D6BEE0D58}"/>
                </a:ext>
              </a:extLst>
            </p:cNvPr>
            <p:cNvSpPr/>
            <p:nvPr/>
          </p:nvSpPr>
          <p:spPr>
            <a:xfrm>
              <a:off x="564284" y="1396131"/>
              <a:ext cx="112704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ca-ES" sz="1600">
                <a:latin typeface="Open Sans" panose="020B0606030504020204"/>
              </a:endParaRPr>
            </a:p>
          </p:txBody>
        </p:sp>
        <p:cxnSp>
          <p:nvCxnSpPr>
            <p:cNvPr id="22" name="Connector recte 21">
              <a:extLst>
                <a:ext uri="{FF2B5EF4-FFF2-40B4-BE49-F238E27FC236}">
                  <a16:creationId xmlns:a16="http://schemas.microsoft.com/office/drawing/2014/main" id="{B2171AF7-626D-D4D1-F917-C5988B57C094}"/>
                </a:ext>
              </a:extLst>
            </p:cNvPr>
            <p:cNvCxnSpPr>
              <a:cxnSpLocks/>
            </p:cNvCxnSpPr>
            <p:nvPr/>
          </p:nvCxnSpPr>
          <p:spPr>
            <a:xfrm>
              <a:off x="535165" y="2158705"/>
              <a:ext cx="1102333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A944061C-39A5-CF78-D8D8-C2B2F23C86CD}"/>
              </a:ext>
            </a:extLst>
          </p:cNvPr>
          <p:cNvSpPr txBox="1"/>
          <p:nvPr/>
        </p:nvSpPr>
        <p:spPr>
          <a:xfrm>
            <a:off x="836372" y="1402774"/>
            <a:ext cx="10965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Gràcies a aquesta millora de la qualitat de l’aire, el nombre de nous casos d’asma infantil atribuïbles a la contaminació actual s’han reduït un 28% respecte als de la contaminació prepandèmia. </a:t>
            </a:r>
          </a:p>
        </p:txBody>
      </p:sp>
      <p:sp>
        <p:nvSpPr>
          <p:cNvPr id="12" name="Triángulo rectángulo 18">
            <a:extLst>
              <a:ext uri="{FF2B5EF4-FFF2-40B4-BE49-F238E27FC236}">
                <a16:creationId xmlns:a16="http://schemas.microsoft.com/office/drawing/2014/main" id="{36DEEEC7-9063-FE1D-2F29-3F04FE373747}"/>
              </a:ext>
            </a:extLst>
          </p:cNvPr>
          <p:cNvSpPr/>
          <p:nvPr/>
        </p:nvSpPr>
        <p:spPr>
          <a:xfrm rot="18880531" flipH="1">
            <a:off x="569219" y="1484133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1FB972D6-23E7-16EE-7F81-77390ABD80F3}"/>
              </a:ext>
            </a:extLst>
          </p:cNvPr>
          <p:cNvSpPr txBox="1"/>
          <p:nvPr/>
        </p:nvSpPr>
        <p:spPr>
          <a:xfrm>
            <a:off x="830558" y="964535"/>
            <a:ext cx="10986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L’any 2024 els nivells d’NO2 es van continuar reduint a la ciutat i les partícules es mantenen estables.  </a:t>
            </a:r>
          </a:p>
        </p:txBody>
      </p:sp>
      <p:sp>
        <p:nvSpPr>
          <p:cNvPr id="8" name="Triángulo rectángulo 18">
            <a:extLst>
              <a:ext uri="{FF2B5EF4-FFF2-40B4-BE49-F238E27FC236}">
                <a16:creationId xmlns:a16="http://schemas.microsoft.com/office/drawing/2014/main" id="{712BA852-DD69-1110-B26A-EAC3A5B908D2}"/>
              </a:ext>
            </a:extLst>
          </p:cNvPr>
          <p:cNvSpPr/>
          <p:nvPr/>
        </p:nvSpPr>
        <p:spPr>
          <a:xfrm rot="18880531" flipH="1">
            <a:off x="568497" y="1039646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5" name="Rectángulo 6">
            <a:extLst>
              <a:ext uri="{FF2B5EF4-FFF2-40B4-BE49-F238E27FC236}">
                <a16:creationId xmlns:a16="http://schemas.microsoft.com/office/drawing/2014/main" id="{064B86BE-894A-FDFA-B7C2-958B7FF2293C}"/>
              </a:ext>
            </a:extLst>
          </p:cNvPr>
          <p:cNvSpPr/>
          <p:nvPr/>
        </p:nvSpPr>
        <p:spPr>
          <a:xfrm>
            <a:off x="5195803" y="779114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20" name="Imatge 19">
            <a:extLst>
              <a:ext uri="{FF2B5EF4-FFF2-40B4-BE49-F238E27FC236}">
                <a16:creationId xmlns:a16="http://schemas.microsoft.com/office/drawing/2014/main" id="{93232078-4248-07E3-CAD4-330F5360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7" y="2376984"/>
            <a:ext cx="4757423" cy="3674351"/>
          </a:xfrm>
          <a:prstGeom prst="rect">
            <a:avLst/>
          </a:prstGeom>
        </p:spPr>
      </p:pic>
      <p:sp>
        <p:nvSpPr>
          <p:cNvPr id="21" name="Rectángulo 6">
            <a:extLst>
              <a:ext uri="{FF2B5EF4-FFF2-40B4-BE49-F238E27FC236}">
                <a16:creationId xmlns:a16="http://schemas.microsoft.com/office/drawing/2014/main" id="{91D8BE8A-1F4A-B436-D3E0-C2B3E9443D03}"/>
              </a:ext>
            </a:extLst>
          </p:cNvPr>
          <p:cNvSpPr/>
          <p:nvPr/>
        </p:nvSpPr>
        <p:spPr>
          <a:xfrm>
            <a:off x="6319018" y="6089542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8CFE1FA3-5E15-5732-86AD-DF95B5D51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816" y="2376983"/>
            <a:ext cx="5231623" cy="367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5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8B386-B6EC-5FFD-3770-217E22028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BE8556F-6E4B-5B55-0ADB-C58BE924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935"/>
            <a:ext cx="10515600" cy="808119"/>
          </a:xfrm>
        </p:spPr>
        <p:txBody>
          <a:bodyPr>
            <a:normAutofit/>
          </a:bodyPr>
          <a:lstStyle/>
          <a:p>
            <a:r>
              <a:rPr lang="ca-ES" sz="2200" i="1">
                <a:solidFill>
                  <a:srgbClr val="00B050"/>
                </a:solidFill>
              </a:rPr>
              <a:t>Context Físic: </a:t>
            </a:r>
            <a:r>
              <a:rPr lang="ca-ES" sz="2200"/>
              <a:t>Qualitat de l’aigua</a:t>
            </a:r>
          </a:p>
        </p:txBody>
      </p:sp>
      <p:sp>
        <p:nvSpPr>
          <p:cNvPr id="15" name="Rectángulo 6">
            <a:extLst>
              <a:ext uri="{FF2B5EF4-FFF2-40B4-BE49-F238E27FC236}">
                <a16:creationId xmlns:a16="http://schemas.microsoft.com/office/drawing/2014/main" id="{CBD12075-BADE-A4D7-8BC7-92C81B7FB5DF}"/>
              </a:ext>
            </a:extLst>
          </p:cNvPr>
          <p:cNvSpPr/>
          <p:nvPr/>
        </p:nvSpPr>
        <p:spPr>
          <a:xfrm>
            <a:off x="5386917" y="977075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grpSp>
        <p:nvGrpSpPr>
          <p:cNvPr id="2" name="Agrupa 1">
            <a:extLst>
              <a:ext uri="{FF2B5EF4-FFF2-40B4-BE49-F238E27FC236}">
                <a16:creationId xmlns:a16="http://schemas.microsoft.com/office/drawing/2014/main" id="{3FB38F09-F015-862E-429F-EAEE456CC420}"/>
              </a:ext>
            </a:extLst>
          </p:cNvPr>
          <p:cNvGrpSpPr/>
          <p:nvPr/>
        </p:nvGrpSpPr>
        <p:grpSpPr>
          <a:xfrm>
            <a:off x="736651" y="1442028"/>
            <a:ext cx="11299563" cy="762574"/>
            <a:chOff x="535165" y="1396131"/>
            <a:chExt cx="11299563" cy="7625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45D14E-87AC-324E-D617-0AD90A3CB3C6}"/>
                </a:ext>
              </a:extLst>
            </p:cNvPr>
            <p:cNvSpPr/>
            <p:nvPr/>
          </p:nvSpPr>
          <p:spPr>
            <a:xfrm>
              <a:off x="564284" y="1396131"/>
              <a:ext cx="112704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ca-ES" sz="1600">
                <a:latin typeface="Open Sans" panose="020B0606030504020204"/>
              </a:endParaRPr>
            </a:p>
          </p:txBody>
        </p:sp>
        <p:cxnSp>
          <p:nvCxnSpPr>
            <p:cNvPr id="22" name="Connector recte 21">
              <a:extLst>
                <a:ext uri="{FF2B5EF4-FFF2-40B4-BE49-F238E27FC236}">
                  <a16:creationId xmlns:a16="http://schemas.microsoft.com/office/drawing/2014/main" id="{DBD7D34B-D144-AD1E-6B4B-CAE461143FB3}"/>
                </a:ext>
              </a:extLst>
            </p:cNvPr>
            <p:cNvCxnSpPr>
              <a:cxnSpLocks/>
            </p:cNvCxnSpPr>
            <p:nvPr/>
          </p:nvCxnSpPr>
          <p:spPr>
            <a:xfrm>
              <a:off x="535165" y="2158705"/>
              <a:ext cx="10661786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D0878105-740C-C0BF-85B5-D687F7FD5251}"/>
              </a:ext>
            </a:extLst>
          </p:cNvPr>
          <p:cNvSpPr txBox="1"/>
          <p:nvPr/>
        </p:nvSpPr>
        <p:spPr>
          <a:xfrm>
            <a:off x="1018962" y="1504656"/>
            <a:ext cx="10172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Tot i la reducció de recursos hídrics, s’ha mantingut una bona qualitat de l’aigua de consum i no s’ha detectat cap incompliment de la normativa.</a:t>
            </a:r>
          </a:p>
        </p:txBody>
      </p:sp>
      <p:sp>
        <p:nvSpPr>
          <p:cNvPr id="21" name="Triángulo rectángulo 18">
            <a:extLst>
              <a:ext uri="{FF2B5EF4-FFF2-40B4-BE49-F238E27FC236}">
                <a16:creationId xmlns:a16="http://schemas.microsoft.com/office/drawing/2014/main" id="{8307E43C-196B-7250-14BF-8CD02DE5B6BA}"/>
              </a:ext>
            </a:extLst>
          </p:cNvPr>
          <p:cNvSpPr/>
          <p:nvPr/>
        </p:nvSpPr>
        <p:spPr>
          <a:xfrm rot="18880531" flipH="1">
            <a:off x="663436" y="1084688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91E18AE3-D177-FA22-AF70-0C1901CFAEC1}"/>
              </a:ext>
            </a:extLst>
          </p:cNvPr>
          <p:cNvSpPr txBox="1"/>
          <p:nvPr/>
        </p:nvSpPr>
        <p:spPr>
          <a:xfrm>
            <a:off x="1018961" y="995186"/>
            <a:ext cx="95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El 2024 es va intensificar la vigilància de la qualitat de l’aigua a la ciutat per la sequera.</a:t>
            </a:r>
          </a:p>
        </p:txBody>
      </p:sp>
      <p:sp>
        <p:nvSpPr>
          <p:cNvPr id="11" name="Triángulo rectángulo 18">
            <a:extLst>
              <a:ext uri="{FF2B5EF4-FFF2-40B4-BE49-F238E27FC236}">
                <a16:creationId xmlns:a16="http://schemas.microsoft.com/office/drawing/2014/main" id="{0191DF6A-3C3C-F6F1-05F3-163537173876}"/>
              </a:ext>
            </a:extLst>
          </p:cNvPr>
          <p:cNvSpPr/>
          <p:nvPr/>
        </p:nvSpPr>
        <p:spPr>
          <a:xfrm rot="18880531" flipH="1">
            <a:off x="663437" y="1593631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75E246-18EF-BB03-CD43-FDBC92CB9E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136" t="9462"/>
          <a:stretch>
            <a:fillRect/>
          </a:stretch>
        </p:blipFill>
        <p:spPr>
          <a:xfrm>
            <a:off x="8040956" y="3129532"/>
            <a:ext cx="2969659" cy="31257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058DA2DB-4BF5-A0FA-221F-9249D40C2126}"/>
              </a:ext>
            </a:extLst>
          </p:cNvPr>
          <p:cNvSpPr txBox="1"/>
          <p:nvPr/>
        </p:nvSpPr>
        <p:spPr>
          <a:xfrm>
            <a:off x="562299" y="2461472"/>
            <a:ext cx="604665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a-ES" sz="1400" dirty="0">
                <a:latin typeface="Open Sans"/>
                <a:ea typeface="Open Sans"/>
                <a:cs typeface="Open Sans"/>
              </a:rPr>
              <a:t>Concentració mitjana anual de la suma de trihalometans ( cloroform+ diclorobromometà+ bromoform) a les diferents zones d'abastament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575E8B23-E2EC-98C7-6F30-E408EF3391CA}"/>
              </a:ext>
            </a:extLst>
          </p:cNvPr>
          <p:cNvSpPr txBox="1"/>
          <p:nvPr/>
        </p:nvSpPr>
        <p:spPr>
          <a:xfrm>
            <a:off x="7695936" y="2457537"/>
            <a:ext cx="4074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Zones d’abastament d’aigua a Barcelona</a:t>
            </a:r>
          </a:p>
        </p:txBody>
      </p:sp>
      <p:graphicFrame>
        <p:nvGraphicFramePr>
          <p:cNvPr id="10" name="Gràfic 9">
            <a:extLst>
              <a:ext uri="{FF2B5EF4-FFF2-40B4-BE49-F238E27FC236}">
                <a16:creationId xmlns:a16="http://schemas.microsoft.com/office/drawing/2014/main" id="{3511A5CD-A030-466C-9A0C-3A708F39EC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92196"/>
              </p:ext>
            </p:extLst>
          </p:nvPr>
        </p:nvGraphicFramePr>
        <p:xfrm>
          <a:off x="838200" y="3067631"/>
          <a:ext cx="6570045" cy="3205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483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69442" y="940789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1" name="Marcador de contenido 13">
            <a:extLst>
              <a:ext uri="{FF2B5EF4-FFF2-40B4-BE49-F238E27FC236}">
                <a16:creationId xmlns:a16="http://schemas.microsoft.com/office/drawing/2014/main" id="{6695FED7-450C-4A39-A3AC-2207D2D03AA3}"/>
              </a:ext>
            </a:extLst>
          </p:cNvPr>
          <p:cNvSpPr txBox="1">
            <a:spLocks/>
          </p:cNvSpPr>
          <p:nvPr/>
        </p:nvSpPr>
        <p:spPr>
          <a:xfrm>
            <a:off x="7327111" y="7470782"/>
            <a:ext cx="6137009" cy="1593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6E8B4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­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a-ES" sz="1500" b="1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C7E13DA-9C2A-4327-B753-1C4867E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44" y="214554"/>
            <a:ext cx="10515600" cy="808119"/>
          </a:xfrm>
        </p:spPr>
        <p:txBody>
          <a:bodyPr>
            <a:noAutofit/>
          </a:bodyPr>
          <a:lstStyle/>
          <a:p>
            <a:r>
              <a:rPr lang="ca-ES" sz="2200" i="1">
                <a:solidFill>
                  <a:srgbClr val="0066FF"/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Context Socioeconòmic:  </a:t>
            </a:r>
            <a:r>
              <a:rPr lang="ca-ES" sz="2200">
                <a:latin typeface="Open Sans" panose="020B0606030504020204"/>
                <a:cs typeface="Times New Roman" panose="02020603050405020304" pitchFamily="18" charset="0"/>
              </a:rPr>
              <a:t>Mercat de treball</a:t>
            </a:r>
            <a:endParaRPr lang="es-ES" sz="2200">
              <a:latin typeface="Open Sans" panose="020B0606030504020204"/>
            </a:endParaRPr>
          </a:p>
        </p:txBody>
      </p:sp>
      <p:sp>
        <p:nvSpPr>
          <p:cNvPr id="29" name="Marcador de contenido 13">
            <a:extLst>
              <a:ext uri="{FF2B5EF4-FFF2-40B4-BE49-F238E27FC236}">
                <a16:creationId xmlns:a16="http://schemas.microsoft.com/office/drawing/2014/main" id="{6695FED7-450C-4A39-A3AC-2207D2D03AA3}"/>
              </a:ext>
            </a:extLst>
          </p:cNvPr>
          <p:cNvSpPr txBox="1">
            <a:spLocks/>
          </p:cNvSpPr>
          <p:nvPr/>
        </p:nvSpPr>
        <p:spPr>
          <a:xfrm>
            <a:off x="1221230" y="1047799"/>
            <a:ext cx="10681944" cy="6347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6E8B4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­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/>
              <a:t>La taxa d’atur de la ciutat va ser del 7,0%, la més baixa des del 2008.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CE069AAA-170A-9A58-ABA3-A670DDE509F7}"/>
              </a:ext>
            </a:extLst>
          </p:cNvPr>
          <p:cNvSpPr txBox="1">
            <a:spLocks/>
          </p:cNvSpPr>
          <p:nvPr/>
        </p:nvSpPr>
        <p:spPr>
          <a:xfrm>
            <a:off x="674912" y="923313"/>
            <a:ext cx="5472229" cy="3493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6E8B4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­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a-ES"/>
          </a:p>
        </p:txBody>
      </p:sp>
      <p:cxnSp>
        <p:nvCxnSpPr>
          <p:cNvPr id="16" name="Connector recte 15">
            <a:extLst>
              <a:ext uri="{FF2B5EF4-FFF2-40B4-BE49-F238E27FC236}">
                <a16:creationId xmlns:a16="http://schemas.microsoft.com/office/drawing/2014/main" id="{411ADFE0-805A-8FC0-DB6B-709AC8499ECD}"/>
              </a:ext>
            </a:extLst>
          </p:cNvPr>
          <p:cNvCxnSpPr>
            <a:cxnSpLocks/>
          </p:cNvCxnSpPr>
          <p:nvPr/>
        </p:nvCxnSpPr>
        <p:spPr>
          <a:xfrm flipV="1">
            <a:off x="943207" y="1986723"/>
            <a:ext cx="10396862" cy="12586"/>
          </a:xfrm>
          <a:prstGeom prst="line">
            <a:avLst/>
          </a:prstGeom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riángulo rectángulo 18">
            <a:extLst>
              <a:ext uri="{FF2B5EF4-FFF2-40B4-BE49-F238E27FC236}">
                <a16:creationId xmlns:a16="http://schemas.microsoft.com/office/drawing/2014/main" id="{D227B380-EA2C-E26C-A67A-FA02A06E55E5}"/>
              </a:ext>
            </a:extLst>
          </p:cNvPr>
          <p:cNvSpPr/>
          <p:nvPr/>
        </p:nvSpPr>
        <p:spPr>
          <a:xfrm rot="18880531" flipH="1">
            <a:off x="987168" y="1540698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" name="Triángulo rectángulo 18">
            <a:extLst>
              <a:ext uri="{FF2B5EF4-FFF2-40B4-BE49-F238E27FC236}">
                <a16:creationId xmlns:a16="http://schemas.microsoft.com/office/drawing/2014/main" id="{8E3781B5-560D-E091-1D0F-C3A3C5AA0F32}"/>
              </a:ext>
            </a:extLst>
          </p:cNvPr>
          <p:cNvSpPr/>
          <p:nvPr/>
        </p:nvSpPr>
        <p:spPr>
          <a:xfrm rot="18880531" flipH="1">
            <a:off x="980485" y="1127609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Marcador de contenido 13">
            <a:extLst>
              <a:ext uri="{FF2B5EF4-FFF2-40B4-BE49-F238E27FC236}">
                <a16:creationId xmlns:a16="http://schemas.microsoft.com/office/drawing/2014/main" id="{2BBF8A10-D85F-689E-D092-9CA4071DE978}"/>
              </a:ext>
            </a:extLst>
          </p:cNvPr>
          <p:cNvSpPr txBox="1">
            <a:spLocks/>
          </p:cNvSpPr>
          <p:nvPr/>
        </p:nvSpPr>
        <p:spPr>
          <a:xfrm>
            <a:off x="1212838" y="1478868"/>
            <a:ext cx="10681944" cy="63474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6E8B4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­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Open Sans"/>
                <a:ea typeface="Open Sans"/>
                <a:cs typeface="Open Sans"/>
              </a:rPr>
              <a:t>És lleugerament superior en les dones i la seva distribució territorial és desigual. </a:t>
            </a: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732960A9-07C2-2060-5D23-3C5E352CF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63" y="2314674"/>
            <a:ext cx="5087769" cy="3649375"/>
          </a:xfrm>
          <a:prstGeom prst="rect">
            <a:avLst/>
          </a:prstGeom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062F7B5B-7CC3-A6F7-408B-55E2E637E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440" y="2319781"/>
            <a:ext cx="4558353" cy="362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4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13499-681E-5ACA-725A-B96EEC4A4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C07939-43C3-5C0A-528A-5C5417C0A9E1}"/>
              </a:ext>
            </a:extLst>
          </p:cNvPr>
          <p:cNvSpPr/>
          <p:nvPr/>
        </p:nvSpPr>
        <p:spPr>
          <a:xfrm>
            <a:off x="5120127" y="1729627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31" name="Marcador de contenido 13">
            <a:extLst>
              <a:ext uri="{FF2B5EF4-FFF2-40B4-BE49-F238E27FC236}">
                <a16:creationId xmlns:a16="http://schemas.microsoft.com/office/drawing/2014/main" id="{69FF3F5A-438D-BCE1-4C9E-7ECF027B78B9}"/>
              </a:ext>
            </a:extLst>
          </p:cNvPr>
          <p:cNvSpPr txBox="1">
            <a:spLocks/>
          </p:cNvSpPr>
          <p:nvPr/>
        </p:nvSpPr>
        <p:spPr>
          <a:xfrm>
            <a:off x="7327111" y="7470782"/>
            <a:ext cx="6137009" cy="1593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6E8B4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­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ca-ES" sz="1500" b="1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C6C1EAB-4778-AB98-9EE2-3EB8284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44" y="214554"/>
            <a:ext cx="10515600" cy="808119"/>
          </a:xfrm>
        </p:spPr>
        <p:txBody>
          <a:bodyPr>
            <a:noAutofit/>
          </a:bodyPr>
          <a:lstStyle/>
          <a:p>
            <a:r>
              <a:rPr lang="ca-ES" sz="2200" i="1" dirty="0">
                <a:solidFill>
                  <a:srgbClr val="0066FF"/>
                </a:solidFill>
                <a:effectLst/>
                <a:latin typeface="Open Sans" panose="020B0606030504020204"/>
                <a:ea typeface="Calibri" panose="020F0502020204030204" pitchFamily="34" charset="0"/>
                <a:cs typeface="Times New Roman" panose="02020603050405020304" pitchFamily="18" charset="0"/>
              </a:rPr>
              <a:t>Context Socioeconòmic:  </a:t>
            </a:r>
            <a:r>
              <a:rPr lang="ca-ES" sz="2200" dirty="0">
                <a:latin typeface="Open Sans" panose="020B0606030504020204"/>
                <a:cs typeface="Times New Roman" panose="02020603050405020304" pitchFamily="18" charset="0"/>
              </a:rPr>
              <a:t>Salut comunitària</a:t>
            </a:r>
            <a:endParaRPr lang="es-ES" sz="2200" dirty="0">
              <a:latin typeface="Open Sans" panose="020B0606030504020204"/>
            </a:endParaRPr>
          </a:p>
        </p:txBody>
      </p:sp>
      <p:sp>
        <p:nvSpPr>
          <p:cNvPr id="29" name="Marcador de contenido 13">
            <a:extLst>
              <a:ext uri="{FF2B5EF4-FFF2-40B4-BE49-F238E27FC236}">
                <a16:creationId xmlns:a16="http://schemas.microsoft.com/office/drawing/2014/main" id="{EB4E5EBC-2DB3-2FB5-EF8A-BCA6D46E54E9}"/>
              </a:ext>
            </a:extLst>
          </p:cNvPr>
          <p:cNvSpPr txBox="1">
            <a:spLocks/>
          </p:cNvSpPr>
          <p:nvPr/>
        </p:nvSpPr>
        <p:spPr>
          <a:xfrm>
            <a:off x="822468" y="1438176"/>
            <a:ext cx="5888359" cy="132731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6E8B4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­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Open Sans"/>
                <a:ea typeface="Open Sans"/>
                <a:cs typeface="Open Sans"/>
              </a:rPr>
              <a:t>“Barcelona Salut als Barris” (BSaB) és una estratègia de salut comunitària impulsada per l’ASPB que té l'objectiu de reduir les desigualtats socials en salut entre barris.</a:t>
            </a:r>
          </a:p>
        </p:txBody>
      </p:sp>
      <p:sp>
        <p:nvSpPr>
          <p:cNvPr id="30" name="Triángulo rectángulo 18">
            <a:extLst>
              <a:ext uri="{FF2B5EF4-FFF2-40B4-BE49-F238E27FC236}">
                <a16:creationId xmlns:a16="http://schemas.microsoft.com/office/drawing/2014/main" id="{9977E9BC-C39F-0FCA-07B8-8204DF701B9E}"/>
              </a:ext>
            </a:extLst>
          </p:cNvPr>
          <p:cNvSpPr/>
          <p:nvPr/>
        </p:nvSpPr>
        <p:spPr>
          <a:xfrm rot="18880531" flipH="1">
            <a:off x="597191" y="2958490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" name="Triángulo rectángulo 18">
            <a:extLst>
              <a:ext uri="{FF2B5EF4-FFF2-40B4-BE49-F238E27FC236}">
                <a16:creationId xmlns:a16="http://schemas.microsoft.com/office/drawing/2014/main" id="{7E5477CC-8FFC-691F-2543-D3F0D99F599A}"/>
              </a:ext>
            </a:extLst>
          </p:cNvPr>
          <p:cNvSpPr/>
          <p:nvPr/>
        </p:nvSpPr>
        <p:spPr>
          <a:xfrm rot="18880531" flipH="1">
            <a:off x="605191" y="1535311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5" name="Marcador de contenido 13">
            <a:extLst>
              <a:ext uri="{FF2B5EF4-FFF2-40B4-BE49-F238E27FC236}">
                <a16:creationId xmlns:a16="http://schemas.microsoft.com/office/drawing/2014/main" id="{2EA96674-4F6B-8CF0-D428-062CBD08F628}"/>
              </a:ext>
            </a:extLst>
          </p:cNvPr>
          <p:cNvSpPr txBox="1">
            <a:spLocks/>
          </p:cNvSpPr>
          <p:nvPr/>
        </p:nvSpPr>
        <p:spPr>
          <a:xfrm>
            <a:off x="819370" y="2921213"/>
            <a:ext cx="5576545" cy="192288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6E8B4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­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Open Sans"/>
                <a:ea typeface="Open Sans"/>
                <a:cs typeface="Open Sans"/>
              </a:rPr>
              <a:t>Es duen a terme programes dirigits a millorar el benestar i la salut en barris prioritzats en funció del nivell socioeconòmic i de salut, definits a partir d’un diagnòstic de necessitats fet conjuntament amb veïnat i entitats.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DD21F3-D59D-B1E7-E231-DF02B02747E9}"/>
              </a:ext>
            </a:extLst>
          </p:cNvPr>
          <p:cNvSpPr/>
          <p:nvPr/>
        </p:nvSpPr>
        <p:spPr>
          <a:xfrm>
            <a:off x="5085443" y="758369"/>
            <a:ext cx="2619827" cy="442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8A94CB-4A73-F7F2-41AA-6CF355B02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481" y="954705"/>
            <a:ext cx="4890861" cy="5374945"/>
          </a:xfrm>
          <a:prstGeom prst="rect">
            <a:avLst/>
          </a:prstGeom>
        </p:spPr>
      </p:pic>
      <p:sp>
        <p:nvSpPr>
          <p:cNvPr id="11" name="Marcador de contenido 13">
            <a:extLst>
              <a:ext uri="{FF2B5EF4-FFF2-40B4-BE49-F238E27FC236}">
                <a16:creationId xmlns:a16="http://schemas.microsoft.com/office/drawing/2014/main" id="{9C0F9059-DD9C-887F-A1FE-C96A52A10033}"/>
              </a:ext>
            </a:extLst>
          </p:cNvPr>
          <p:cNvSpPr txBox="1">
            <a:spLocks/>
          </p:cNvSpPr>
          <p:nvPr/>
        </p:nvSpPr>
        <p:spPr>
          <a:xfrm>
            <a:off x="865845" y="4763120"/>
            <a:ext cx="6128087" cy="93543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6E8B4"/>
              </a:buClr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­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800" dirty="0">
                <a:latin typeface="Open Sans"/>
                <a:ea typeface="Open Sans"/>
                <a:cs typeface="Open Sans"/>
              </a:rPr>
              <a:t>Present a 26 barris l'any 2024</a:t>
            </a:r>
            <a:r>
              <a:rPr lang="ca-ES" sz="2000" dirty="0"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12" name="Triángulo rectángulo 18">
            <a:extLst>
              <a:ext uri="{FF2B5EF4-FFF2-40B4-BE49-F238E27FC236}">
                <a16:creationId xmlns:a16="http://schemas.microsoft.com/office/drawing/2014/main" id="{244594D8-33A7-09D4-2406-E94AB3C008AC}"/>
              </a:ext>
            </a:extLst>
          </p:cNvPr>
          <p:cNvSpPr/>
          <p:nvPr/>
        </p:nvSpPr>
        <p:spPr>
          <a:xfrm rot="18880531" flipH="1">
            <a:off x="599323" y="4845147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079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 7">
            <a:extLst>
              <a:ext uri="{FF2B5EF4-FFF2-40B4-BE49-F238E27FC236}">
                <a16:creationId xmlns:a16="http://schemas.microsoft.com/office/drawing/2014/main" id="{ABDAD781-7484-F65E-B984-ADBC2348BEFD}"/>
              </a:ext>
            </a:extLst>
          </p:cNvPr>
          <p:cNvGrpSpPr/>
          <p:nvPr/>
        </p:nvGrpSpPr>
        <p:grpSpPr>
          <a:xfrm>
            <a:off x="1378276" y="2263631"/>
            <a:ext cx="9611986" cy="4162425"/>
            <a:chOff x="1378276" y="2263631"/>
            <a:chExt cx="9611986" cy="4162425"/>
          </a:xfrm>
        </p:grpSpPr>
        <p:pic>
          <p:nvPicPr>
            <p:cNvPr id="21" name="Imatge 20">
              <a:extLst>
                <a:ext uri="{FF2B5EF4-FFF2-40B4-BE49-F238E27FC236}">
                  <a16:creationId xmlns:a16="http://schemas.microsoft.com/office/drawing/2014/main" id="{4C287D16-2B2B-D271-BAA9-BB07CC65E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6737" y="2263631"/>
              <a:ext cx="5343525" cy="4162425"/>
            </a:xfrm>
            <a:prstGeom prst="rect">
              <a:avLst/>
            </a:prstGeom>
          </p:spPr>
        </p:pic>
        <p:pic>
          <p:nvPicPr>
            <p:cNvPr id="5" name="Imatge 4">
              <a:extLst>
                <a:ext uri="{FF2B5EF4-FFF2-40B4-BE49-F238E27FC236}">
                  <a16:creationId xmlns:a16="http://schemas.microsoft.com/office/drawing/2014/main" id="{B295A113-7DAC-7929-8C40-3C572EAA0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8276" y="3319329"/>
              <a:ext cx="4795166" cy="3106727"/>
            </a:xfrm>
            <a:prstGeom prst="rect">
              <a:avLst/>
            </a:prstGeom>
          </p:spPr>
        </p:pic>
        <p:pic>
          <p:nvPicPr>
            <p:cNvPr id="7" name="Imatge 6">
              <a:extLst>
                <a:ext uri="{FF2B5EF4-FFF2-40B4-BE49-F238E27FC236}">
                  <a16:creationId xmlns:a16="http://schemas.microsoft.com/office/drawing/2014/main" id="{84EDA710-B485-33D4-954A-84FF9193F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8277" y="2266460"/>
              <a:ext cx="4712606" cy="1171249"/>
            </a:xfrm>
            <a:prstGeom prst="rect">
              <a:avLst/>
            </a:prstGeom>
          </p:spPr>
        </p:pic>
      </p:grpSp>
      <p:sp>
        <p:nvSpPr>
          <p:cNvPr id="33" name="Rectángulo 6"/>
          <p:cNvSpPr/>
          <p:nvPr/>
        </p:nvSpPr>
        <p:spPr>
          <a:xfrm>
            <a:off x="5369442" y="940789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5DFD72-52E9-48A0-B305-75724136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00" y="79879"/>
            <a:ext cx="10515600" cy="8890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a-ES" sz="2200" i="1">
                <a:solidFill>
                  <a:srgbClr val="FF0000"/>
                </a:solidFill>
              </a:rPr>
              <a:t>Estat de salut: </a:t>
            </a:r>
            <a:r>
              <a:rPr lang="ca-ES" sz="2200"/>
              <a:t>Vacunació infantil</a:t>
            </a:r>
          </a:p>
        </p:txBody>
      </p:sp>
      <p:grpSp>
        <p:nvGrpSpPr>
          <p:cNvPr id="17" name="Agrupa 16">
            <a:extLst>
              <a:ext uri="{FF2B5EF4-FFF2-40B4-BE49-F238E27FC236}">
                <a16:creationId xmlns:a16="http://schemas.microsoft.com/office/drawing/2014/main" id="{020895BE-CBCB-D279-4606-6AB98228084E}"/>
              </a:ext>
            </a:extLst>
          </p:cNvPr>
          <p:cNvGrpSpPr/>
          <p:nvPr/>
        </p:nvGrpSpPr>
        <p:grpSpPr>
          <a:xfrm>
            <a:off x="934131" y="1388573"/>
            <a:ext cx="10742612" cy="672578"/>
            <a:chOff x="393532" y="1028183"/>
            <a:chExt cx="10742612" cy="589932"/>
          </a:xfrm>
        </p:grpSpPr>
        <p:sp>
          <p:nvSpPr>
            <p:cNvPr id="3" name="Rectangle 2"/>
            <p:cNvSpPr/>
            <p:nvPr/>
          </p:nvSpPr>
          <p:spPr>
            <a:xfrm>
              <a:off x="1328397" y="1028183"/>
              <a:ext cx="88958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endParaRPr lang="ca-ES" sz="16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>
                <a:buSzPct val="75000"/>
              </a:pPr>
              <a:r>
                <a:rPr lang="ca-ES" sz="160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endParaRPr lang="ca-ES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Connector recte 28"/>
            <p:cNvCxnSpPr>
              <a:cxnSpLocks/>
            </p:cNvCxnSpPr>
            <p:nvPr/>
          </p:nvCxnSpPr>
          <p:spPr>
            <a:xfrm>
              <a:off x="393532" y="1618115"/>
              <a:ext cx="107426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riángulo rectángulo 18">
            <a:extLst>
              <a:ext uri="{FF2B5EF4-FFF2-40B4-BE49-F238E27FC236}">
                <a16:creationId xmlns:a16="http://schemas.microsoft.com/office/drawing/2014/main" id="{63397119-A224-B634-F1EF-C8715F0BA3C3}"/>
              </a:ext>
            </a:extLst>
          </p:cNvPr>
          <p:cNvSpPr/>
          <p:nvPr/>
        </p:nvSpPr>
        <p:spPr>
          <a:xfrm rot="18880531" flipH="1">
            <a:off x="716853" y="901324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01F7FBEE-2CC7-575C-AE3A-C0DEB5AB4203}"/>
              </a:ext>
            </a:extLst>
          </p:cNvPr>
          <p:cNvSpPr txBox="1"/>
          <p:nvPr/>
        </p:nvSpPr>
        <p:spPr>
          <a:xfrm>
            <a:off x="922282" y="803798"/>
            <a:ext cx="1094105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dirty="0">
                <a:latin typeface="Open Sans"/>
                <a:ea typeface="Open Sans"/>
                <a:cs typeface="Open Sans"/>
              </a:rPr>
              <a:t>El 2024, més del 86% dels menors de 0 a 14 anys de la ciutat estaven correctament vacunats, segons el Calendari de Vacunacions i Immunitzacions sistemàtiques de Catalunya.</a:t>
            </a:r>
          </a:p>
        </p:txBody>
      </p: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3BCA47DD-9A07-1742-A35F-B55BC0D1FDC6}"/>
              </a:ext>
            </a:extLst>
          </p:cNvPr>
          <p:cNvSpPr txBox="1"/>
          <p:nvPr/>
        </p:nvSpPr>
        <p:spPr>
          <a:xfrm>
            <a:off x="959253" y="1430834"/>
            <a:ext cx="1077680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a-ES" dirty="0">
                <a:latin typeface="Open Sans"/>
                <a:ea typeface="Open Sans"/>
                <a:cs typeface="Open Sans"/>
              </a:rPr>
              <a:t>L’anàlisi del Sis</a:t>
            </a:r>
            <a:r>
              <a:rPr lang="ca-ES" noProof="0" dirty="0">
                <a:solidFill>
                  <a:srgbClr val="000000"/>
                </a:solidFill>
                <a:effectLst/>
                <a:latin typeface="Open Sans"/>
                <a:ea typeface="Calibri"/>
                <a:cs typeface="Times New Roman"/>
              </a:rPr>
              <a:t>tema de Vigilància de Vacunes de Barcelona (VigiVacBcn) de l’ASPB </a:t>
            </a:r>
            <a:r>
              <a:rPr lang="ca-ES" dirty="0">
                <a:solidFill>
                  <a:srgbClr val="000000"/>
                </a:solidFill>
                <a:latin typeface="Open Sans"/>
                <a:ea typeface="Calibri"/>
                <a:cs typeface="Times New Roman"/>
              </a:rPr>
              <a:t>mostra</a:t>
            </a:r>
            <a:r>
              <a:rPr lang="ca-ES" noProof="0" dirty="0">
                <a:solidFill>
                  <a:srgbClr val="000000"/>
                </a:solidFill>
                <a:effectLst/>
                <a:latin typeface="Open Sans"/>
                <a:ea typeface="Calibri"/>
                <a:cs typeface="Times New Roman"/>
              </a:rPr>
              <a:t>, però, diferències territorials i que les cobertures disminueixen amb l’edat.</a:t>
            </a:r>
            <a:endParaRPr lang="ca-ES" noProof="0" dirty="0">
              <a:latin typeface="Open Sans"/>
              <a:ea typeface="Calibri"/>
              <a:cs typeface="Times New Roman"/>
            </a:endParaRPr>
          </a:p>
        </p:txBody>
      </p:sp>
      <p:sp>
        <p:nvSpPr>
          <p:cNvPr id="16" name="Triángulo rectángulo 18">
            <a:extLst>
              <a:ext uri="{FF2B5EF4-FFF2-40B4-BE49-F238E27FC236}">
                <a16:creationId xmlns:a16="http://schemas.microsoft.com/office/drawing/2014/main" id="{16E7DE78-7758-E190-2738-D72EB86F57D0}"/>
              </a:ext>
            </a:extLst>
          </p:cNvPr>
          <p:cNvSpPr/>
          <p:nvPr/>
        </p:nvSpPr>
        <p:spPr>
          <a:xfrm rot="18880531" flipH="1">
            <a:off x="716854" y="1498622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087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6FBED-301B-F0E0-47BF-FE1CF8F1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6">
            <a:extLst>
              <a:ext uri="{FF2B5EF4-FFF2-40B4-BE49-F238E27FC236}">
                <a16:creationId xmlns:a16="http://schemas.microsoft.com/office/drawing/2014/main" id="{A5461F8D-FF90-13F6-D2B1-7AB22396DB39}"/>
              </a:ext>
            </a:extLst>
          </p:cNvPr>
          <p:cNvSpPr/>
          <p:nvPr/>
        </p:nvSpPr>
        <p:spPr>
          <a:xfrm>
            <a:off x="5369442" y="940789"/>
            <a:ext cx="1446028" cy="2394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a-ES" sz="13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405317-EC76-4EA0-CD92-156C6507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21" y="70025"/>
            <a:ext cx="10515600" cy="8890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a-ES" sz="2200" i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Estat de salut: </a:t>
            </a:r>
            <a:r>
              <a:rPr lang="ca-ES" sz="2200">
                <a:latin typeface="Open Sans"/>
                <a:ea typeface="Open Sans"/>
                <a:cs typeface="Open Sans"/>
              </a:rPr>
              <a:t>Salut mental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5978C2A4-7C32-B242-F471-D4F8DA8F5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935" y1="35072" x2="26935" y2="35072"/>
                        <a14:foregroundMark x1="26780" y1="35072" x2="26780" y2="35072"/>
                        <a14:foregroundMark x1="27399" y1="34493" x2="27399" y2="34493"/>
                        <a14:foregroundMark x1="26780" y1="34493" x2="26780" y2="34493"/>
                        <a14:foregroundMark x1="35139" y1="88696" x2="35139" y2="88696"/>
                        <a14:foregroundMark x1="34985" y1="87536" x2="34985" y2="87536"/>
                        <a14:foregroundMark x1="28019" y1="88406" x2="28019" y2="88406"/>
                        <a14:foregroundMark x1="28019" y1="88406" x2="28019" y2="88406"/>
                        <a14:foregroundMark x1="26780" y1="34783" x2="26780" y2="34783"/>
                        <a14:foregroundMark x1="26780" y1="34783" x2="26780" y2="347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2299" y="3235574"/>
            <a:ext cx="6215279" cy="3319305"/>
          </a:xfrm>
          <a:prstGeom prst="rect">
            <a:avLst/>
          </a:prstGeom>
        </p:spPr>
      </p:pic>
      <p:sp>
        <p:nvSpPr>
          <p:cNvPr id="6" name="Triángulo rectángulo 18">
            <a:extLst>
              <a:ext uri="{FF2B5EF4-FFF2-40B4-BE49-F238E27FC236}">
                <a16:creationId xmlns:a16="http://schemas.microsoft.com/office/drawing/2014/main" id="{5DC9E2C2-D302-6A95-FD75-0E348C4C5FC8}"/>
              </a:ext>
            </a:extLst>
          </p:cNvPr>
          <p:cNvSpPr/>
          <p:nvPr/>
        </p:nvSpPr>
        <p:spPr>
          <a:xfrm rot="18880531" flipH="1">
            <a:off x="716853" y="960474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7EADD-D7FA-B9ED-FDE2-8CD6F12AF127}"/>
              </a:ext>
            </a:extLst>
          </p:cNvPr>
          <p:cNvSpPr txBox="1"/>
          <p:nvPr/>
        </p:nvSpPr>
        <p:spPr>
          <a:xfrm>
            <a:off x="934131" y="869910"/>
            <a:ext cx="104700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noProof="0" dirty="0">
                <a:latin typeface="Open Sans"/>
                <a:ea typeface="Open Sans"/>
                <a:cs typeface="Open Sans"/>
              </a:rPr>
              <a:t>L’ansietat i la depressió són els problemes més freqüents </a:t>
            </a:r>
            <a:r>
              <a:rPr lang="ca-ES" b="1" noProof="0" dirty="0">
                <a:latin typeface="Open Sans"/>
                <a:ea typeface="Open Sans"/>
                <a:cs typeface="Open Sans"/>
              </a:rPr>
              <a:t>diagnosticats a l'Atenció Primària.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7CA8B-B78F-577F-CF95-DBF198E71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34" y="2946075"/>
            <a:ext cx="5113182" cy="3333536"/>
          </a:xfrm>
          <a:prstGeom prst="rect">
            <a:avLst/>
          </a:prstGeom>
        </p:spPr>
      </p:pic>
      <p:sp>
        <p:nvSpPr>
          <p:cNvPr id="7" name="Triángulo rectángulo 18">
            <a:extLst>
              <a:ext uri="{FF2B5EF4-FFF2-40B4-BE49-F238E27FC236}">
                <a16:creationId xmlns:a16="http://schemas.microsoft.com/office/drawing/2014/main" id="{F4189248-A814-D9B4-4176-AA45AA470EC5}"/>
              </a:ext>
            </a:extLst>
          </p:cNvPr>
          <p:cNvSpPr/>
          <p:nvPr/>
        </p:nvSpPr>
        <p:spPr>
          <a:xfrm rot="18880531" flipH="1">
            <a:off x="716853" y="1394452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9" name="Triángulo rectángulo 18">
            <a:extLst>
              <a:ext uri="{FF2B5EF4-FFF2-40B4-BE49-F238E27FC236}">
                <a16:creationId xmlns:a16="http://schemas.microsoft.com/office/drawing/2014/main" id="{07FC82E4-D5FC-90D5-0F00-D2693D0B32D0}"/>
              </a:ext>
            </a:extLst>
          </p:cNvPr>
          <p:cNvSpPr/>
          <p:nvPr/>
        </p:nvSpPr>
        <p:spPr>
          <a:xfrm rot="18880531" flipH="1">
            <a:off x="716854" y="2033435"/>
            <a:ext cx="180000" cy="180000"/>
          </a:xfrm>
          <a:prstGeom prst="rtTriangle">
            <a:avLst/>
          </a:prstGeom>
          <a:solidFill>
            <a:srgbClr val="F3D387"/>
          </a:solidFill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9BC0B4DE-C455-F195-F44B-26139F546CB6}"/>
              </a:ext>
            </a:extLst>
          </p:cNvPr>
          <p:cNvSpPr txBox="1"/>
          <p:nvPr/>
        </p:nvSpPr>
        <p:spPr>
          <a:xfrm>
            <a:off x="923509" y="1304828"/>
            <a:ext cx="10306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noProof="0" dirty="0">
                <a:latin typeface="Open Sans"/>
                <a:ea typeface="Open Sans"/>
                <a:cs typeface="Open Sans"/>
              </a:rPr>
              <a:t>L'any 2024 s'hi van diagnosticar gairebé 29.500 nous casos d'ansietat (18.854 en dones), van ser més freqüents en dones, persones joves i en barris de menor renda.</a:t>
            </a:r>
          </a:p>
        </p:txBody>
      </p:sp>
      <p:sp>
        <p:nvSpPr>
          <p:cNvPr id="12" name="QuadreDeText 11">
            <a:extLst>
              <a:ext uri="{FF2B5EF4-FFF2-40B4-BE49-F238E27FC236}">
                <a16:creationId xmlns:a16="http://schemas.microsoft.com/office/drawing/2014/main" id="{C4A0CC7C-5F6E-ADEF-38CF-A79780F24F85}"/>
              </a:ext>
            </a:extLst>
          </p:cNvPr>
          <p:cNvSpPr txBox="1"/>
          <p:nvPr/>
        </p:nvSpPr>
        <p:spPr>
          <a:xfrm>
            <a:off x="934131" y="1942315"/>
            <a:ext cx="10470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noProof="0" dirty="0">
                <a:latin typeface="Open Sans"/>
                <a:ea typeface="Open Sans"/>
                <a:cs typeface="Open Sans"/>
              </a:rPr>
              <a:t>Els nous casos de depressió també van ser més freqüents en dones, però augmenten amb l'edat. Se'n van diagnosticar prop de 9.300 (6.008 en dones).</a:t>
            </a:r>
          </a:p>
        </p:txBody>
      </p:sp>
      <p:grpSp>
        <p:nvGrpSpPr>
          <p:cNvPr id="15" name="Agrupa 14">
            <a:extLst>
              <a:ext uri="{FF2B5EF4-FFF2-40B4-BE49-F238E27FC236}">
                <a16:creationId xmlns:a16="http://schemas.microsoft.com/office/drawing/2014/main" id="{1DEE5104-C395-F78F-ACB7-56E1A236576C}"/>
              </a:ext>
            </a:extLst>
          </p:cNvPr>
          <p:cNvGrpSpPr/>
          <p:nvPr/>
        </p:nvGrpSpPr>
        <p:grpSpPr>
          <a:xfrm>
            <a:off x="787793" y="2504235"/>
            <a:ext cx="11258663" cy="786811"/>
            <a:chOff x="405039" y="1028183"/>
            <a:chExt cx="11258663" cy="4622457"/>
          </a:xfrm>
        </p:grpSpPr>
        <p:grpSp>
          <p:nvGrpSpPr>
            <p:cNvPr id="16" name="Agrupa 15">
              <a:extLst>
                <a:ext uri="{FF2B5EF4-FFF2-40B4-BE49-F238E27FC236}">
                  <a16:creationId xmlns:a16="http://schemas.microsoft.com/office/drawing/2014/main" id="{C992016C-0E3F-E5DD-E5B1-FD4D4CCCB1E9}"/>
                </a:ext>
              </a:extLst>
            </p:cNvPr>
            <p:cNvGrpSpPr/>
            <p:nvPr/>
          </p:nvGrpSpPr>
          <p:grpSpPr>
            <a:xfrm>
              <a:off x="7139905" y="4640744"/>
              <a:ext cx="4523797" cy="1009896"/>
              <a:chOff x="7810500" y="3724101"/>
              <a:chExt cx="3943350" cy="827168"/>
            </a:xfrm>
          </p:grpSpPr>
          <p:sp>
            <p:nvSpPr>
              <p:cNvPr id="19" name="Rectángulo 11">
                <a:extLst>
                  <a:ext uri="{FF2B5EF4-FFF2-40B4-BE49-F238E27FC236}">
                    <a16:creationId xmlns:a16="http://schemas.microsoft.com/office/drawing/2014/main" id="{A265F505-0DE6-FD40-30B7-4D6D4A1E2247}"/>
                  </a:ext>
                </a:extLst>
              </p:cNvPr>
              <p:cNvSpPr/>
              <p:nvPr/>
            </p:nvSpPr>
            <p:spPr>
              <a:xfrm>
                <a:off x="9276715" y="3724101"/>
                <a:ext cx="876765" cy="6291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8580" tIns="34290" rIns="68580" bIns="34290" rtlCol="0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a-ES" sz="1300">
                  <a:solidFill>
                    <a:srgbClr val="000000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8C6C5E-0A1D-8957-0B84-08C741614873}"/>
                  </a:ext>
                </a:extLst>
              </p:cNvPr>
              <p:cNvSpPr/>
              <p:nvPr/>
            </p:nvSpPr>
            <p:spPr>
              <a:xfrm>
                <a:off x="7810500" y="4305410"/>
                <a:ext cx="3943350" cy="2458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68580" tIns="34290" rIns="68580" bIns="34290" rtlCol="0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a-ES" sz="1300">
                  <a:solidFill>
                    <a:srgbClr val="000000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CACE79-B7A5-E351-8F80-A0AAE3D737DB}"/>
                </a:ext>
              </a:extLst>
            </p:cNvPr>
            <p:cNvSpPr/>
            <p:nvPr/>
          </p:nvSpPr>
          <p:spPr>
            <a:xfrm>
              <a:off x="1328397" y="1028183"/>
              <a:ext cx="88958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75000"/>
              </a:pPr>
              <a:endParaRPr lang="ca-ES" sz="16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  <a:p>
              <a:pPr>
                <a:buSzPct val="75000"/>
              </a:pPr>
              <a:r>
                <a:rPr lang="ca-ES" sz="1600">
                  <a:solidFill>
                    <a:srgbClr val="000000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 </a:t>
              </a:r>
              <a:endParaRPr lang="ca-ES" sz="16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Connector recte 17">
              <a:extLst>
                <a:ext uri="{FF2B5EF4-FFF2-40B4-BE49-F238E27FC236}">
                  <a16:creationId xmlns:a16="http://schemas.microsoft.com/office/drawing/2014/main" id="{D353BA44-0FD3-0738-BFA3-7DF13FDE7B0D}"/>
                </a:ext>
              </a:extLst>
            </p:cNvPr>
            <p:cNvCxnSpPr>
              <a:cxnSpLocks/>
            </p:cNvCxnSpPr>
            <p:nvPr/>
          </p:nvCxnSpPr>
          <p:spPr>
            <a:xfrm>
              <a:off x="405039" y="2198804"/>
              <a:ext cx="107426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2562771"/>
      </p:ext>
    </p:extLst>
  </p:cSld>
  <p:clrMapOvr>
    <a:masterClrMapping/>
  </p:clrMapOvr>
</p:sld>
</file>

<file path=ppt/theme/theme1.xml><?xml version="1.0" encoding="utf-8"?>
<a:theme xmlns:a="http://schemas.openxmlformats.org/drawingml/2006/main" name="ASPB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lIns="68580" tIns="34290" rIns="68580" bIns="34290" anchor="ctr"/>
      <a:lstStyle>
        <a:defPPr algn="ctr" eaLnBrk="1" hangingPunct="1">
          <a:lnSpc>
            <a:spcPct val="100000"/>
          </a:lnSpc>
          <a:spcBef>
            <a:spcPct val="0"/>
          </a:spcBef>
          <a:buFontTx/>
          <a:buNone/>
          <a:defRPr sz="1300" dirty="0" smtClean="0">
            <a:solidFill>
              <a:srgbClr val="000000"/>
            </a:solidFill>
            <a:ea typeface="Arial" charset="0"/>
            <a:cs typeface="Arial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3105Plantilla_PPTX_ASPB_may2018" id="{41A39FBA-1278-41EC-AD31-6AFE792D819F}" vid="{DC41BABA-E58E-4D26-9149-EF9C34C2CA5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38796DD0CF940B64A9CA09CDC96DD" ma:contentTypeVersion="4" ma:contentTypeDescription="Crear nuevo documento." ma:contentTypeScope="" ma:versionID="b673e7da0266bf95569b7cbea2a1c45b">
  <xsd:schema xmlns:xsd="http://www.w3.org/2001/XMLSchema" xmlns:xs="http://www.w3.org/2001/XMLSchema" xmlns:p="http://schemas.microsoft.com/office/2006/metadata/properties" xmlns:ns2="9c289e74-6258-4781-988c-f4d8a62045f3" targetNamespace="http://schemas.microsoft.com/office/2006/metadata/properties" ma:root="true" ma:fieldsID="5b3bfb7d1218741b54798da509b297c2" ns2:_="">
    <xsd:import namespace="9c289e74-6258-4781-988c-f4d8a62045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9e74-6258-4781-988c-f4d8a6204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0DC942-F2F9-4776-8F92-A381D4C077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32707-BA1A-4194-A4C4-7DCBC7FEA3E3}">
  <ds:schemaRefs>
    <ds:schemaRef ds:uri="9c289e74-6258-4781-988c-f4d8a62045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F6F35D-72B3-486A-B4BF-9B46FC2F6E8F}">
  <ds:schemaRefs>
    <ds:schemaRef ds:uri="9c289e74-6258-4781-988c-f4d8a62045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3105Plantilla_PPTX_ASPB_may2018</Template>
  <TotalTime>426</TotalTime>
  <Words>1070</Words>
  <Application>Microsoft Office PowerPoint</Application>
  <PresentationFormat>Pantalla panoràmica</PresentationFormat>
  <Paragraphs>101</Paragraphs>
  <Slides>15</Slides>
  <Notes>11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2" baseType="lpstr">
      <vt:lpstr>Arial</vt:lpstr>
      <vt:lpstr>Arial,Sans-Serif</vt:lpstr>
      <vt:lpstr>Calibri</vt:lpstr>
      <vt:lpstr>Courier New</vt:lpstr>
      <vt:lpstr>Open Sans</vt:lpstr>
      <vt:lpstr>Open Sans </vt:lpstr>
      <vt:lpstr>ASPB</vt:lpstr>
      <vt:lpstr>Presentació del PowerPoint</vt:lpstr>
      <vt:lpstr>Informe La Salut a Barcelona</vt:lpstr>
      <vt:lpstr>Com entenem la salut?</vt:lpstr>
      <vt:lpstr>Context Físic: Qualitat de l’aire</vt:lpstr>
      <vt:lpstr>Context Físic: Qualitat de l’aigua</vt:lpstr>
      <vt:lpstr>Context Socioeconòmic:  Mercat de treball</vt:lpstr>
      <vt:lpstr>Context Socioeconòmic:  Salut comunitària</vt:lpstr>
      <vt:lpstr>Estat de salut: Vacunació infantil</vt:lpstr>
      <vt:lpstr>Estat de salut: Salut mental</vt:lpstr>
      <vt:lpstr>Estat de salut: Esperança de vida i mortalitat</vt:lpstr>
      <vt:lpstr>Estat de salut: Mortalitat prematura</vt:lpstr>
      <vt:lpstr>Presentació del PowerPoint</vt:lpstr>
      <vt:lpstr>Presentació del PowerPoint</vt:lpstr>
      <vt:lpstr>Publicacions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corporativa ASPB per elaborar presentacions PPT</dc:title>
  <dc:creator>Usuario de Microsoft Office</dc:creator>
  <cp:lastModifiedBy>Beatriz Roman Ciudad</cp:lastModifiedBy>
  <cp:revision>21</cp:revision>
  <dcterms:created xsi:type="dcterms:W3CDTF">2018-06-22T06:05:08Z</dcterms:created>
  <dcterms:modified xsi:type="dcterms:W3CDTF">2025-12-04T12:16:21Z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0x010100DA238796DD0CF940B64A9CA09CDC96DD</vt:lpwstr>
  </property>
</Properties>
</file>