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584" r:id="rId3"/>
    <p:sldId id="583" r:id="rId4"/>
    <p:sldId id="562" r:id="rId5"/>
    <p:sldId id="563" r:id="rId6"/>
    <p:sldId id="564" r:id="rId7"/>
    <p:sldId id="568" r:id="rId8"/>
    <p:sldId id="582" r:id="rId9"/>
    <p:sldId id="571" r:id="rId10"/>
    <p:sldId id="581" r:id="rId11"/>
    <p:sldId id="575" r:id="rId12"/>
  </p:sldIdLst>
  <p:sldSz cx="12192000" cy="6858000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juntament de Barcelona" initials="Ad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9AB"/>
    <a:srgbClr val="FAACBB"/>
    <a:srgbClr val="F66A85"/>
    <a:srgbClr val="F55170"/>
    <a:srgbClr val="F33B5E"/>
    <a:srgbClr val="C60C30"/>
    <a:srgbClr val="9B9683"/>
    <a:srgbClr val="FFFF00"/>
    <a:srgbClr val="08A80C"/>
    <a:srgbClr val="5BF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nse estil, quadrícula de ta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 amb tema 2 - èmfasi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 clar 1 - èmfas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47" autoAdjust="0"/>
    <p:restoredTop sz="94466" autoAdjust="0"/>
  </p:normalViewPr>
  <p:slideViewPr>
    <p:cSldViewPr snapToGrid="0">
      <p:cViewPr>
        <p:scale>
          <a:sx n="66" d="100"/>
          <a:sy n="66" d="100"/>
        </p:scale>
        <p:origin x="-1531" y="-4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4515545206113"/>
          <c:y val="7.861330055562403E-2"/>
          <c:w val="0.80552149534649053"/>
          <c:h val="0.7292417832406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Full1!$B$1</c:f>
              <c:strCache>
                <c:ptCount val="1"/>
                <c:pt idx="0">
                  <c:v>Sèrie 1</c:v>
                </c:pt>
              </c:strCache>
            </c:strRef>
          </c:tx>
          <c:spPr>
            <a:solidFill>
              <a:srgbClr val="C60C3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999AB"/>
              </a:solidFill>
              <a:ln>
                <a:noFill/>
              </a:ln>
              <a:effectLst>
                <a:outerShdw blurRad="50800" dist="50800" dir="5400000" algn="ctr" rotWithShape="0">
                  <a:schemeClr val="bg2">
                    <a:lumMod val="75000"/>
                  </a:scheme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F66A85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33B5E"/>
              </a:solidFill>
              <a:ln>
                <a:noFill/>
              </a:ln>
            </c:spPr>
          </c:dPt>
          <c:dPt>
            <c:idx val="3"/>
            <c:invertIfNegative val="0"/>
            <c:bubble3D val="0"/>
          </c:dPt>
          <c:dLbls>
            <c:delete val="1"/>
          </c:dLbls>
          <c:cat>
            <c:numRef>
              <c:f>Full1!$A$2:$A$5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Full1!$B$2:$B$5</c:f>
              <c:numCache>
                <c:formatCode>General</c:formatCode>
                <c:ptCount val="4"/>
                <c:pt idx="0">
                  <c:v>0.8</c:v>
                </c:pt>
                <c:pt idx="1">
                  <c:v>1.06</c:v>
                </c:pt>
                <c:pt idx="2">
                  <c:v>1.18</c:v>
                </c:pt>
                <c:pt idx="3">
                  <c:v>1.3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632256"/>
        <c:axId val="207633792"/>
      </c:barChart>
      <c:catAx>
        <c:axId val="207632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633792"/>
        <c:crosses val="autoZero"/>
        <c:auto val="1"/>
        <c:lblAlgn val="ctr"/>
        <c:lblOffset val="100"/>
        <c:noMultiLvlLbl val="0"/>
      </c:catAx>
      <c:valAx>
        <c:axId val="207633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6322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marL="9525" lvl="1" algn="l" defTabSz="914400" rtl="0" eaLnBrk="1" latinLnBrk="0" hangingPunct="1">
        <a:lnSpc>
          <a:spcPct val="114000"/>
        </a:lnSpc>
        <a:defRPr lang="ca-ES" sz="120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pPr>
      <a:endParaRPr lang="ca-E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0.13545</cdr:x>
      <cdr:y>0.60102</cdr:y>
    </cdr:from>
    <cdr:to>
      <cdr:x>0.2392</cdr:x>
      <cdr:y>0.69605</cdr:y>
    </cdr:to>
    <cdr:sp macro="" textlink="">
      <cdr:nvSpPr>
        <cdr:cNvPr id="4" name="Quadre de text 3"/>
        <cdr:cNvSpPr txBox="1"/>
      </cdr:nvSpPr>
      <cdr:spPr>
        <a:xfrm xmlns:a="http://schemas.openxmlformats.org/drawingml/2006/main">
          <a:off x="747423" y="2011680"/>
          <a:ext cx="572494" cy="318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a-ES" sz="1100"/>
        </a:p>
      </cdr:txBody>
    </cdr:sp>
  </cdr:relSizeAnchor>
  <cdr:relSizeAnchor xmlns:cdr="http://schemas.openxmlformats.org/drawingml/2006/chartDrawing">
    <cdr:from>
      <cdr:x>0.14736</cdr:x>
      <cdr:y>0.27231</cdr:y>
    </cdr:from>
    <cdr:to>
      <cdr:x>0.2729</cdr:x>
      <cdr:y>0.42474</cdr:y>
    </cdr:to>
    <cdr:sp macro="" textlink="">
      <cdr:nvSpPr>
        <cdr:cNvPr id="5" name="Quadre de text 4"/>
        <cdr:cNvSpPr txBox="1"/>
      </cdr:nvSpPr>
      <cdr:spPr>
        <a:xfrm xmlns:a="http://schemas.openxmlformats.org/drawingml/2006/main">
          <a:off x="836865" y="936660"/>
          <a:ext cx="712927" cy="52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a-ES" sz="1200" b="1" dirty="0" smtClean="0">
              <a:solidFill>
                <a:srgbClr val="C00000"/>
              </a:solidFill>
            </a:rPr>
            <a:t>13,8 M€</a:t>
          </a:r>
          <a:br>
            <a:rPr lang="ca-ES" sz="1200" b="1" dirty="0" smtClean="0">
              <a:solidFill>
                <a:srgbClr val="C00000"/>
              </a:solidFill>
            </a:rPr>
          </a:br>
          <a:r>
            <a:rPr lang="ca-ES" sz="1200" dirty="0" smtClean="0">
              <a:solidFill>
                <a:schemeClr val="tx1"/>
              </a:solidFill>
            </a:rPr>
            <a:t>0,8%</a:t>
          </a:r>
          <a:endParaRPr lang="ca-ES" sz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0.347</cdr:x>
      <cdr:y>0.1229</cdr:y>
    </cdr:from>
    <cdr:to>
      <cdr:x>0.47469</cdr:x>
      <cdr:y>0.27297</cdr:y>
    </cdr:to>
    <cdr:sp macro="" textlink="">
      <cdr:nvSpPr>
        <cdr:cNvPr id="6" name="Quadre de text 5"/>
        <cdr:cNvSpPr txBox="1"/>
      </cdr:nvSpPr>
      <cdr:spPr>
        <a:xfrm xmlns:a="http://schemas.openxmlformats.org/drawingml/2006/main">
          <a:off x="1970573" y="422740"/>
          <a:ext cx="725137" cy="5162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a-ES" sz="1200" b="1" dirty="0" smtClean="0">
              <a:solidFill>
                <a:srgbClr val="C00000"/>
              </a:solidFill>
            </a:rPr>
            <a:t>18,2 M€</a:t>
          </a:r>
          <a:br>
            <a:rPr lang="ca-ES" sz="1200" b="1" dirty="0" smtClean="0">
              <a:solidFill>
                <a:srgbClr val="C00000"/>
              </a:solidFill>
            </a:rPr>
          </a:br>
          <a:r>
            <a:rPr lang="ca-ES" sz="1200" dirty="0" smtClean="0">
              <a:solidFill>
                <a:schemeClr val="tx1"/>
              </a:solidFill>
            </a:rPr>
            <a:t>1,06%</a:t>
          </a:r>
          <a:endParaRPr lang="ca-ES" sz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0.53891</cdr:x>
      <cdr:y>0.19955</cdr:y>
    </cdr:from>
    <cdr:to>
      <cdr:x>0.67148</cdr:x>
      <cdr:y>0.26607</cdr:y>
    </cdr:to>
    <cdr:sp macro="" textlink="">
      <cdr:nvSpPr>
        <cdr:cNvPr id="7" name="Quadre de text 6"/>
        <cdr:cNvSpPr txBox="1"/>
      </cdr:nvSpPr>
      <cdr:spPr>
        <a:xfrm xmlns:a="http://schemas.openxmlformats.org/drawingml/2006/main">
          <a:off x="2973788" y="667910"/>
          <a:ext cx="731520" cy="222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a-ES" sz="1100"/>
        </a:p>
      </cdr:txBody>
    </cdr:sp>
  </cdr:relSizeAnchor>
  <cdr:relSizeAnchor xmlns:cdr="http://schemas.openxmlformats.org/drawingml/2006/chartDrawing">
    <cdr:from>
      <cdr:x>0.53663</cdr:x>
      <cdr:y>0.06973</cdr:y>
    </cdr:from>
    <cdr:to>
      <cdr:x>0.68467</cdr:x>
      <cdr:y>0.22415</cdr:y>
    </cdr:to>
    <cdr:sp macro="" textlink="">
      <cdr:nvSpPr>
        <cdr:cNvPr id="8" name="Quadre de text 7"/>
        <cdr:cNvSpPr txBox="1"/>
      </cdr:nvSpPr>
      <cdr:spPr>
        <a:xfrm xmlns:a="http://schemas.openxmlformats.org/drawingml/2006/main">
          <a:off x="3047466" y="239837"/>
          <a:ext cx="840703" cy="531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a-ES" sz="1200" b="1" dirty="0" smtClean="0">
              <a:solidFill>
                <a:srgbClr val="C00000"/>
              </a:solidFill>
            </a:rPr>
            <a:t>20,2 M€</a:t>
          </a:r>
          <a:r>
            <a:rPr lang="ca-ES" sz="1200" dirty="0" smtClean="0">
              <a:solidFill>
                <a:schemeClr val="tx1"/>
              </a:solidFill>
            </a:rPr>
            <a:t/>
          </a:r>
          <a:br>
            <a:rPr lang="ca-ES" sz="1200" dirty="0" smtClean="0">
              <a:solidFill>
                <a:schemeClr val="tx1"/>
              </a:solidFill>
            </a:rPr>
          </a:br>
          <a:r>
            <a:rPr lang="ca-ES" sz="1200" dirty="0" smtClean="0">
              <a:solidFill>
                <a:schemeClr val="tx1"/>
              </a:solidFill>
            </a:rPr>
            <a:t>1,18%</a:t>
          </a:r>
          <a:endParaRPr lang="ca-ES" sz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0.73959</cdr:x>
      <cdr:y>0</cdr:y>
    </cdr:from>
    <cdr:to>
      <cdr:x>0.88679</cdr:x>
      <cdr:y>0.14834</cdr:y>
    </cdr:to>
    <cdr:sp macro="" textlink="">
      <cdr:nvSpPr>
        <cdr:cNvPr id="9" name="Quadre de text 8"/>
        <cdr:cNvSpPr txBox="1"/>
      </cdr:nvSpPr>
      <cdr:spPr>
        <a:xfrm xmlns:a="http://schemas.openxmlformats.org/drawingml/2006/main">
          <a:off x="4200046" y="-3418264"/>
          <a:ext cx="835933" cy="510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a-ES" sz="1200" b="1" dirty="0" smtClean="0">
              <a:solidFill>
                <a:srgbClr val="C00000"/>
              </a:solidFill>
            </a:rPr>
            <a:t>22,3 M</a:t>
          </a:r>
          <a:r>
            <a:rPr lang="ca-ES" sz="1250" b="1" dirty="0" smtClean="0">
              <a:solidFill>
                <a:srgbClr val="C00000"/>
              </a:solidFill>
            </a:rPr>
            <a:t>€</a:t>
          </a:r>
          <a:br>
            <a:rPr lang="ca-ES" sz="1250" b="1" dirty="0" smtClean="0">
              <a:solidFill>
                <a:srgbClr val="C00000"/>
              </a:solidFill>
            </a:rPr>
          </a:br>
          <a:r>
            <a:rPr lang="ca-ES" sz="1250" dirty="0" smtClean="0">
              <a:solidFill>
                <a:schemeClr val="tx1"/>
              </a:solidFill>
            </a:rPr>
            <a:t>1,30%</a:t>
          </a:r>
          <a:endParaRPr lang="ca-ES" sz="125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CFC74-C555-4A95-9785-EA4492BE2775}" type="datetimeFigureOut">
              <a:rPr lang="ca-ES" smtClean="0"/>
              <a:t>11/10/2024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AA528-0D9D-4116-A2E4-92CC9F3FAFC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7244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0C41F-CFBC-014E-B036-39D5441D2711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54E9E-577A-B548-B15D-06449AF56DD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45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9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41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32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08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spcAft>
                <a:spcPts val="1000"/>
              </a:spcAft>
            </a:pPr>
            <a:endParaRPr lang="es-ES" sz="12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21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337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54E9E-577A-B548-B15D-06449AF56DD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097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602BAB-8C67-A262-19A1-960A25567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8C5A316-C1AB-94BA-D8EF-EAFC39827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0B54A7C-3755-EC13-276E-108A4090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9B0B-4662-41AE-8810-0B5D66369A90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9A5DA11-BF44-F547-E413-DCA2E477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FD3FD21-1F47-E444-B879-68FDB2CD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56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434052-DACA-CEC9-971F-44C939F8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FADBE26-A8D6-E2D1-F600-C12AE6426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50BF07E-4EFD-C964-A057-BEFEA88F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F70C-D66C-4111-8586-73EA3A946AFE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7534134-F158-5362-E029-99E5FA3A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7C0BB4F-C783-3371-31CF-314CE81D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77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8E3035C-670E-F59D-FEF4-0D31D3E6B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50237CC-AFD3-A332-0A3C-EF07B51DE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9E44744-7EE5-7AAD-544F-F5FFFC73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17A6-9071-4F46-9271-5EFADF2E5A1A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A943B8F-287B-49DD-36D4-CC73F1D3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5E75B7C-AB31-C197-8FE0-8DBB3A97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19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A4B22E-B3AD-DAE7-034D-7D9B239C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E6CE628-3DD8-D529-8368-F41A7E949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04F82DE-C981-A10E-C067-32D4FCAB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DFD7-8463-4256-84FA-CC4412675ECF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F344B20-0988-785C-D487-E1E5F664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EAF2D76-D409-93D1-2D00-846278F7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6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3F5693-8811-3ABE-9577-4FEBC09B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A0C9145-E959-2B02-5B94-53677665A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7FAE6C-CC57-FEC9-29C5-75D1FCE3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ECD6-B7B8-4BEB-8309-111B3F565704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2F54C09-A816-BF67-AB75-5CB3AD71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E86A8F-947D-D92C-78EF-314BC3D9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1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E525EC-D4A7-B34A-2726-D7F91146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B8AA965-9A0C-D355-CE14-2C09C38CD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E477ABC-806E-8A40-A45C-6DD7DE005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4A8330E-A04C-80D3-7BFD-6215BA72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78E9-59F3-44B7-A1B4-3489A2E78B1C}" type="datetime1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BA16443-03E6-D3FA-97B9-326ED2A5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609C19E-07E8-66DC-9918-E81B337D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195173-19E3-8064-B3EA-3723DE1F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58F28E6-DF0F-50AE-98B4-9D6F829C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7E08231-647D-6F67-EBE9-6C22D8C34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EB9A0911-02BF-35B9-78D3-920813718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671EBF3-2ABB-B0C4-E201-A800891A0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B60F88A-4034-D34B-D9B9-F993A7D0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90E0-BBEB-45C3-AC2D-7A74776D4683}" type="datetime1">
              <a:rPr lang="es-ES" smtClean="0"/>
              <a:t>11/10/2024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F44A03A-3B03-A3FA-9E78-49E27D6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B13B77A2-9068-08AB-89E9-268C8F44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66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F93E8B-CD7B-ABB1-AC01-36C6A1C3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BC7BACA-CA06-1E55-D958-88094B03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A8E3-142B-4990-B813-0FF4ABC84680}" type="datetime1">
              <a:rPr lang="es-ES" smtClean="0"/>
              <a:t>11/10/2024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4FC6376-FBD9-2306-4248-7069967E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5E680F5-D9B9-FE5A-878A-37191135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66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74CC953-2637-C208-1809-C74FAEC0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9950-8371-4428-B9B0-61E5BC29A82F}" type="datetime1">
              <a:rPr lang="es-ES" smtClean="0"/>
              <a:t>11/10/2024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116343D-822B-32CC-9134-B0994514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11A0FFE-A983-43A0-D22F-8853729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43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153AE6-F4DE-DA09-91C1-A701D986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7CE5A0-F3E1-251D-45AF-FB856EF67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0E37DF8-3C06-1EB8-116A-224EF4042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F3E5EEA-1CF3-6340-835B-3074E7AF2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CF1F-5E64-439B-A7EB-4BEE18174317}" type="datetime1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1DA406E-9ADF-CAA3-A0E6-87E92DC4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EA84774-3F6C-8AE3-31C9-CFA6FE3D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95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7D2AAC-1131-571E-6C9F-CB86E31F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EAE159-620A-D0A7-2586-311F5516D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CD9FD7E-070F-788A-1EEF-F58009282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67E07C3-87B5-E017-E6B6-12707E52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A518-57F3-45F4-B123-600569E286FD}" type="datetime1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41B24B-A706-F1D2-F2D4-AD5E0383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7617B87-1DB3-6E55-9D38-01875A2C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11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7C497F7-DBFA-C9ED-3A90-8EEE98EE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2193AA6-9702-937D-CD66-8D7A468DE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39FDEA5-FE13-EEF6-213D-9F620873D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6E6DB-0073-4A53-8792-179BF4C013CB}" type="datetime1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881264-E502-4EEE-9ABE-6B6994D69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30B6454-5C06-678C-38E5-671193169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4AC9-88E3-4547-9FBA-E98674FF58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6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850FEAA9-FA96-1AD1-C6C9-31D7EB6A61F1}"/>
              </a:ext>
            </a:extLst>
          </p:cNvPr>
          <p:cNvSpPr/>
          <p:nvPr/>
        </p:nvSpPr>
        <p:spPr>
          <a:xfrm>
            <a:off x="638262" y="5852160"/>
            <a:ext cx="2229505" cy="406400"/>
          </a:xfrm>
          <a:prstGeom prst="roundRect">
            <a:avLst>
              <a:gd name="adj" fmla="val 50000"/>
            </a:avLst>
          </a:prstGeom>
          <a:solidFill>
            <a:srgbClr val="C60C3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5414" y="2129613"/>
            <a:ext cx="4644705" cy="1551433"/>
          </a:xfrm>
        </p:spPr>
        <p:txBody>
          <a:bodyPr anchor="t">
            <a:noAutofit/>
          </a:bodyPr>
          <a:lstStyle/>
          <a:p>
            <a:pPr algn="l"/>
            <a:r>
              <a:rPr lang="ca-ES" sz="4500" b="1" dirty="0" smtClean="0">
                <a:latin typeface="Montserrat SemiBold" pitchFamily="2" charset="77"/>
              </a:rPr>
              <a:t>Ordenances Fiscals 2025</a:t>
            </a:r>
            <a:endParaRPr lang="es-ES" sz="4500" b="1" dirty="0">
              <a:latin typeface="Montserrat SemiBold" pitchFamily="2" charset="77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32815" y="5913763"/>
            <a:ext cx="2234952" cy="315222"/>
          </a:xfrm>
          <a:prstGeom prst="rect">
            <a:avLst/>
          </a:prstGeom>
          <a:noFill/>
        </p:spPr>
        <p:txBody>
          <a:bodyPr wrap="square" lIns="93604" tIns="46803" rIns="93604" bIns="46803" rtlCol="0">
            <a:spAutoFit/>
          </a:bodyPr>
          <a:lstStyle/>
          <a:p>
            <a:pPr algn="ctr"/>
            <a:r>
              <a:rPr lang="ca-ES" sz="1400" dirty="0" smtClean="0">
                <a:solidFill>
                  <a:schemeClr val="bg1"/>
                </a:solidFill>
                <a:latin typeface="Montserrat" pitchFamily="2" charset="77"/>
                <a:ea typeface="Arial" charset="0"/>
                <a:cs typeface="Arial" charset="0"/>
              </a:rPr>
              <a:t>11 </a:t>
            </a:r>
            <a:r>
              <a:rPr lang="ca-ES" sz="1400" dirty="0">
                <a:solidFill>
                  <a:schemeClr val="bg1"/>
                </a:solidFill>
                <a:latin typeface="Montserrat" pitchFamily="2" charset="77"/>
                <a:ea typeface="Arial" charset="0"/>
                <a:cs typeface="Arial" charset="0"/>
              </a:rPr>
              <a:t>d’octubre de </a:t>
            </a:r>
            <a:r>
              <a:rPr lang="ca-ES" sz="1400" dirty="0" smtClean="0">
                <a:solidFill>
                  <a:schemeClr val="bg1"/>
                </a:solidFill>
                <a:latin typeface="Montserrat" pitchFamily="2" charset="77"/>
                <a:ea typeface="Arial" charset="0"/>
                <a:cs typeface="Arial" charset="0"/>
              </a:rPr>
              <a:t>2024</a:t>
            </a:r>
            <a:endParaRPr lang="ca-ES" sz="1400" dirty="0">
              <a:solidFill>
                <a:schemeClr val="bg1"/>
              </a:solidFill>
              <a:latin typeface="Montserrat" pitchFamily="2" charset="77"/>
              <a:ea typeface="Arial" charset="0"/>
              <a:cs typeface="Arial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BC67972-2836-F7AE-87F1-EAABB05F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05" y="806891"/>
            <a:ext cx="1656752" cy="615784"/>
          </a:xfrm>
          <a:prstGeom prst="rect">
            <a:avLst/>
          </a:prstGeom>
        </p:spPr>
      </p:pic>
      <p:sp>
        <p:nvSpPr>
          <p:cNvPr id="11" name="QuadreDeText 10"/>
          <p:cNvSpPr txBox="1"/>
          <p:nvPr/>
        </p:nvSpPr>
        <p:spPr>
          <a:xfrm>
            <a:off x="6312310" y="29497"/>
            <a:ext cx="587969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24" y="0"/>
            <a:ext cx="6723412" cy="689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0" y="421252"/>
            <a:ext cx="12192000" cy="602028"/>
            <a:chOff x="0" y="421252"/>
            <a:chExt cx="9906000" cy="602028"/>
          </a:xfrm>
        </p:grpSpPr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idor de número de diapositiva 3"/>
          <p:cNvSpPr txBox="1">
            <a:spLocks/>
          </p:cNvSpPr>
          <p:nvPr/>
        </p:nvSpPr>
        <p:spPr>
          <a:xfrm>
            <a:off x="9442831" y="6375692"/>
            <a:ext cx="2553482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10</a:t>
            </a:fld>
            <a:endParaRPr lang="ca-ES" dirty="0"/>
          </a:p>
        </p:txBody>
      </p:sp>
      <p:graphicFrame>
        <p:nvGraphicFramePr>
          <p:cNvPr id="14" name="Tau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032891"/>
              </p:ext>
            </p:extLst>
          </p:nvPr>
        </p:nvGraphicFramePr>
        <p:xfrm>
          <a:off x="802013" y="1632592"/>
          <a:ext cx="9972689" cy="36500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0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6417"/>
                <a:gridCol w="20870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58861"/>
              </a:tblGrid>
              <a:tr h="715109">
                <a:tc>
                  <a:txBody>
                    <a:bodyPr/>
                    <a:lstStyle>
                      <a:lvl1pPr marL="0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4581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9163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33744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78325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22906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67488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12069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56650" algn="l" defTabSz="889163" rtl="0" eaLnBrk="1" latinLnBrk="0" hangingPunct="1">
                        <a:defRPr sz="17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ca-ES" sz="1600" b="1" noProof="0" dirty="0">
                          <a:latin typeface="Montserrat"/>
                        </a:rPr>
                        <a:t>FIGURA</a:t>
                      </a:r>
                      <a:r>
                        <a:rPr lang="ca-ES" sz="1600" b="1" baseline="0" noProof="0" dirty="0">
                          <a:latin typeface="Montserrat"/>
                        </a:rPr>
                        <a:t> TRIBUTÀRIA</a:t>
                      </a:r>
                      <a:endParaRPr lang="ca-ES" sz="1600" b="1" noProof="0" dirty="0">
                        <a:solidFill>
                          <a:schemeClr val="bg1"/>
                        </a:solidFill>
                        <a:latin typeface="Montserrat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600" b="1" noProof="0" dirty="0" smtClean="0">
                          <a:latin typeface="Montserrat"/>
                        </a:rPr>
                        <a:t>  </a:t>
                      </a:r>
                      <a:endParaRPr lang="ca-ES" sz="1600" b="1" noProof="0" dirty="0">
                        <a:solidFill>
                          <a:schemeClr val="bg1"/>
                        </a:solidFill>
                        <a:latin typeface="Montserrat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/>
                      <a:endParaRPr lang="ca-ES" sz="1600" b="1" noProof="0" dirty="0">
                        <a:solidFill>
                          <a:schemeClr val="bg1"/>
                        </a:solidFill>
                        <a:latin typeface="Montserrat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600" b="1" noProof="0" dirty="0" smtClean="0">
                          <a:latin typeface="Montserrat"/>
                        </a:rPr>
                        <a:t>  </a:t>
                      </a:r>
                      <a:endParaRPr lang="ca-ES" sz="1600" b="1" noProof="0" dirty="0">
                        <a:solidFill>
                          <a:schemeClr val="bg1"/>
                        </a:solidFill>
                        <a:latin typeface="Montserrat"/>
                      </a:endParaRPr>
                    </a:p>
                  </a:txBody>
                  <a:tcPr marL="115737" marR="115737" marT="46826" marB="4682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noProof="0" dirty="0" smtClean="0">
                        <a:solidFill>
                          <a:schemeClr val="tx1"/>
                        </a:solidFill>
                        <a:latin typeface="Montserra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ca-ES" sz="1400" b="1" noProof="0" dirty="0" smtClean="0">
                          <a:solidFill>
                            <a:schemeClr val="tx1"/>
                          </a:solidFill>
                          <a:latin typeface="Montserrat"/>
                        </a:rPr>
                        <a:t>TOTAL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ca-ES" sz="1400" b="1" noProof="0" dirty="0" smtClean="0">
                          <a:solidFill>
                            <a:schemeClr val="tx1"/>
                          </a:solidFill>
                          <a:latin typeface="Montserrat"/>
                          <a:cs typeface="Arial" pitchFamily="34" charset="0"/>
                        </a:rPr>
                        <a:t>IMPOSTOS</a:t>
                      </a:r>
                      <a:r>
                        <a:rPr lang="ca-ES" sz="1400" b="1" baseline="0" noProof="0" dirty="0" smtClean="0">
                          <a:solidFill>
                            <a:schemeClr val="tx1"/>
                          </a:solidFill>
                          <a:latin typeface="Montserrat"/>
                          <a:cs typeface="Arial" pitchFamily="34" charset="0"/>
                        </a:rPr>
                        <a:t>  </a:t>
                      </a:r>
                      <a:endParaRPr lang="ca-ES" sz="1400" b="1" noProof="0" dirty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ca-ES" sz="1600" b="0" kern="1200" noProof="0" dirty="0" smtClean="0">
                          <a:latin typeface="Montserrat"/>
                        </a:rPr>
                        <a:t>                                </a:t>
                      </a:r>
                      <a:endParaRPr lang="ca-ES" sz="1600" b="0" kern="1200" noProof="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ca-ES" sz="1600" b="0" kern="1200" noProof="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ca-ES" sz="1600" b="0" kern="1200" noProof="0" dirty="0" smtClean="0">
                          <a:latin typeface="Montserrat"/>
                        </a:rPr>
                        <a:t>  </a:t>
                      </a:r>
                      <a:endParaRPr lang="ca-ES" sz="1600" b="0" kern="1200" noProof="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5737" marR="115737" marT="46826" marB="46826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noProof="0" dirty="0" smtClean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noProof="0" dirty="0" smtClean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ca-ES" sz="1400" b="1" noProof="0" dirty="0" smtClean="0">
                          <a:solidFill>
                            <a:schemeClr val="tx1"/>
                          </a:solidFill>
                          <a:latin typeface="Montserrat"/>
                          <a:cs typeface="Arial" pitchFamily="34" charset="0"/>
                        </a:rPr>
                        <a:t>TOTAL</a:t>
                      </a:r>
                      <a:r>
                        <a:rPr lang="ca-ES" sz="1400" b="1" baseline="0" noProof="0" dirty="0" smtClean="0">
                          <a:solidFill>
                            <a:schemeClr val="tx1"/>
                          </a:solidFill>
                          <a:latin typeface="Montserrat"/>
                          <a:cs typeface="Arial" pitchFamily="34" charset="0"/>
                        </a:rPr>
                        <a:t> TAXES </a:t>
                      </a:r>
                      <a:endParaRPr lang="ca-ES" sz="1400" b="1" noProof="0" dirty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ca-ES" sz="1600" b="0" kern="1200" dirty="0" smtClean="0">
                        <a:latin typeface="Montserrat"/>
                      </a:endParaRPr>
                    </a:p>
                    <a:p>
                      <a:pPr algn="r" fontAlgn="b"/>
                      <a:r>
                        <a:rPr lang="ca-ES" sz="1600" b="0" kern="1200" dirty="0" smtClean="0">
                          <a:latin typeface="Montserrat"/>
                        </a:rPr>
                        <a:t>14,2</a:t>
                      </a:r>
                      <a:r>
                        <a:rPr lang="ca-ES" sz="1600" b="0" kern="1200" baseline="0" dirty="0" smtClean="0">
                          <a:latin typeface="Montserrat"/>
                        </a:rPr>
                        <a:t> M</a:t>
                      </a:r>
                      <a:r>
                        <a:rPr lang="ca-ES" sz="1600" b="0" kern="1200" dirty="0" smtClean="0">
                          <a:latin typeface="Montserrat"/>
                        </a:rPr>
                        <a:t>€  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ca-ES" sz="1600" b="0" kern="1200" dirty="0" smtClean="0">
                        <a:latin typeface="Montserrat"/>
                      </a:endParaRPr>
                    </a:p>
                    <a:p>
                      <a:pPr algn="r" fontAlgn="b"/>
                      <a:r>
                        <a:rPr lang="ca-ES" sz="1600" b="0" kern="1200" dirty="0" smtClean="0">
                          <a:latin typeface="Montserrat"/>
                        </a:rPr>
                        <a:t>- 200.000 € 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ca-ES" sz="1600" b="0" kern="1200" dirty="0" smtClean="0">
                        <a:latin typeface="Montserrat"/>
                      </a:endParaRPr>
                    </a:p>
                    <a:p>
                      <a:pPr algn="r" fontAlgn="b"/>
                      <a:r>
                        <a:rPr lang="ca-ES" sz="1600" b="0" kern="1200" dirty="0" smtClean="0">
                          <a:latin typeface="Montserrat"/>
                        </a:rPr>
                        <a:t>14 M€    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</a:tr>
              <a:tr h="562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kern="1200" noProof="0" dirty="0" smtClean="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ca-ES" sz="1400" b="1" kern="1200" noProof="0" dirty="0" smtClean="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</a:rPr>
                        <a:t>INCREMENT DE LA TAXA TURÍSTICA</a:t>
                      </a:r>
                      <a:endParaRPr lang="ca-ES" sz="1400" b="1" kern="1200" noProof="0" dirty="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600" b="0" kern="1200" dirty="0" smtClean="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Arial" pitchFamily="34" charset="0"/>
                        </a:rPr>
                        <a:t>UUUU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600" b="0" kern="1200" dirty="0" smtClean="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Arial" pitchFamily="34" charset="0"/>
                        </a:rPr>
                        <a:t>RR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600" b="0" kern="1200" dirty="0" smtClean="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Arial" pitchFamily="34" charset="0"/>
                        </a:rPr>
                        <a:t>RRRRRR</a:t>
                      </a:r>
                      <a:endParaRPr lang="ca-ES" sz="1600" b="0" kern="120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Arial" pitchFamily="34" charset="0"/>
                      </a:endParaRPr>
                    </a:p>
                  </a:txBody>
                  <a:tcPr marL="11723" marR="11723" marT="9525" marB="0" anchor="ctr"/>
                </a:tc>
              </a:tr>
              <a:tr h="630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noProof="0" dirty="0" smtClean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ca-ES" sz="1400" b="1" noProof="0" dirty="0" smtClean="0">
                        <a:solidFill>
                          <a:schemeClr val="tx1"/>
                        </a:solidFill>
                        <a:latin typeface="Montserrat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ca-ES" sz="1400" b="1" noProof="0" dirty="0" smtClean="0">
                          <a:solidFill>
                            <a:schemeClr val="tx1"/>
                          </a:solidFill>
                          <a:latin typeface="Montserrat"/>
                          <a:cs typeface="Arial" pitchFamily="34" charset="0"/>
                        </a:rPr>
                        <a:t>TOTAL</a:t>
                      </a:r>
                    </a:p>
                  </a:txBody>
                  <a:tcPr marL="115737" marR="115737" marT="46826" marB="46826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ca-ES" sz="1600" b="1" u="none" strike="noStrike" kern="1200" dirty="0" smtClean="0">
                        <a:effectLst/>
                        <a:latin typeface="Montserrat"/>
                      </a:endParaRPr>
                    </a:p>
                    <a:p>
                      <a:pPr algn="r" fontAlgn="b"/>
                      <a:r>
                        <a:rPr lang="ca-ES" sz="1600" b="1" u="none" strike="noStrike" kern="1200" dirty="0" smtClean="0">
                          <a:effectLst/>
                          <a:latin typeface="Montserrat"/>
                        </a:rPr>
                        <a:t>43,4 M€</a:t>
                      </a:r>
                      <a:endParaRPr lang="ca-E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ca-ES" sz="1600" b="1" u="none" strike="noStrike" kern="1200" dirty="0" smtClean="0">
                        <a:effectLst/>
                        <a:latin typeface="Montserrat"/>
                      </a:endParaRPr>
                    </a:p>
                    <a:p>
                      <a:pPr marL="0" algn="r" defTabSz="914400" rtl="0" eaLnBrk="1" fontAlgn="b" latinLnBrk="0" hangingPunct="1"/>
                      <a:r>
                        <a:rPr lang="ca-ES" sz="1600" b="1" u="none" strike="noStrike" kern="1200" dirty="0" smtClean="0">
                          <a:effectLst/>
                          <a:latin typeface="Montserrat"/>
                        </a:rPr>
                        <a:t>- 800.000 €   </a:t>
                      </a:r>
                      <a:endParaRPr lang="ca-E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1723" marR="11723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a-ES" sz="1600" b="1" u="none" strike="noStrike" kern="1200" dirty="0">
                          <a:effectLst/>
                          <a:latin typeface="Montserrat"/>
                        </a:rPr>
                        <a:t>  </a:t>
                      </a:r>
                      <a:endParaRPr lang="ca-ES" sz="1600" b="1" u="none" strike="noStrike" kern="1200" dirty="0" smtClean="0">
                        <a:effectLst/>
                        <a:latin typeface="Montserrat"/>
                      </a:endParaRPr>
                    </a:p>
                    <a:p>
                      <a:pPr marL="0" algn="r" defTabSz="914400" rtl="0" eaLnBrk="1" fontAlgn="b" latinLnBrk="0" hangingPunct="1"/>
                      <a:r>
                        <a:rPr lang="ca-ES" sz="1600" b="1" u="none" strike="noStrike" kern="1200" dirty="0" smtClean="0">
                          <a:effectLst/>
                          <a:latin typeface="Montserrat"/>
                        </a:rPr>
                        <a:t>  42,6 M€</a:t>
                      </a:r>
                      <a:endParaRPr lang="ca-E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1723" marR="11723" marT="9525" marB="0" anchor="ctr"/>
                </a:tc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99C2B28E-5840-DE36-B815-62969EF49561}"/>
              </a:ext>
            </a:extLst>
          </p:cNvPr>
          <p:cNvSpPr/>
          <p:nvPr/>
        </p:nvSpPr>
        <p:spPr>
          <a:xfrm>
            <a:off x="547868" y="534524"/>
            <a:ext cx="7638833" cy="3754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a-ES" sz="1600" b="1" dirty="0" smtClean="0">
                <a:solidFill>
                  <a:srgbClr val="C60C30"/>
                </a:solidFill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IMPACTE ECONÒMIC DE LES ORDENANCES FISCALS 2025</a:t>
            </a:r>
            <a:endParaRPr lang="ca-ES" sz="1600" b="1" dirty="0">
              <a:solidFill>
                <a:srgbClr val="C60C30"/>
              </a:solidFill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1">
            <a:extLst>
              <a:ext uri="{FF2B5EF4-FFF2-40B4-BE49-F238E27FC236}">
                <a16:creationId xmlns="" xmlns:a16="http://schemas.microsoft.com/office/drawing/2014/main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12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4121363" y="5641967"/>
            <a:ext cx="5321467" cy="92201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6253" y="5717746"/>
            <a:ext cx="489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1600" dirty="0"/>
              <a:t>IMPACTE </a:t>
            </a:r>
            <a:r>
              <a:rPr lang="ca-ES" sz="1600" dirty="0" smtClean="0"/>
              <a:t>ECONÒMIC DE LES ORDENANCES FISCALS 2025</a:t>
            </a:r>
            <a:endParaRPr lang="ca-ES" sz="1600" dirty="0"/>
          </a:p>
        </p:txBody>
      </p:sp>
      <p:sp>
        <p:nvSpPr>
          <p:cNvPr id="18" name="Rectangle 17"/>
          <p:cNvSpPr/>
          <p:nvPr/>
        </p:nvSpPr>
        <p:spPr>
          <a:xfrm>
            <a:off x="5257530" y="6065862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2400" b="1" dirty="0" smtClean="0"/>
              <a:t>22,6 M</a:t>
            </a:r>
            <a:r>
              <a:rPr lang="ca-ES" sz="2400" b="1" dirty="0" smtClean="0">
                <a:cs typeface="Arial" pitchFamily="34" charset="0"/>
              </a:rPr>
              <a:t>€ </a:t>
            </a:r>
            <a:r>
              <a:rPr lang="ca-ES" sz="1600" b="1" dirty="0" smtClean="0">
                <a:cs typeface="Arial" pitchFamily="34" charset="0"/>
              </a:rPr>
              <a:t>(respecte </a:t>
            </a:r>
            <a:r>
              <a:rPr lang="ca-ES" sz="1600" b="1" dirty="0">
                <a:cs typeface="Arial" pitchFamily="34" charset="0"/>
              </a:rPr>
              <a:t>e</a:t>
            </a:r>
            <a:r>
              <a:rPr lang="ca-ES" sz="1600" b="1" dirty="0" smtClean="0">
                <a:cs typeface="Arial" pitchFamily="34" charset="0"/>
              </a:rPr>
              <a:t>l 2024)</a:t>
            </a:r>
            <a:endParaRPr lang="ca-ES" sz="1600" b="1" dirty="0">
              <a:cs typeface="Arial" pitchFamily="34" charset="0"/>
            </a:endParaRPr>
          </a:p>
        </p:txBody>
      </p:sp>
      <p:cxnSp>
        <p:nvCxnSpPr>
          <p:cNvPr id="3" name="Connector recte 2"/>
          <p:cNvCxnSpPr/>
          <p:nvPr/>
        </p:nvCxnSpPr>
        <p:spPr>
          <a:xfrm>
            <a:off x="736782" y="2500102"/>
            <a:ext cx="1066586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 recte 18"/>
          <p:cNvCxnSpPr/>
          <p:nvPr/>
        </p:nvCxnSpPr>
        <p:spPr>
          <a:xfrm>
            <a:off x="736782" y="4645178"/>
            <a:ext cx="106658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recte 24"/>
          <p:cNvCxnSpPr/>
          <p:nvPr/>
        </p:nvCxnSpPr>
        <p:spPr>
          <a:xfrm>
            <a:off x="736782" y="3355887"/>
            <a:ext cx="1066586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ig marc 20"/>
          <p:cNvSpPr/>
          <p:nvPr/>
        </p:nvSpPr>
        <p:spPr>
          <a:xfrm rot="2700000">
            <a:off x="4933336" y="6251231"/>
            <a:ext cx="259092" cy="259092"/>
          </a:xfrm>
          <a:prstGeom prst="halfFrame">
            <a:avLst>
              <a:gd name="adj1" fmla="val 8008"/>
              <a:gd name="adj2" fmla="val 9213"/>
            </a:avLst>
          </a:prstGeom>
          <a:solidFill>
            <a:srgbClr val="9B9683"/>
          </a:solidFill>
          <a:ln>
            <a:solidFill>
              <a:srgbClr val="9B9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0032522" y="2500102"/>
            <a:ext cx="8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1600" dirty="0">
                <a:latin typeface="Montserrat"/>
              </a:rPr>
              <a:t>8,6 M€</a:t>
            </a:r>
            <a:endParaRPr lang="ca-ES" sz="1600" dirty="0">
              <a:solidFill>
                <a:schemeClr val="bg1"/>
              </a:solidFill>
              <a:latin typeface="Montserrat"/>
              <a:cs typeface="Arial" pitchFamily="34" charset="0"/>
            </a:endParaRPr>
          </a:p>
        </p:txBody>
      </p:sp>
      <p:sp>
        <p:nvSpPr>
          <p:cNvPr id="26" name="QuadreDeText 25"/>
          <p:cNvSpPr txBox="1"/>
          <p:nvPr/>
        </p:nvSpPr>
        <p:spPr>
          <a:xfrm>
            <a:off x="5035746" y="2500102"/>
            <a:ext cx="8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1600" dirty="0" smtClean="0">
                <a:latin typeface="Montserrat"/>
              </a:rPr>
              <a:t>9,2 </a:t>
            </a:r>
            <a:r>
              <a:rPr lang="ca-ES" sz="1600" dirty="0">
                <a:latin typeface="Montserrat"/>
              </a:rPr>
              <a:t>M€</a:t>
            </a:r>
            <a:endParaRPr lang="ca-ES" sz="1600" dirty="0">
              <a:solidFill>
                <a:schemeClr val="bg1"/>
              </a:solidFill>
              <a:latin typeface="Montserrat"/>
              <a:cs typeface="Arial" pitchFamily="34" charset="0"/>
            </a:endParaRPr>
          </a:p>
        </p:txBody>
      </p:sp>
      <p:sp>
        <p:nvSpPr>
          <p:cNvPr id="27" name="QuadreDeText 26"/>
          <p:cNvSpPr txBox="1"/>
          <p:nvPr/>
        </p:nvSpPr>
        <p:spPr>
          <a:xfrm>
            <a:off x="6550660" y="2518967"/>
            <a:ext cx="1431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1600" dirty="0" smtClean="0">
                <a:latin typeface="Montserrat"/>
              </a:rPr>
              <a:t>- 600.000 €</a:t>
            </a:r>
            <a:endParaRPr lang="ca-ES" sz="1600" dirty="0">
              <a:solidFill>
                <a:schemeClr val="bg1"/>
              </a:solidFill>
              <a:latin typeface="Montserrat"/>
              <a:cs typeface="Arial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4444703" y="1854141"/>
            <a:ext cx="1725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Montserrat"/>
              </a:rPr>
              <a:t> INGRESSOS</a:t>
            </a:r>
            <a:endParaRPr lang="ca-ES" sz="1600" dirty="0"/>
          </a:p>
        </p:txBody>
      </p:sp>
      <p:sp>
        <p:nvSpPr>
          <p:cNvPr id="28" name="QuadreDeText 27"/>
          <p:cNvSpPr txBox="1"/>
          <p:nvPr/>
        </p:nvSpPr>
        <p:spPr>
          <a:xfrm>
            <a:off x="6613258" y="1833928"/>
            <a:ext cx="1369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Montserrat"/>
              </a:rPr>
              <a:t> </a:t>
            </a:r>
            <a:r>
              <a:rPr lang="ca-ES" sz="1600" b="1" dirty="0" smtClean="0">
                <a:latin typeface="Montserrat"/>
              </a:rPr>
              <a:t>DESPESES</a:t>
            </a:r>
            <a:endParaRPr lang="ca-ES" sz="1600" dirty="0"/>
          </a:p>
        </p:txBody>
      </p:sp>
      <p:sp>
        <p:nvSpPr>
          <p:cNvPr id="29" name="QuadreDeText 28"/>
          <p:cNvSpPr txBox="1"/>
          <p:nvPr/>
        </p:nvSpPr>
        <p:spPr>
          <a:xfrm>
            <a:off x="9569143" y="1847968"/>
            <a:ext cx="1369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Montserrat"/>
              </a:rPr>
              <a:t> </a:t>
            </a:r>
            <a:r>
              <a:rPr lang="ca-ES" sz="1600" b="1" dirty="0" smtClean="0">
                <a:latin typeface="Montserrat"/>
              </a:rPr>
              <a:t>RESULTAT</a:t>
            </a:r>
            <a:endParaRPr lang="ca-ES" sz="1600" dirty="0"/>
          </a:p>
        </p:txBody>
      </p:sp>
      <p:sp>
        <p:nvSpPr>
          <p:cNvPr id="23" name="QuadreDeText 22"/>
          <p:cNvSpPr txBox="1"/>
          <p:nvPr/>
        </p:nvSpPr>
        <p:spPr>
          <a:xfrm>
            <a:off x="5035746" y="4070635"/>
            <a:ext cx="8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1600" dirty="0" smtClean="0">
                <a:latin typeface="Montserrat"/>
              </a:rPr>
              <a:t>20 M</a:t>
            </a:r>
            <a:r>
              <a:rPr lang="ca-ES" sz="1600" dirty="0">
                <a:latin typeface="Montserrat"/>
              </a:rPr>
              <a:t>€</a:t>
            </a:r>
            <a:endParaRPr lang="ca-ES" sz="1600" dirty="0">
              <a:solidFill>
                <a:schemeClr val="bg1"/>
              </a:solidFill>
              <a:latin typeface="Montserrat"/>
              <a:cs typeface="Arial" pitchFamily="34" charset="0"/>
            </a:endParaRPr>
          </a:p>
        </p:txBody>
      </p:sp>
      <p:sp>
        <p:nvSpPr>
          <p:cNvPr id="24" name="QuadreDeText 23"/>
          <p:cNvSpPr txBox="1"/>
          <p:nvPr/>
        </p:nvSpPr>
        <p:spPr>
          <a:xfrm>
            <a:off x="10032520" y="4083480"/>
            <a:ext cx="8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1600" dirty="0" smtClean="0">
                <a:latin typeface="Montserrat"/>
              </a:rPr>
              <a:t>20 M</a:t>
            </a:r>
            <a:r>
              <a:rPr lang="ca-ES" sz="1600" dirty="0">
                <a:latin typeface="Montserrat"/>
              </a:rPr>
              <a:t>€</a:t>
            </a:r>
            <a:endParaRPr lang="ca-ES" sz="1600" dirty="0">
              <a:solidFill>
                <a:schemeClr val="bg1"/>
              </a:solidFill>
              <a:latin typeface="Montserrat"/>
              <a:cs typeface="Arial" pitchFamily="34" charset="0"/>
            </a:endParaRPr>
          </a:p>
        </p:txBody>
      </p:sp>
      <p:cxnSp>
        <p:nvCxnSpPr>
          <p:cNvPr id="33" name="Connector recte 32"/>
          <p:cNvCxnSpPr/>
          <p:nvPr/>
        </p:nvCxnSpPr>
        <p:spPr>
          <a:xfrm>
            <a:off x="4216253" y="6056300"/>
            <a:ext cx="489133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1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E884B8E-028B-0E5A-3C49-312F86C04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555" y="2906250"/>
            <a:ext cx="2812890" cy="10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xmlns="" id="{F1D709DB-6125-9D32-F1C6-F6ECF7776A35}"/>
              </a:ext>
            </a:extLst>
          </p:cNvPr>
          <p:cNvCxnSpPr>
            <a:cxnSpLocks/>
          </p:cNvCxnSpPr>
          <p:nvPr/>
        </p:nvCxnSpPr>
        <p:spPr>
          <a:xfrm>
            <a:off x="0" y="421252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CE1151C2-6FE9-0C9A-4FC7-C29B90EE6608}"/>
              </a:ext>
            </a:extLst>
          </p:cNvPr>
          <p:cNvCxnSpPr>
            <a:cxnSpLocks/>
          </p:cNvCxnSpPr>
          <p:nvPr/>
        </p:nvCxnSpPr>
        <p:spPr>
          <a:xfrm>
            <a:off x="0" y="1023280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27">
            <a:extLst>
              <a:ext uri="{FF2B5EF4-FFF2-40B4-BE49-F238E27FC236}">
                <a16:creationId xmlns:a16="http://schemas.microsoft.com/office/drawing/2014/main" xmlns="" id="{CE6167CC-63FB-6749-8767-8540AF5E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307" y="6366860"/>
            <a:ext cx="559676" cy="365125"/>
          </a:xfrm>
        </p:spPr>
        <p:txBody>
          <a:bodyPr/>
          <a:lstStyle/>
          <a:p>
            <a:fld id="{23A64AC9-88E3-4547-9FBA-E98674FF582F}" type="slidenum">
              <a:rPr lang="es-ES" sz="1100" smtClean="0">
                <a:solidFill>
                  <a:schemeClr val="bg1"/>
                </a:solidFill>
                <a:latin typeface="Montserrat" pitchFamily="2" charset="77"/>
              </a:rPr>
              <a:t>2</a:t>
            </a:fld>
            <a:endParaRPr lang="es-ES" sz="11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xmlns="" id="{534F0F6E-9C9B-35FA-9E3D-F069C75826C4}"/>
              </a:ext>
            </a:extLst>
          </p:cNvPr>
          <p:cNvSpPr/>
          <p:nvPr/>
        </p:nvSpPr>
        <p:spPr>
          <a:xfrm>
            <a:off x="547868" y="540614"/>
            <a:ext cx="9404455" cy="3754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a-ES" sz="1600" b="1" dirty="0" smtClean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LÍNIES GENERALS</a:t>
            </a:r>
            <a:endParaRPr lang="es-ES" sz="1600" b="1" dirty="0">
              <a:solidFill>
                <a:srgbClr val="C60C30"/>
              </a:solidFill>
              <a:effectLst/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2EB0A095-F45A-441C-1888-AE527C399BDA}"/>
              </a:ext>
            </a:extLst>
          </p:cNvPr>
          <p:cNvGrpSpPr/>
          <p:nvPr/>
        </p:nvGrpSpPr>
        <p:grpSpPr>
          <a:xfrm>
            <a:off x="733967" y="4289451"/>
            <a:ext cx="3380640" cy="524397"/>
            <a:chOff x="707418" y="3229558"/>
            <a:chExt cx="3380640" cy="524397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8DE3565E-1D9C-07B6-84D7-98CA03B89E1E}"/>
                </a:ext>
              </a:extLst>
            </p:cNvPr>
            <p:cNvSpPr txBox="1"/>
            <p:nvPr/>
          </p:nvSpPr>
          <p:spPr>
            <a:xfrm>
              <a:off x="1751871" y="3331100"/>
              <a:ext cx="2336187" cy="27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ca-ES" sz="1100" dirty="0" smtClean="0">
                  <a:latin typeface="Montserrat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Enfortiment de l’</a:t>
              </a:r>
              <a:r>
                <a:rPr lang="ca-ES" sz="1100" b="1" dirty="0" smtClean="0">
                  <a:solidFill>
                    <a:srgbClr val="C60C30"/>
                  </a:solidFill>
                  <a:latin typeface="Montserrat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autonomia fiscal</a:t>
              </a:r>
              <a:endParaRPr lang="es-ES" sz="1100" dirty="0"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8A8BD95A-63F9-C8DA-863A-265D40B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418" y="3229558"/>
              <a:ext cx="645904" cy="524397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F27FDE1-4AFE-81F3-7E51-93634E5E290B}"/>
              </a:ext>
            </a:extLst>
          </p:cNvPr>
          <p:cNvGrpSpPr/>
          <p:nvPr/>
        </p:nvGrpSpPr>
        <p:grpSpPr>
          <a:xfrm>
            <a:off x="763289" y="2502645"/>
            <a:ext cx="3730068" cy="564159"/>
            <a:chOff x="745408" y="2417321"/>
            <a:chExt cx="3730068" cy="564159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9B32D936-BE58-4EFC-B3C1-204A4520D8C1}"/>
                </a:ext>
              </a:extLst>
            </p:cNvPr>
            <p:cNvSpPr txBox="1"/>
            <p:nvPr/>
          </p:nvSpPr>
          <p:spPr>
            <a:xfrm>
              <a:off x="1745962" y="2556732"/>
              <a:ext cx="2729514" cy="285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ca-ES" sz="1100" dirty="0" smtClean="0">
                  <a:latin typeface="Montserrat" pitchFamily="2" charset="77"/>
                  <a:cs typeface="Arial" pitchFamily="34" charset="0"/>
                </a:rPr>
                <a:t>Increment de la </a:t>
              </a:r>
              <a:r>
                <a:rPr lang="ca-ES" sz="1100" b="1" dirty="0">
                  <a:solidFill>
                    <a:srgbClr val="C60C30"/>
                  </a:solidFill>
                  <a:latin typeface="Montserrat SemiBold" pitchFamily="2" charset="77"/>
                  <a:cs typeface="Arial" pitchFamily="34" charset="0"/>
                </a:rPr>
                <a:t>fiscalitat del </a:t>
              </a:r>
              <a:r>
                <a:rPr lang="ca-ES" sz="1100" b="1" dirty="0" smtClean="0">
                  <a:solidFill>
                    <a:srgbClr val="C60C30"/>
                  </a:solidFill>
                  <a:latin typeface="Montserrat SemiBold" pitchFamily="2" charset="77"/>
                  <a:cs typeface="Arial" pitchFamily="34" charset="0"/>
                </a:rPr>
                <a:t>turisme</a:t>
              </a:r>
              <a:endParaRPr lang="ca-ES" sz="1100" dirty="0">
                <a:latin typeface="Montserrat" pitchFamily="2" charset="77"/>
                <a:cs typeface="Arial" pitchFamily="34" charset="0"/>
              </a:endParaRPr>
            </a:p>
          </p:txBody>
        </p: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xmlns="" id="{8B74E1C5-C403-9755-B639-4AFB10A3A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08" y="2417321"/>
              <a:ext cx="564159" cy="564159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D74DEF1-2211-1937-7D54-DFC1BFFA3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4" r="2382"/>
          <a:stretch/>
        </p:blipFill>
        <p:spPr>
          <a:xfrm>
            <a:off x="8538601" y="-2"/>
            <a:ext cx="3653400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725BCD7-99E1-5FDC-1056-5A3F2D5103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5"/>
          <a:stretch/>
        </p:blipFill>
        <p:spPr>
          <a:xfrm>
            <a:off x="4896238" y="-2"/>
            <a:ext cx="3642363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23" name="Marcador de número de diapositiva 27">
            <a:extLst>
              <a:ext uri="{FF2B5EF4-FFF2-40B4-BE49-F238E27FC236}">
                <a16:creationId xmlns:a16="http://schemas.microsoft.com/office/drawing/2014/main" xmlns="" id="{E84DA0B9-87C6-8418-CAD1-DE0DA3D1556D}"/>
              </a:ext>
            </a:extLst>
          </p:cNvPr>
          <p:cNvSpPr txBox="1">
            <a:spLocks/>
          </p:cNvSpPr>
          <p:nvPr/>
        </p:nvSpPr>
        <p:spPr>
          <a:xfrm>
            <a:off x="11448540" y="6357335"/>
            <a:ext cx="559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64AC9-88E3-4547-9FBA-E98674FF582F}" type="slidenum">
              <a:rPr lang="es-ES" sz="1100" smtClean="0">
                <a:solidFill>
                  <a:schemeClr val="bg1"/>
                </a:solidFill>
                <a:latin typeface="Montserrat" pitchFamily="2" charset="77"/>
              </a:rPr>
              <a:pPr/>
              <a:t>2</a:t>
            </a:fld>
            <a:endParaRPr lang="es-ES" sz="11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4" name="CuadroTexto 12">
            <a:extLst>
              <a:ext uri="{FF2B5EF4-FFF2-40B4-BE49-F238E27FC236}">
                <a16:creationId xmlns:a16="http://schemas.microsoft.com/office/drawing/2014/main" xmlns="" id="{8DE3565E-1D9C-07B6-84D7-98CA03B89E1E}"/>
              </a:ext>
            </a:extLst>
          </p:cNvPr>
          <p:cNvSpPr txBox="1"/>
          <p:nvPr/>
        </p:nvSpPr>
        <p:spPr>
          <a:xfrm>
            <a:off x="1778419" y="5267865"/>
            <a:ext cx="2336187" cy="2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ca-ES" sz="1100" b="1" dirty="0" smtClean="0">
                <a:solidFill>
                  <a:srgbClr val="C60C30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Atracció d’inversions </a:t>
            </a:r>
            <a:r>
              <a:rPr lang="ca-ES" sz="1100" dirty="0" smtClean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la ciutat</a:t>
            </a:r>
            <a:endParaRPr lang="es-ES" sz="1100" b="1" dirty="0">
              <a:solidFill>
                <a:srgbClr val="C60C30"/>
              </a:solidFill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14">
            <a:extLst>
              <a:ext uri="{FF2B5EF4-FFF2-40B4-BE49-F238E27FC236}">
                <a16:creationId xmlns:a16="http://schemas.microsoft.com/office/drawing/2014/main" xmlns="" id="{9B32D936-BE58-4EFC-B3C1-204A4520D8C1}"/>
              </a:ext>
            </a:extLst>
          </p:cNvPr>
          <p:cNvSpPr txBox="1"/>
          <p:nvPr/>
        </p:nvSpPr>
        <p:spPr>
          <a:xfrm>
            <a:off x="1763843" y="3428998"/>
            <a:ext cx="2411324" cy="478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ca-ES" sz="1100" dirty="0" smtClean="0">
                <a:latin typeface="Montserrat" pitchFamily="2" charset="77"/>
                <a:cs typeface="Arial" pitchFamily="34" charset="0"/>
              </a:rPr>
              <a:t>Adaptació de la fiscalitat</a:t>
            </a:r>
            <a:r>
              <a:rPr lang="ca-ES" sz="1100" b="1" dirty="0" smtClean="0">
                <a:solidFill>
                  <a:srgbClr val="C00000"/>
                </a:solidFill>
                <a:latin typeface="Montserrat" pitchFamily="2" charset="77"/>
                <a:cs typeface="Arial" pitchFamily="34" charset="0"/>
              </a:rPr>
              <a:t> mediambiental</a:t>
            </a:r>
            <a:endParaRPr lang="ca-ES" sz="1100" dirty="0">
              <a:latin typeface="Montserrat" pitchFamily="2" charset="77"/>
              <a:cs typeface="Arial" pitchFamily="34" charset="0"/>
            </a:endParaRPr>
          </a:p>
        </p:txBody>
      </p:sp>
      <p:pic>
        <p:nvPicPr>
          <p:cNvPr id="26" name="Imagen 23">
            <a:extLst>
              <a:ext uri="{FF2B5EF4-FFF2-40B4-BE49-F238E27FC236}">
                <a16:creationId xmlns:a16="http://schemas.microsoft.com/office/drawing/2014/main" xmlns="" id="{4B3E0F79-CF86-9914-B81C-6EC3E186C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67" y="5149541"/>
            <a:ext cx="645904" cy="51518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9" y="3288209"/>
            <a:ext cx="8096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upo 5">
            <a:extLst>
              <a:ext uri="{FF2B5EF4-FFF2-40B4-BE49-F238E27FC236}">
                <a16:creationId xmlns:a16="http://schemas.microsoft.com/office/drawing/2014/main" xmlns="" id="{906A80FD-F634-1B05-0AF5-5E863B077295}"/>
              </a:ext>
            </a:extLst>
          </p:cNvPr>
          <p:cNvGrpSpPr/>
          <p:nvPr/>
        </p:nvGrpSpPr>
        <p:grpSpPr>
          <a:xfrm>
            <a:off x="719534" y="1652049"/>
            <a:ext cx="3341145" cy="469389"/>
            <a:chOff x="744060" y="2039007"/>
            <a:chExt cx="3341145" cy="469389"/>
          </a:xfrm>
        </p:grpSpPr>
        <p:sp>
          <p:nvSpPr>
            <p:cNvPr id="29" name="CuadroTexto 9">
              <a:extLst>
                <a:ext uri="{FF2B5EF4-FFF2-40B4-BE49-F238E27FC236}">
                  <a16:creationId xmlns:a16="http://schemas.microsoft.com/office/drawing/2014/main" xmlns="" id="{5BAC5DB8-70C4-6546-06DD-25DCCA763D54}"/>
                </a:ext>
              </a:extLst>
            </p:cNvPr>
            <p:cNvSpPr txBox="1"/>
            <p:nvPr/>
          </p:nvSpPr>
          <p:spPr>
            <a:xfrm>
              <a:off x="1778420" y="2043653"/>
              <a:ext cx="2306785" cy="464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ca-ES" sz="1100" b="1" dirty="0">
                  <a:solidFill>
                    <a:srgbClr val="C60C30"/>
                  </a:solidFill>
                  <a:effectLst/>
                  <a:latin typeface="Montserrat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No increment </a:t>
              </a:r>
              <a:r>
                <a:rPr lang="ca-ES" sz="1100" dirty="0">
                  <a:effectLst/>
                  <a:latin typeface="Montserrat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de la pressió fiscal a la ciutadania</a:t>
              </a:r>
              <a:endParaRPr lang="es-ES" sz="11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47">
              <a:extLst>
                <a:ext uri="{FF2B5EF4-FFF2-40B4-BE49-F238E27FC236}">
                  <a16:creationId xmlns:a16="http://schemas.microsoft.com/office/drawing/2014/main" xmlns="" id="{F44D27AA-16F2-FDB2-3C31-8AA49D0E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060" y="2039007"/>
              <a:ext cx="651667" cy="457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9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8387F8C1-F7D2-E1B0-F26A-CE9E3ADDCAA8}"/>
              </a:ext>
            </a:extLst>
          </p:cNvPr>
          <p:cNvCxnSpPr>
            <a:cxnSpLocks/>
          </p:cNvCxnSpPr>
          <p:nvPr/>
        </p:nvCxnSpPr>
        <p:spPr>
          <a:xfrm>
            <a:off x="0" y="421252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75C1E6F0-F109-888F-287F-1A502989CD5F}"/>
              </a:ext>
            </a:extLst>
          </p:cNvPr>
          <p:cNvCxnSpPr>
            <a:cxnSpLocks/>
          </p:cNvCxnSpPr>
          <p:nvPr/>
        </p:nvCxnSpPr>
        <p:spPr>
          <a:xfrm>
            <a:off x="0" y="1023280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99C2B28E-5840-DE36-B815-62969EF49561}"/>
              </a:ext>
            </a:extLst>
          </p:cNvPr>
          <p:cNvSpPr/>
          <p:nvPr/>
        </p:nvSpPr>
        <p:spPr>
          <a:xfrm>
            <a:off x="547868" y="580100"/>
            <a:ext cx="763883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ca-ES" sz="1600" b="1" dirty="0" smtClean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PRINCIPALS ACCIONS PER </a:t>
            </a:r>
            <a:r>
              <a:rPr lang="ca-ES" sz="1600" b="1" dirty="0">
                <a:solidFill>
                  <a:srgbClr val="C60C30"/>
                </a:solidFill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ca-ES" sz="1600" b="1" dirty="0" smtClean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MBITS TEMÀTICS</a:t>
            </a:r>
            <a:endParaRPr lang="ca-ES" sz="1600" b="1" dirty="0">
              <a:solidFill>
                <a:srgbClr val="C60C30"/>
              </a:solidFill>
              <a:latin typeface="Montserrat SemiBold" pitchFamily="2" charset="77"/>
            </a:endParaRPr>
          </a:p>
        </p:txBody>
      </p:sp>
      <p:sp>
        <p:nvSpPr>
          <p:cNvPr id="28" name="Marcador de número de diapositiva 27">
            <a:extLst>
              <a:ext uri="{FF2B5EF4-FFF2-40B4-BE49-F238E27FC236}">
                <a16:creationId xmlns:a16="http://schemas.microsoft.com/office/drawing/2014/main" xmlns="" id="{02E1343A-27A9-4A9F-3ACC-F4116903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307" y="6366860"/>
            <a:ext cx="559676" cy="365125"/>
          </a:xfrm>
        </p:spPr>
        <p:txBody>
          <a:bodyPr/>
          <a:lstStyle/>
          <a:p>
            <a:fld id="{23A64AC9-88E3-4547-9FBA-E98674FF582F}" type="slidenum">
              <a:rPr lang="es-ES" sz="1100" smtClean="0">
                <a:solidFill>
                  <a:schemeClr val="bg1"/>
                </a:solidFill>
                <a:latin typeface="Montserrat" pitchFamily="2" charset="77"/>
              </a:rPr>
              <a:t>3</a:t>
            </a:fld>
            <a:endParaRPr lang="es-ES" sz="1100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0" name="Grupo 37">
            <a:extLst>
              <a:ext uri="{FF2B5EF4-FFF2-40B4-BE49-F238E27FC236}">
                <a16:creationId xmlns:a16="http://schemas.microsoft.com/office/drawing/2014/main" xmlns="" id="{E2FA0188-3C1A-D8B9-5445-D1DC4BF77D8B}"/>
              </a:ext>
            </a:extLst>
          </p:cNvPr>
          <p:cNvGrpSpPr/>
          <p:nvPr/>
        </p:nvGrpSpPr>
        <p:grpSpPr>
          <a:xfrm>
            <a:off x="344036" y="1464438"/>
            <a:ext cx="2930654" cy="3832693"/>
            <a:chOff x="7338662" y="-1765571"/>
            <a:chExt cx="3405113" cy="5331208"/>
          </a:xfrm>
        </p:grpSpPr>
        <p:sp>
          <p:nvSpPr>
            <p:cNvPr id="41" name="Contenidor de contingut 2">
              <a:extLst>
                <a:ext uri="{FF2B5EF4-FFF2-40B4-BE49-F238E27FC236}">
                  <a16:creationId xmlns:a16="http://schemas.microsoft.com/office/drawing/2014/main" xmlns="" id="{3752743C-AB52-96E4-FF8B-9142D7CBBCA7}"/>
                </a:ext>
              </a:extLst>
            </p:cNvPr>
            <p:cNvSpPr txBox="1">
              <a:spLocks/>
            </p:cNvSpPr>
            <p:nvPr/>
          </p:nvSpPr>
          <p:spPr>
            <a:xfrm>
              <a:off x="9125180" y="-1765571"/>
              <a:ext cx="1618595" cy="301356"/>
            </a:xfrm>
            <a:prstGeom prst="rect">
              <a:avLst/>
            </a:prstGeom>
          </p:spPr>
          <p:txBody>
            <a:bodyPr vert="horz" lIns="91394" tIns="45698" rIns="91394" bIns="45698" rtlCol="0">
              <a:noAutofit/>
            </a:bodyPr>
            <a:lstStyle>
              <a:lvl1pPr marL="0" indent="0" algn="ctr" defTabSz="888729" rtl="0" eaLnBrk="1" latinLnBrk="0" hangingPunct="1">
                <a:lnSpc>
                  <a:spcPct val="90000"/>
                </a:lnSpc>
                <a:spcBef>
                  <a:spcPts val="972"/>
                </a:spcBef>
                <a:buFont typeface="Arial" panose="020B0604020202020204" pitchFamily="34" charset="0"/>
                <a:buNone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4366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88729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33095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77459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21825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66186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10552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54917" indent="0" algn="ctr" defTabSz="888729" rtl="0" eaLnBrk="1" latinLnBrk="0" hangingPunct="1">
                <a:lnSpc>
                  <a:spcPct val="90000"/>
                </a:lnSpc>
                <a:spcBef>
                  <a:spcPts val="486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ca-ES" sz="1200" b="1" dirty="0" smtClean="0">
                  <a:latin typeface="Montserrat SemiBold" pitchFamily="2" charset="77"/>
                </a:rPr>
                <a:t>TURISME</a:t>
              </a:r>
              <a:endParaRPr lang="ca-ES" sz="1200" dirty="0">
                <a:solidFill>
                  <a:srgbClr val="C60C30"/>
                </a:solidFill>
                <a:latin typeface="Montserrat" pitchFamily="2" charset="77"/>
              </a:endParaRPr>
            </a:p>
          </p:txBody>
        </p:sp>
        <p:pic>
          <p:nvPicPr>
            <p:cNvPr id="42" name="Imagen 2">
              <a:extLst>
                <a:ext uri="{FF2B5EF4-FFF2-40B4-BE49-F238E27FC236}">
                  <a16:creationId xmlns:a16="http://schemas.microsoft.com/office/drawing/2014/main" xmlns="" id="{E9EA9112-EA73-EB3E-F8F9-1B30FC513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71" r="572"/>
            <a:stretch/>
          </p:blipFill>
          <p:spPr>
            <a:xfrm>
              <a:off x="7338662" y="1904348"/>
              <a:ext cx="1468171" cy="1661289"/>
            </a:xfrm>
            <a:prstGeom prst="ellipse">
              <a:avLst/>
            </a:prstGeom>
          </p:spPr>
        </p:pic>
      </p:grpSp>
      <p:pic>
        <p:nvPicPr>
          <p:cNvPr id="43" name="Imagen 70">
            <a:extLst>
              <a:ext uri="{FF2B5EF4-FFF2-40B4-BE49-F238E27FC236}">
                <a16:creationId xmlns:a16="http://schemas.microsoft.com/office/drawing/2014/main" xmlns="" id="{D934BA34-0CA5-583D-AB17-60775B007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7" r="20287"/>
          <a:stretch/>
        </p:blipFill>
        <p:spPr>
          <a:xfrm>
            <a:off x="4715810" y="4067195"/>
            <a:ext cx="1263279" cy="1261635"/>
          </a:xfrm>
          <a:prstGeom prst="ellipse">
            <a:avLst/>
          </a:prstGeom>
        </p:spPr>
      </p:pic>
      <p:sp>
        <p:nvSpPr>
          <p:cNvPr id="45" name="Contenidor de contingut 2">
            <a:extLst>
              <a:ext uri="{FF2B5EF4-FFF2-40B4-BE49-F238E27FC236}">
                <a16:creationId xmlns:a16="http://schemas.microsoft.com/office/drawing/2014/main" xmlns="" id="{3752743C-AB52-96E4-FF8B-9142D7CBBCA7}"/>
              </a:ext>
            </a:extLst>
          </p:cNvPr>
          <p:cNvSpPr txBox="1">
            <a:spLocks/>
          </p:cNvSpPr>
          <p:nvPr/>
        </p:nvSpPr>
        <p:spPr>
          <a:xfrm flipH="1">
            <a:off x="6156015" y="4055546"/>
            <a:ext cx="2434686" cy="956933"/>
          </a:xfrm>
          <a:prstGeom prst="rect">
            <a:avLst/>
          </a:prstGeom>
        </p:spPr>
        <p:txBody>
          <a:bodyPr vert="horz" lIns="91394" tIns="45698" rIns="91394" bIns="45698" rtlCol="0">
            <a:normAutofit/>
          </a:bodyPr>
          <a:lstStyle>
            <a:lvl1pPr marL="0" indent="0" algn="ctr" defTabSz="888729" rtl="0" eaLnBrk="1" latinLnBrk="0" hangingPunct="1">
              <a:lnSpc>
                <a:spcPct val="90000"/>
              </a:lnSpc>
              <a:spcBef>
                <a:spcPts val="972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36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872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09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745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182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618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552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4917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a-ES" sz="1200" b="1" dirty="0" smtClean="0">
                <a:latin typeface="Montserrat SemiBold" pitchFamily="2" charset="77"/>
              </a:rPr>
              <a:t>DESENVOLUPAMENT ECONÒMIC</a:t>
            </a:r>
            <a:endParaRPr lang="ca-ES" sz="1200" dirty="0">
              <a:solidFill>
                <a:srgbClr val="C60C30"/>
              </a:solidFill>
              <a:latin typeface="Montserrat" pitchFamily="2" charset="77"/>
            </a:endParaRPr>
          </a:p>
        </p:txBody>
      </p:sp>
      <p:pic>
        <p:nvPicPr>
          <p:cNvPr id="50" name="Imagen 4">
            <a:extLst>
              <a:ext uri="{FF2B5EF4-FFF2-40B4-BE49-F238E27FC236}">
                <a16:creationId xmlns:a16="http://schemas.microsoft.com/office/drawing/2014/main" xmlns="" id="{E725BCD7-99E1-5FDC-1056-5A3F2D510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85"/>
          <a:stretch/>
        </p:blipFill>
        <p:spPr>
          <a:xfrm>
            <a:off x="8549636" y="0"/>
            <a:ext cx="3642363" cy="6858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943F4A26-BF31-A5D9-1880-C8C4921A3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51" name="CuadroTexto 18">
            <a:extLst>
              <a:ext uri="{FF2B5EF4-FFF2-40B4-BE49-F238E27FC236}">
                <a16:creationId xmlns:a16="http://schemas.microsoft.com/office/drawing/2014/main" xmlns="" id="{CC55BB22-8E9B-93DD-EDA3-E2425444497E}"/>
              </a:ext>
            </a:extLst>
          </p:cNvPr>
          <p:cNvSpPr txBox="1"/>
          <p:nvPr/>
        </p:nvSpPr>
        <p:spPr>
          <a:xfrm>
            <a:off x="1680914" y="1787190"/>
            <a:ext cx="2700438" cy="156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dirty="0" smtClean="0">
                <a:solidFill>
                  <a:srgbClr val="C60C30"/>
                </a:solidFill>
                <a:latin typeface="Montserrat" pitchFamily="2" charset="77"/>
              </a:rPr>
              <a:t>IBI </a:t>
            </a:r>
            <a:r>
              <a:rPr lang="ca-ES" sz="1200" b="1" dirty="0">
                <a:solidFill>
                  <a:srgbClr val="C60C30"/>
                </a:solidFill>
                <a:latin typeface="Montserrat" pitchFamily="2" charset="77"/>
              </a:rPr>
              <a:t>t</a:t>
            </a:r>
            <a:r>
              <a:rPr lang="ca-ES" sz="1200" b="1" dirty="0" smtClean="0">
                <a:solidFill>
                  <a:srgbClr val="C60C30"/>
                </a:solidFill>
                <a:latin typeface="Montserrat" pitchFamily="2" charset="77"/>
              </a:rPr>
              <a:t>urisme: increment del tipus </a:t>
            </a:r>
            <a:r>
              <a:rPr lang="ca-ES" sz="1200" dirty="0" smtClean="0">
                <a:solidFill>
                  <a:srgbClr val="222222"/>
                </a:solidFill>
                <a:latin typeface="Montserrat" pitchFamily="2" charset="77"/>
              </a:rPr>
              <a:t>als establiments de major valor cadastral</a:t>
            </a:r>
          </a:p>
          <a:p>
            <a:pPr marL="9525" lvl="1">
              <a:lnSpc>
                <a:spcPct val="114000"/>
              </a:lnSpc>
            </a:pPr>
            <a:endParaRPr lang="ca-ES" sz="1200" dirty="0" smtClean="0">
              <a:solidFill>
                <a:srgbClr val="222222"/>
              </a:solidFill>
              <a:latin typeface="Montserrat" pitchFamily="2" charset="77"/>
            </a:endParaRP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dirty="0" smtClean="0">
                <a:solidFill>
                  <a:srgbClr val="C60C30"/>
                </a:solidFill>
                <a:latin typeface="Montserrat" pitchFamily="2" charset="77"/>
              </a:rPr>
              <a:t>Projecte Zona Bus 4.0: nova taxa </a:t>
            </a:r>
            <a:r>
              <a:rPr lang="ca-ES" sz="1200" dirty="0" smtClean="0">
                <a:solidFill>
                  <a:srgbClr val="222222"/>
                </a:solidFill>
                <a:latin typeface="Montserrat" pitchFamily="2" charset="77"/>
              </a:rPr>
              <a:t>i sistema de permisos i tarifes</a:t>
            </a: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endParaRPr lang="ca-ES" sz="1200" dirty="0" smtClean="0">
              <a:solidFill>
                <a:srgbClr val="222222"/>
              </a:solidFill>
              <a:latin typeface="Montserrat" pitchFamily="2" charset="77"/>
            </a:endParaRPr>
          </a:p>
        </p:txBody>
      </p:sp>
      <p:sp>
        <p:nvSpPr>
          <p:cNvPr id="53" name="CuadroTexto 18">
            <a:extLst>
              <a:ext uri="{FF2B5EF4-FFF2-40B4-BE49-F238E27FC236}">
                <a16:creationId xmlns:a16="http://schemas.microsoft.com/office/drawing/2014/main" xmlns="" id="{CC55BB22-8E9B-93DD-EDA3-E2425444497E}"/>
              </a:ext>
            </a:extLst>
          </p:cNvPr>
          <p:cNvSpPr txBox="1"/>
          <p:nvPr/>
        </p:nvSpPr>
        <p:spPr>
          <a:xfrm>
            <a:off x="1666846" y="4455678"/>
            <a:ext cx="2729940" cy="114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dirty="0">
                <a:solidFill>
                  <a:srgbClr val="C60C30"/>
                </a:solidFill>
                <a:latin typeface="Montserrat" pitchFamily="2" charset="77"/>
              </a:rPr>
              <a:t>Taxa de residus: Actualització progressiva</a:t>
            </a:r>
          </a:p>
          <a:p>
            <a:pPr marL="9525" lvl="1">
              <a:lnSpc>
                <a:spcPct val="114000"/>
              </a:lnSpc>
            </a:pPr>
            <a:endParaRPr lang="ca-ES" sz="1200" b="1" dirty="0">
              <a:solidFill>
                <a:srgbClr val="C60C30"/>
              </a:solidFill>
              <a:latin typeface="Montserrat" pitchFamily="2" charset="77"/>
            </a:endParaRP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i="0" dirty="0" smtClean="0">
                <a:solidFill>
                  <a:srgbClr val="C60C30"/>
                </a:solidFill>
                <a:effectLst/>
                <a:latin typeface="Montserrat" pitchFamily="2" charset="77"/>
              </a:rPr>
              <a:t>Racionalització de les bonificacions IBI/IVTM</a:t>
            </a:r>
          </a:p>
        </p:txBody>
      </p:sp>
      <p:sp>
        <p:nvSpPr>
          <p:cNvPr id="54" name="CuadroTexto 18">
            <a:extLst>
              <a:ext uri="{FF2B5EF4-FFF2-40B4-BE49-F238E27FC236}">
                <a16:creationId xmlns:a16="http://schemas.microsoft.com/office/drawing/2014/main" xmlns="" id="{CC55BB22-8E9B-93DD-EDA3-E2425444497E}"/>
              </a:ext>
            </a:extLst>
          </p:cNvPr>
          <p:cNvSpPr txBox="1"/>
          <p:nvPr/>
        </p:nvSpPr>
        <p:spPr>
          <a:xfrm>
            <a:off x="5963094" y="4476758"/>
            <a:ext cx="2428717" cy="723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dirty="0" smtClean="0">
                <a:solidFill>
                  <a:srgbClr val="C60C30"/>
                </a:solidFill>
                <a:latin typeface="Montserrat" pitchFamily="2" charset="77"/>
              </a:rPr>
              <a:t>Noves bonificacions per atracció d’inversions </a:t>
            </a:r>
            <a:r>
              <a:rPr lang="ca-ES" sz="1200" dirty="0" smtClean="0">
                <a:solidFill>
                  <a:srgbClr val="222222"/>
                </a:solidFill>
                <a:latin typeface="Montserrat" pitchFamily="2" charset="77"/>
              </a:rPr>
              <a:t>a la ciutat</a:t>
            </a:r>
            <a:endParaRPr lang="ca-ES" sz="1200" dirty="0">
              <a:latin typeface="Montserrat" pitchFamily="2" charset="77"/>
            </a:endParaRPr>
          </a:p>
        </p:txBody>
      </p:sp>
      <p:sp>
        <p:nvSpPr>
          <p:cNvPr id="21" name="Contenidor de contingut 2">
            <a:extLst>
              <a:ext uri="{FF2B5EF4-FFF2-40B4-BE49-F238E27FC236}">
                <a16:creationId xmlns:a16="http://schemas.microsoft.com/office/drawing/2014/main" xmlns="" id="{3752743C-AB52-96E4-FF8B-9142D7CBBCA7}"/>
              </a:ext>
            </a:extLst>
          </p:cNvPr>
          <p:cNvSpPr txBox="1">
            <a:spLocks/>
          </p:cNvSpPr>
          <p:nvPr/>
        </p:nvSpPr>
        <p:spPr>
          <a:xfrm>
            <a:off x="6156015" y="1456231"/>
            <a:ext cx="1750700" cy="370614"/>
          </a:xfrm>
          <a:prstGeom prst="rect">
            <a:avLst/>
          </a:prstGeom>
        </p:spPr>
        <p:txBody>
          <a:bodyPr vert="horz" lIns="91394" tIns="45698" rIns="91394" bIns="45698" rtlCol="0">
            <a:noAutofit/>
          </a:bodyPr>
          <a:lstStyle>
            <a:lvl1pPr marL="0" indent="0" algn="ctr" defTabSz="888729" rtl="0" eaLnBrk="1" latinLnBrk="0" hangingPunct="1">
              <a:lnSpc>
                <a:spcPct val="90000"/>
              </a:lnSpc>
              <a:spcBef>
                <a:spcPts val="972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36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872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09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745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182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618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552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4917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a-ES" sz="1200" b="1" dirty="0" smtClean="0">
                <a:latin typeface="Montserrat SemiBold" pitchFamily="2" charset="77"/>
              </a:rPr>
              <a:t>AUTONOMIA  FISCAL</a:t>
            </a:r>
            <a:endParaRPr lang="ca-ES" sz="1200" dirty="0">
              <a:solidFill>
                <a:srgbClr val="C60C30"/>
              </a:solidFill>
              <a:latin typeface="Montserrat" pitchFamily="2" charset="77"/>
            </a:endParaRPr>
          </a:p>
        </p:txBody>
      </p:sp>
      <p:sp>
        <p:nvSpPr>
          <p:cNvPr id="22" name="CuadroTexto 18">
            <a:extLst>
              <a:ext uri="{FF2B5EF4-FFF2-40B4-BE49-F238E27FC236}">
                <a16:creationId xmlns:a16="http://schemas.microsoft.com/office/drawing/2014/main" xmlns="" id="{CC55BB22-8E9B-93DD-EDA3-E2425444497E}"/>
              </a:ext>
            </a:extLst>
          </p:cNvPr>
          <p:cNvSpPr txBox="1"/>
          <p:nvPr/>
        </p:nvSpPr>
        <p:spPr>
          <a:xfrm>
            <a:off x="5979089" y="1989290"/>
            <a:ext cx="2504354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200" b="1" dirty="0" smtClean="0">
                <a:solidFill>
                  <a:srgbClr val="C60C30"/>
                </a:solidFill>
                <a:latin typeface="Montserrat" pitchFamily="2" charset="77"/>
              </a:rPr>
              <a:t>Increment del tipus als BICES </a:t>
            </a:r>
            <a:r>
              <a:rPr lang="ca-ES" sz="1200" dirty="0" smtClean="0">
                <a:solidFill>
                  <a:srgbClr val="222222"/>
                </a:solidFill>
                <a:latin typeface="Montserrat" pitchFamily="2" charset="77"/>
              </a:rPr>
              <a:t>(Béns Immobles de Característiques </a:t>
            </a:r>
            <a:r>
              <a:rPr lang="ca-ES" sz="1200" dirty="0">
                <a:solidFill>
                  <a:srgbClr val="222222"/>
                </a:solidFill>
                <a:latin typeface="Montserrat" pitchFamily="2" charset="77"/>
              </a:rPr>
              <a:t>E</a:t>
            </a:r>
            <a:r>
              <a:rPr lang="ca-ES" sz="1200" dirty="0" smtClean="0">
                <a:solidFill>
                  <a:srgbClr val="222222"/>
                </a:solidFill>
                <a:latin typeface="Montserrat" pitchFamily="2" charset="77"/>
              </a:rPr>
              <a:t>specials)</a:t>
            </a: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endParaRPr lang="ca-ES" sz="1200" dirty="0" smtClean="0">
              <a:solidFill>
                <a:srgbClr val="222222"/>
              </a:solidFill>
              <a:latin typeface="Montserrat" pitchFamily="2" charset="77"/>
            </a:endParaRPr>
          </a:p>
        </p:txBody>
      </p:sp>
      <p:sp>
        <p:nvSpPr>
          <p:cNvPr id="32" name="Contenidor de contingut 2">
            <a:extLst>
              <a:ext uri="{FF2B5EF4-FFF2-40B4-BE49-F238E27FC236}">
                <a16:creationId xmlns:a16="http://schemas.microsoft.com/office/drawing/2014/main" xmlns="" id="{3752743C-AB52-96E4-FF8B-9142D7CBBCA7}"/>
              </a:ext>
            </a:extLst>
          </p:cNvPr>
          <p:cNvSpPr txBox="1">
            <a:spLocks/>
          </p:cNvSpPr>
          <p:nvPr/>
        </p:nvSpPr>
        <p:spPr>
          <a:xfrm>
            <a:off x="1833314" y="4055546"/>
            <a:ext cx="1393066" cy="216650"/>
          </a:xfrm>
          <a:prstGeom prst="rect">
            <a:avLst/>
          </a:prstGeom>
        </p:spPr>
        <p:txBody>
          <a:bodyPr vert="horz" lIns="91394" tIns="45698" rIns="91394" bIns="45698" rtlCol="0">
            <a:noAutofit/>
          </a:bodyPr>
          <a:lstStyle>
            <a:lvl1pPr marL="0" indent="0" algn="ctr" defTabSz="888729" rtl="0" eaLnBrk="1" latinLnBrk="0" hangingPunct="1">
              <a:lnSpc>
                <a:spcPct val="90000"/>
              </a:lnSpc>
              <a:spcBef>
                <a:spcPts val="972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36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872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09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7459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1825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6186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552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4917" indent="0" algn="ctr" defTabSz="888729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a-ES" sz="1200" b="1" dirty="0" smtClean="0">
                <a:latin typeface="Montserrat SemiBold" pitchFamily="2" charset="77"/>
              </a:rPr>
              <a:t>MEDI AMBIENT</a:t>
            </a:r>
            <a:endParaRPr lang="ca-ES" sz="1200" dirty="0">
              <a:solidFill>
                <a:srgbClr val="C60C30"/>
              </a:solidFill>
              <a:latin typeface="Montserrat" pitchFamily="2" charset="77"/>
            </a:endParaRP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25567"/>
          <a:stretch/>
        </p:blipFill>
        <p:spPr>
          <a:xfrm>
            <a:off x="344037" y="1826920"/>
            <a:ext cx="1263600" cy="1259099"/>
          </a:xfrm>
          <a:prstGeom prst="ellipse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2" y="1826920"/>
            <a:ext cx="1209853" cy="115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49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0" y="421252"/>
            <a:ext cx="12192000" cy="602028"/>
            <a:chOff x="0" y="421252"/>
            <a:chExt cx="9906000" cy="602028"/>
          </a:xfrm>
        </p:grpSpPr>
        <p:sp>
          <p:nvSpPr>
            <p:cNvPr id="9" name="Rectangle 3">
              <a:extLst>
                <a:ext uri="{FF2B5EF4-FFF2-40B4-BE49-F238E27FC236}">
                  <a16:creationId xmlns="" xmlns:a16="http://schemas.microsoft.com/office/drawing/2014/main" id="{99C2B28E-5840-DE36-B815-62969EF49561}"/>
                </a:ext>
              </a:extLst>
            </p:cNvPr>
            <p:cNvSpPr/>
            <p:nvPr/>
          </p:nvSpPr>
          <p:spPr>
            <a:xfrm>
              <a:off x="541548" y="540613"/>
              <a:ext cx="7684445" cy="3754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a-ES" sz="1600" b="1" dirty="0" smtClean="0">
                  <a:solidFill>
                    <a:srgbClr val="C60C30"/>
                  </a:solidFill>
                  <a:latin typeface="Montserrat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FISCALITAT TURÍSTICA: IBI HOTELS</a:t>
              </a:r>
              <a:endParaRPr lang="es-ES" sz="1600" b="1" dirty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idor de número de diapositiva 3"/>
          <p:cNvSpPr txBox="1">
            <a:spLocks/>
          </p:cNvSpPr>
          <p:nvPr/>
        </p:nvSpPr>
        <p:spPr>
          <a:xfrm>
            <a:off x="9501797" y="6273052"/>
            <a:ext cx="2553482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18" name="Imagen 11">
            <a:extLst>
              <a:ext uri="{FF2B5EF4-FFF2-40B4-BE49-F238E27FC236}">
                <a16:creationId xmlns="" xmlns:a16="http://schemas.microsoft.com/office/drawing/2014/main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23" name="CuadroTexto 26">
            <a:extLst>
              <a:ext uri="{FF2B5EF4-FFF2-40B4-BE49-F238E27FC236}">
                <a16:creationId xmlns="" xmlns:a16="http://schemas.microsoft.com/office/drawing/2014/main" id="{E1906C49-72C3-E2A7-212F-5D1D0B816393}"/>
              </a:ext>
            </a:extLst>
          </p:cNvPr>
          <p:cNvSpPr txBox="1"/>
          <p:nvPr/>
        </p:nvSpPr>
        <p:spPr>
          <a:xfrm>
            <a:off x="316519" y="3389140"/>
            <a:ext cx="49106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200" b="1" dirty="0" smtClean="0">
                <a:latin typeface="Montserrat Medium" pitchFamily="2" charset="77"/>
              </a:rPr>
              <a:t> </a:t>
            </a:r>
            <a:endParaRPr lang="es-ES" sz="1200" b="1" dirty="0">
              <a:latin typeface="Montserrat Medium" pitchFamily="2" charset="77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="" xmlns:a16="http://schemas.microsoft.com/office/drawing/2014/main" id="{D9D80A87-2426-C481-A841-9F3A4F65A735}"/>
              </a:ext>
            </a:extLst>
          </p:cNvPr>
          <p:cNvSpPr/>
          <p:nvPr/>
        </p:nvSpPr>
        <p:spPr>
          <a:xfrm>
            <a:off x="666520" y="1658868"/>
            <a:ext cx="2393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PROPOSTA 2025</a:t>
            </a:r>
            <a:r>
              <a:rPr lang="ca-ES" sz="1200" b="1" dirty="0" smtClean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rPr>
              <a:t> </a:t>
            </a:r>
            <a:endParaRPr lang="ca-ES" sz="1200" b="1" dirty="0">
              <a:solidFill>
                <a:schemeClr val="bg1">
                  <a:lumMod val="50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30" name="CuadroTexto 24">
            <a:extLst>
              <a:ext uri="{FF2B5EF4-FFF2-40B4-BE49-F238E27FC236}">
                <a16:creationId xmlns="" xmlns:a16="http://schemas.microsoft.com/office/drawing/2014/main" id="{B597E607-43E3-F566-33E3-2F1B96380475}"/>
              </a:ext>
            </a:extLst>
          </p:cNvPr>
          <p:cNvSpPr txBox="1"/>
          <p:nvPr/>
        </p:nvSpPr>
        <p:spPr>
          <a:xfrm>
            <a:off x="720410" y="2384203"/>
            <a:ext cx="10412321" cy="181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dirty="0" smtClean="0">
                <a:latin typeface="Montserrat SemiBold" pitchFamily="2" charset="77"/>
              </a:rPr>
              <a:t>S’incrementa el tipus diferenciat d’IBI als immobles d’oci i hostaleria amb </a:t>
            </a:r>
            <a:r>
              <a:rPr lang="ca-ES" sz="1400" dirty="0">
                <a:latin typeface="Montserrat SemiBold" pitchFamily="2" charset="77"/>
              </a:rPr>
              <a:t>valor cadastral </a:t>
            </a:r>
            <a:r>
              <a:rPr lang="ca-ES" sz="1400" b="1" dirty="0">
                <a:latin typeface="Montserrat SemiBold" pitchFamily="2" charset="77"/>
              </a:rPr>
              <a:t>superior als </a:t>
            </a:r>
            <a:r>
              <a:rPr lang="ca-ES" sz="1400" b="1" dirty="0" smtClean="0">
                <a:latin typeface="Montserrat SemiBold" pitchFamily="2" charset="77"/>
              </a:rPr>
              <a:t>5,2 </a:t>
            </a:r>
            <a:r>
              <a:rPr lang="ca-ES" sz="1400" b="1" dirty="0">
                <a:latin typeface="Montserrat SemiBold" pitchFamily="2" charset="77"/>
              </a:rPr>
              <a:t>M</a:t>
            </a:r>
            <a:r>
              <a:rPr lang="ca-ES" sz="1400" b="1" dirty="0" smtClean="0">
                <a:latin typeface="Montserrat SemiBold" pitchFamily="2" charset="77"/>
              </a:rPr>
              <a:t>€ fins a l’1,08%</a:t>
            </a:r>
            <a:endParaRPr lang="ca-ES" sz="1400" b="1" dirty="0">
              <a:latin typeface="Montserrat SemiBold" pitchFamily="2" charset="77"/>
            </a:endParaRPr>
          </a:p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endParaRPr lang="ca-ES" sz="1400" dirty="0" smtClean="0">
              <a:latin typeface="Montserrat SemiBold" pitchFamily="2" charset="77"/>
            </a:endParaRPr>
          </a:p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dirty="0" smtClean="0">
                <a:latin typeface="Montserrat SemiBold" pitchFamily="2" charset="77"/>
              </a:rPr>
              <a:t>S’aplica </a:t>
            </a:r>
            <a:r>
              <a:rPr lang="ca-ES" sz="1400" dirty="0">
                <a:latin typeface="Montserrat SemiBold" pitchFamily="2" charset="77"/>
              </a:rPr>
              <a:t>l’increment a </a:t>
            </a:r>
            <a:r>
              <a:rPr lang="ca-ES" sz="1400" b="1" dirty="0" smtClean="0">
                <a:latin typeface="Montserrat SemiBold" pitchFamily="2" charset="77"/>
              </a:rPr>
              <a:t>233 béns immobles d’oci i hostaleria, dels quals 208 son hotels</a:t>
            </a:r>
          </a:p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endParaRPr lang="ca-ES" sz="1400" b="1" dirty="0">
              <a:latin typeface="Montserrat SemiBold" pitchFamily="2" charset="77"/>
            </a:endParaRPr>
          </a:p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dirty="0" smtClean="0">
                <a:latin typeface="Montserrat SemiBold" pitchFamily="2" charset="77"/>
              </a:rPr>
              <a:t>Dels hotels afectats, el</a:t>
            </a:r>
            <a:r>
              <a:rPr lang="ca-ES" sz="1400" b="1" dirty="0" smtClean="0">
                <a:latin typeface="Montserrat SemiBold" pitchFamily="2" charset="77"/>
              </a:rPr>
              <a:t> 63,5% </a:t>
            </a:r>
            <a:r>
              <a:rPr lang="ca-ES" sz="1400" dirty="0" smtClean="0">
                <a:latin typeface="Montserrat SemiBold" pitchFamily="2" charset="77"/>
              </a:rPr>
              <a:t>estan gestionats per </a:t>
            </a:r>
            <a:r>
              <a:rPr lang="ca-ES" sz="1400" b="1" dirty="0" smtClean="0">
                <a:latin typeface="Montserrat SemiBold" pitchFamily="2" charset="77"/>
              </a:rPr>
              <a:t>societats patrimonials</a:t>
            </a:r>
          </a:p>
          <a:p>
            <a:pPr marL="295275" lvl="1" indent="-285750">
              <a:lnSpc>
                <a:spcPct val="114000"/>
              </a:lnSpc>
              <a:buFont typeface="Arial" pitchFamily="34" charset="0"/>
              <a:buChar char="•"/>
            </a:pPr>
            <a:endParaRPr lang="ca-ES" sz="1400" b="1" dirty="0" smtClean="0">
              <a:latin typeface="Montserrat SemiBold" pitchFamily="2" charset="77"/>
            </a:endParaRPr>
          </a:p>
          <a:p>
            <a:pPr marL="9525" lvl="1">
              <a:lnSpc>
                <a:spcPct val="114000"/>
              </a:lnSpc>
            </a:pPr>
            <a:r>
              <a:rPr lang="ca-ES" sz="1400" b="1" dirty="0" smtClean="0">
                <a:latin typeface="Montserrat SemiBold" pitchFamily="2" charset="77"/>
              </a:rPr>
              <a:t> </a:t>
            </a:r>
            <a:endParaRPr lang="ca-ES" sz="1400" b="1" dirty="0">
              <a:latin typeface="Montserrat SemiBold" pitchFamily="2" charset="77"/>
            </a:endParaRPr>
          </a:p>
        </p:txBody>
      </p:sp>
      <p:sp>
        <p:nvSpPr>
          <p:cNvPr id="31" name="CuadroTexto 75">
            <a:extLst>
              <a:ext uri="{FF2B5EF4-FFF2-40B4-BE49-F238E27FC236}">
                <a16:creationId xmlns="" xmlns:a16="http://schemas.microsoft.com/office/drawing/2014/main" id="{7BB5E8A0-1D87-6586-1DE0-352DB5EEF695}"/>
              </a:ext>
            </a:extLst>
          </p:cNvPr>
          <p:cNvSpPr txBox="1"/>
          <p:nvPr/>
        </p:nvSpPr>
        <p:spPr>
          <a:xfrm>
            <a:off x="5717726" y="5075393"/>
            <a:ext cx="1531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800" b="1" dirty="0" smtClean="0">
                <a:latin typeface="Montserrat" pitchFamily="2" charset="77"/>
              </a:rPr>
              <a:t> 1,08%</a:t>
            </a:r>
          </a:p>
          <a:p>
            <a:r>
              <a:rPr lang="ca-ES" sz="2800" b="1" dirty="0" smtClean="0">
                <a:latin typeface="Montserrat" pitchFamily="2" charset="77"/>
              </a:rPr>
              <a:t> 1%</a:t>
            </a:r>
            <a:endParaRPr lang="ca-ES" sz="2800" b="1" dirty="0">
              <a:latin typeface="Montserrat" pitchFamily="2" charset="77"/>
            </a:endParaRPr>
          </a:p>
        </p:txBody>
      </p:sp>
      <p:sp>
        <p:nvSpPr>
          <p:cNvPr id="35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914401" y="1564963"/>
            <a:ext cx="1898002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48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4230438" y="4543263"/>
            <a:ext cx="3731124" cy="174631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49" name="QuadreDeText 48"/>
          <p:cNvSpPr txBox="1"/>
          <p:nvPr/>
        </p:nvSpPr>
        <p:spPr>
          <a:xfrm>
            <a:off x="4834211" y="4673069"/>
            <a:ext cx="2494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 smtClean="0">
                <a:latin typeface="Montserrat SemiBold"/>
              </a:rPr>
              <a:t>Pujada del tipus diferenciat </a:t>
            </a:r>
            <a:endParaRPr lang="ca-ES" sz="1400" dirty="0">
              <a:latin typeface="Montserrat SemiBold"/>
            </a:endParaRPr>
          </a:p>
        </p:txBody>
      </p:sp>
      <p:cxnSp>
        <p:nvCxnSpPr>
          <p:cNvPr id="51" name="Connector recte 50"/>
          <p:cNvCxnSpPr/>
          <p:nvPr/>
        </p:nvCxnSpPr>
        <p:spPr>
          <a:xfrm>
            <a:off x="4834210" y="5015086"/>
            <a:ext cx="2494543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ig marc 14"/>
          <p:cNvSpPr/>
          <p:nvPr/>
        </p:nvSpPr>
        <p:spPr>
          <a:xfrm rot="2700000">
            <a:off x="5349255" y="5508920"/>
            <a:ext cx="259092" cy="259092"/>
          </a:xfrm>
          <a:prstGeom prst="halfFrame">
            <a:avLst>
              <a:gd name="adj1" fmla="val 8008"/>
              <a:gd name="adj2" fmla="val 9213"/>
            </a:avLst>
          </a:prstGeom>
          <a:solidFill>
            <a:srgbClr val="9B9683"/>
          </a:solidFill>
          <a:ln>
            <a:solidFill>
              <a:srgbClr val="9B9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0" y="421252"/>
            <a:ext cx="12192000" cy="602028"/>
            <a:chOff x="0" y="421252"/>
            <a:chExt cx="9906000" cy="602028"/>
          </a:xfrm>
        </p:grpSpPr>
        <p:sp>
          <p:nvSpPr>
            <p:cNvPr id="9" name="Rectangle 3">
              <a:extLst>
                <a:ext uri="{FF2B5EF4-FFF2-40B4-BE49-F238E27FC236}">
                  <a16:creationId xmlns="" xmlns:a16="http://schemas.microsoft.com/office/drawing/2014/main" id="{99C2B28E-5840-DE36-B815-62969EF49561}"/>
                </a:ext>
              </a:extLst>
            </p:cNvPr>
            <p:cNvSpPr/>
            <p:nvPr/>
          </p:nvSpPr>
          <p:spPr>
            <a:xfrm>
              <a:off x="164305" y="545904"/>
              <a:ext cx="6063882" cy="3527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a-ES" sz="1600" b="1" dirty="0" smtClean="0">
                  <a:solidFill>
                    <a:srgbClr val="C60C30"/>
                  </a:solidFill>
                  <a:latin typeface="Montserrat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FISCALITAT TURÍSTICA: ZONA BUS 4.0</a:t>
              </a:r>
              <a:endParaRPr lang="es-ES" sz="1600" b="1" dirty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u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34750"/>
              </p:ext>
            </p:extLst>
          </p:nvPr>
        </p:nvGraphicFramePr>
        <p:xfrm>
          <a:off x="414119" y="2203918"/>
          <a:ext cx="7296760" cy="3467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825"/>
                <a:gridCol w="2822994"/>
                <a:gridCol w="2095941"/>
              </a:tblGrid>
              <a:tr h="652046">
                <a:tc>
                  <a:txBody>
                    <a:bodyPr/>
                    <a:lstStyle/>
                    <a:p>
                      <a:pPr algn="l"/>
                      <a:r>
                        <a:rPr lang="ca-ES" sz="1400" dirty="0" smtClean="0">
                          <a:latin typeface="Montserrat"/>
                        </a:rPr>
                        <a:t>Nova taxa per</a:t>
                      </a:r>
                      <a:r>
                        <a:rPr lang="ca-ES" sz="1400" baseline="0" dirty="0" smtClean="0">
                          <a:latin typeface="Montserrat"/>
                        </a:rPr>
                        <a:t> obtenció del permís diari per utilitzar la Zona Bus</a:t>
                      </a:r>
                    </a:p>
                    <a:p>
                      <a:pPr algn="l"/>
                      <a:endParaRPr lang="ca-ES" sz="1400" baseline="0" dirty="0" smtClean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35,00€</a:t>
                      </a:r>
                      <a:endParaRPr lang="ca-ES" sz="1400" b="0" dirty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2,4 M€</a:t>
                      </a:r>
                      <a:endParaRPr lang="ca-ES" sz="1400" b="0" dirty="0">
                        <a:latin typeface="Montserrat"/>
                      </a:endParaRPr>
                    </a:p>
                  </a:txBody>
                  <a:tcPr marL="112542" marR="112542">
                    <a:noFill/>
                  </a:tcPr>
                </a:tc>
              </a:tr>
              <a:tr h="606669">
                <a:tc>
                  <a:txBody>
                    <a:bodyPr/>
                    <a:lstStyle/>
                    <a:p>
                      <a:pPr algn="l"/>
                      <a:endParaRPr lang="ca-ES" sz="1400" dirty="0" smtClean="0">
                        <a:latin typeface="Montserrat"/>
                      </a:endParaRPr>
                    </a:p>
                    <a:p>
                      <a:pPr algn="l"/>
                      <a:r>
                        <a:rPr lang="ca-ES" sz="1400" dirty="0" smtClean="0">
                          <a:latin typeface="Montserrat"/>
                        </a:rPr>
                        <a:t>Nou</a:t>
                      </a:r>
                      <a:r>
                        <a:rPr lang="ca-ES" sz="1400" baseline="0" dirty="0" smtClean="0">
                          <a:latin typeface="Montserrat"/>
                        </a:rPr>
                        <a:t> permís diari per reservar plaça d’aparcament als Espais de Gran Afluència (EGA)</a:t>
                      </a:r>
                    </a:p>
                    <a:p>
                      <a:pPr algn="l"/>
                      <a:endParaRPr lang="ca-ES" sz="1400" baseline="0" dirty="0" smtClean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endParaRPr lang="ca-ES" sz="1400" dirty="0" smtClean="0">
                        <a:latin typeface="Montserrat"/>
                      </a:endParaRPr>
                    </a:p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3,00€ per cada</a:t>
                      </a:r>
                      <a:r>
                        <a:rPr lang="ca-ES" sz="1400" baseline="0" dirty="0" smtClean="0">
                          <a:latin typeface="Montserrat"/>
                        </a:rPr>
                        <a:t> </a:t>
                      </a:r>
                      <a:r>
                        <a:rPr lang="ca-ES" sz="1400" dirty="0" smtClean="0">
                          <a:latin typeface="Montserrat"/>
                        </a:rPr>
                        <a:t>operació </a:t>
                      </a:r>
                      <a:r>
                        <a:rPr lang="ca-ES" sz="1400" dirty="0" err="1" smtClean="0">
                          <a:latin typeface="Montserrat"/>
                        </a:rPr>
                        <a:t>d’encotxament</a:t>
                      </a:r>
                      <a:r>
                        <a:rPr lang="ca-ES" sz="1400" dirty="0" smtClean="0">
                          <a:latin typeface="Montserrat"/>
                        </a:rPr>
                        <a:t> i </a:t>
                      </a:r>
                      <a:r>
                        <a:rPr lang="ca-ES" sz="1400" dirty="0" err="1" smtClean="0">
                          <a:latin typeface="Montserrat"/>
                        </a:rPr>
                        <a:t>desencotxament</a:t>
                      </a:r>
                      <a:endParaRPr lang="ca-ES" sz="1400" dirty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endParaRPr lang="ca-ES" sz="1400" dirty="0" smtClean="0">
                        <a:latin typeface="Montserrat"/>
                      </a:endParaRPr>
                    </a:p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200.000€</a:t>
                      </a:r>
                      <a:endParaRPr lang="ca-ES" sz="1400" dirty="0">
                        <a:latin typeface="Montserrat"/>
                      </a:endParaRPr>
                    </a:p>
                  </a:txBody>
                  <a:tcPr marL="112542" marR="112542"/>
                </a:tc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ca-ES" sz="1400" dirty="0" smtClean="0">
                          <a:latin typeface="Montserrat"/>
                        </a:rPr>
                        <a:t>Revisió i actualització de les tarifes</a:t>
                      </a:r>
                      <a:r>
                        <a:rPr lang="ca-ES" sz="1400" baseline="0" dirty="0" smtClean="0">
                          <a:latin typeface="Montserrat"/>
                        </a:rPr>
                        <a:t> de la Zona Bus</a:t>
                      </a: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+12% (tant en estacionament com parada breu)</a:t>
                      </a:r>
                      <a:endParaRPr lang="ca-ES" sz="1400" dirty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1400" dirty="0" smtClean="0">
                          <a:latin typeface="Montserrat"/>
                        </a:rPr>
                        <a:t>400.000€</a:t>
                      </a:r>
                      <a:endParaRPr lang="ca-ES" sz="1400" dirty="0">
                        <a:latin typeface="Montserrat"/>
                      </a:endParaRPr>
                    </a:p>
                  </a:txBody>
                  <a:tcPr marL="112542" marR="112542"/>
                </a:tc>
              </a:tr>
              <a:tr h="457200">
                <a:tc>
                  <a:txBody>
                    <a:bodyPr/>
                    <a:lstStyle/>
                    <a:p>
                      <a:endParaRPr lang="ca-ES" sz="1600" b="1" dirty="0" smtClean="0">
                        <a:latin typeface="Montserrat"/>
                      </a:endParaRPr>
                    </a:p>
                    <a:p>
                      <a:r>
                        <a:rPr lang="ca-ES" sz="1600" b="1" dirty="0" smtClean="0">
                          <a:latin typeface="Montserrat"/>
                        </a:rPr>
                        <a:t>Total</a:t>
                      </a:r>
                      <a:r>
                        <a:rPr lang="ca-ES" sz="1600" b="1" baseline="0" dirty="0" smtClean="0">
                          <a:latin typeface="Montserrat"/>
                        </a:rPr>
                        <a:t> noves mesures</a:t>
                      </a:r>
                      <a:endParaRPr lang="ca-ES" sz="1600" b="1" dirty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endParaRPr lang="ca-ES" sz="1600" b="1" dirty="0">
                        <a:latin typeface="Montserrat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r"/>
                      <a:endParaRPr lang="ca-ES" sz="1600" b="1" dirty="0" smtClean="0">
                        <a:latin typeface="Montserrat"/>
                      </a:endParaRPr>
                    </a:p>
                    <a:p>
                      <a:pPr algn="r"/>
                      <a:r>
                        <a:rPr lang="ca-ES" sz="1600" b="1" dirty="0" smtClean="0">
                          <a:latin typeface="Montserrat"/>
                        </a:rPr>
                        <a:t>3 M€</a:t>
                      </a:r>
                      <a:endParaRPr lang="ca-ES" sz="1600" b="1" dirty="0">
                        <a:latin typeface="Montserrat"/>
                      </a:endParaRPr>
                    </a:p>
                  </a:txBody>
                  <a:tcPr marL="112542" marR="112542"/>
                </a:tc>
              </a:tr>
            </a:tbl>
          </a:graphicData>
        </a:graphic>
      </p:graphicFrame>
      <p:sp>
        <p:nvSpPr>
          <p:cNvPr id="12" name="CuadroTexto 26">
            <a:extLst>
              <a:ext uri="{FF2B5EF4-FFF2-40B4-BE49-F238E27FC236}">
                <a16:creationId xmlns="" xmlns:a16="http://schemas.microsoft.com/office/drawing/2014/main" id="{E1906C49-72C3-E2A7-212F-5D1D0B816393}"/>
              </a:ext>
            </a:extLst>
          </p:cNvPr>
          <p:cNvSpPr txBox="1"/>
          <p:nvPr/>
        </p:nvSpPr>
        <p:spPr>
          <a:xfrm>
            <a:off x="585199" y="1549631"/>
            <a:ext cx="2011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PROPOSTA 2025</a:t>
            </a:r>
            <a:endParaRPr lang="es-ES" sz="1600" b="1" dirty="0">
              <a:solidFill>
                <a:srgbClr val="C60C30"/>
              </a:solidFill>
              <a:latin typeface="Montserrat Medium" pitchFamily="2" charset="77"/>
            </a:endParaRPr>
          </a:p>
        </p:txBody>
      </p:sp>
      <p:sp>
        <p:nvSpPr>
          <p:cNvPr id="16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542867" y="1451857"/>
            <a:ext cx="2095884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32" name="CuadroTexto 26">
            <a:extLst>
              <a:ext uri="{FF2B5EF4-FFF2-40B4-BE49-F238E27FC236}">
                <a16:creationId xmlns="" xmlns:a16="http://schemas.microsoft.com/office/drawing/2014/main" id="{E1906C49-72C3-E2A7-212F-5D1D0B816393}"/>
              </a:ext>
            </a:extLst>
          </p:cNvPr>
          <p:cNvSpPr txBox="1"/>
          <p:nvPr/>
        </p:nvSpPr>
        <p:spPr>
          <a:xfrm>
            <a:off x="3811404" y="1560402"/>
            <a:ext cx="100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PREUS</a:t>
            </a:r>
            <a:endParaRPr lang="es-ES" sz="1600" b="1" dirty="0">
              <a:solidFill>
                <a:srgbClr val="C60C30"/>
              </a:solidFill>
              <a:latin typeface="Montserrat Medium" pitchFamily="2" charset="77"/>
            </a:endParaRPr>
          </a:p>
        </p:txBody>
      </p:sp>
      <p:sp>
        <p:nvSpPr>
          <p:cNvPr id="33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3790238" y="1455727"/>
            <a:ext cx="1047942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34" name="CuadroTexto 26">
            <a:extLst>
              <a:ext uri="{FF2B5EF4-FFF2-40B4-BE49-F238E27FC236}">
                <a16:creationId xmlns="" xmlns:a16="http://schemas.microsoft.com/office/drawing/2014/main" id="{E1906C49-72C3-E2A7-212F-5D1D0B816393}"/>
              </a:ext>
            </a:extLst>
          </p:cNvPr>
          <p:cNvSpPr txBox="1"/>
          <p:nvPr/>
        </p:nvSpPr>
        <p:spPr>
          <a:xfrm>
            <a:off x="6038730" y="1437291"/>
            <a:ext cx="1470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IMPACTE ECONÒMIC</a:t>
            </a:r>
            <a:endParaRPr lang="es-ES" sz="1600" b="1" dirty="0">
              <a:solidFill>
                <a:srgbClr val="C60C30"/>
              </a:solidFill>
              <a:latin typeface="Montserrat Medium" pitchFamily="2" charset="77"/>
            </a:endParaRPr>
          </a:p>
        </p:txBody>
      </p:sp>
      <p:sp>
        <p:nvSpPr>
          <p:cNvPr id="35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5981457" y="1455726"/>
            <a:ext cx="1584996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cxnSp>
        <p:nvCxnSpPr>
          <p:cNvPr id="36" name="Connector recte 35"/>
          <p:cNvCxnSpPr/>
          <p:nvPr/>
        </p:nvCxnSpPr>
        <p:spPr>
          <a:xfrm>
            <a:off x="463464" y="3214425"/>
            <a:ext cx="7136983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 recte 36"/>
          <p:cNvCxnSpPr/>
          <p:nvPr/>
        </p:nvCxnSpPr>
        <p:spPr>
          <a:xfrm>
            <a:off x="448115" y="4380523"/>
            <a:ext cx="7152332" cy="13343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 recte 37"/>
          <p:cNvCxnSpPr/>
          <p:nvPr/>
        </p:nvCxnSpPr>
        <p:spPr>
          <a:xfrm>
            <a:off x="491196" y="5120814"/>
            <a:ext cx="7109253" cy="26527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95" y="17888"/>
            <a:ext cx="4356805" cy="69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idor de número de diapositiva 3"/>
          <p:cNvSpPr txBox="1">
            <a:spLocks/>
          </p:cNvSpPr>
          <p:nvPr/>
        </p:nvSpPr>
        <p:spPr>
          <a:xfrm>
            <a:off x="11701696" y="6445643"/>
            <a:ext cx="400123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>
                <a:solidFill>
                  <a:schemeClr val="tx1"/>
                </a:solidFill>
              </a:rPr>
              <a:pPr/>
              <a:t>5</a:t>
            </a:fld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5" name="Imagen 11">
            <a:extLst>
              <a:ext uri="{FF2B5EF4-FFF2-40B4-BE49-F238E27FC236}">
                <a16:creationId xmlns="" xmlns:a16="http://schemas.microsoft.com/office/drawing/2014/main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557" y="318730"/>
            <a:ext cx="1529443" cy="732858"/>
          </a:xfrm>
          <a:prstGeom prst="rect">
            <a:avLst/>
          </a:prstGeom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5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491195" y="6040031"/>
            <a:ext cx="7109251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lnSpc>
                <a:spcPct val="114000"/>
              </a:lnSpc>
            </a:pPr>
            <a:r>
              <a:rPr lang="ca-ES" sz="2000" b="1" dirty="0">
                <a:latin typeface="Montserrat" pitchFamily="2" charset="77"/>
              </a:rPr>
              <a:t>U</a:t>
            </a:r>
            <a:r>
              <a:rPr lang="ca-ES" sz="2000" b="1" dirty="0" smtClean="0">
                <a:latin typeface="Montserrat" pitchFamily="2" charset="77"/>
              </a:rPr>
              <a:t>n bus passarà de pagar </a:t>
            </a:r>
            <a:r>
              <a:rPr lang="ca-ES" sz="2000" b="1" dirty="0" smtClean="0">
                <a:solidFill>
                  <a:srgbClr val="C60C30"/>
                </a:solidFill>
                <a:latin typeface="Montserrat" pitchFamily="2" charset="77"/>
              </a:rPr>
              <a:t>20€, a un màxim de 80€ al dia</a:t>
            </a:r>
            <a:endParaRPr lang="ca-ES" sz="2000" b="1" dirty="0">
              <a:solidFill>
                <a:srgbClr val="C60C3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88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99C2B28E-5840-DE36-B815-62969EF49561}"/>
              </a:ext>
            </a:extLst>
          </p:cNvPr>
          <p:cNvSpPr/>
          <p:nvPr/>
        </p:nvSpPr>
        <p:spPr>
          <a:xfrm>
            <a:off x="547867" y="551995"/>
            <a:ext cx="10854654" cy="3527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a-ES" sz="1600" b="1" dirty="0" smtClean="0">
                <a:solidFill>
                  <a:srgbClr val="C60C30"/>
                </a:solidFill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AUTONOMIA FISCAL: IBI ALS IMMOBLES DE CARACTERÍSTIQUES ESPECIALS (BICES)</a:t>
            </a:r>
            <a:endParaRPr lang="es-ES" sz="1600" b="1" dirty="0">
              <a:solidFill>
                <a:srgbClr val="C60C30"/>
              </a:solidFill>
              <a:effectLst/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arcador de número de diapositiva 27">
            <a:extLst>
              <a:ext uri="{FF2B5EF4-FFF2-40B4-BE49-F238E27FC236}">
                <a16:creationId xmlns="" xmlns:a16="http://schemas.microsoft.com/office/drawing/2014/main" id="{A053E478-56EB-C11B-E1A5-E37DBC35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307" y="6366860"/>
            <a:ext cx="559676" cy="365125"/>
          </a:xfrm>
        </p:spPr>
        <p:txBody>
          <a:bodyPr/>
          <a:lstStyle/>
          <a:p>
            <a:fld id="{23A64AC9-88E3-4547-9FBA-E98674FF582F}" type="slidenum">
              <a:rPr lang="es-ES" sz="1100" smtClean="0">
                <a:solidFill>
                  <a:schemeClr val="tx1"/>
                </a:solidFill>
                <a:latin typeface="Montserrat" pitchFamily="2" charset="77"/>
              </a:rPr>
              <a:t>6</a:t>
            </a:fld>
            <a:endParaRPr lang="es-ES" sz="11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8A2D74F5-45FC-DD58-267D-665C7093E1B3}"/>
              </a:ext>
            </a:extLst>
          </p:cNvPr>
          <p:cNvSpPr/>
          <p:nvPr/>
        </p:nvSpPr>
        <p:spPr>
          <a:xfrm>
            <a:off x="877669" y="2414176"/>
            <a:ext cx="33993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dirty="0">
                <a:latin typeface="Montserrat"/>
              </a:rPr>
              <a:t> </a:t>
            </a:r>
            <a:r>
              <a:rPr lang="ca-ES" sz="1400" dirty="0" smtClean="0">
                <a:latin typeface="Montserrat"/>
              </a:rPr>
              <a:t>A Barcelona: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ca-ES" sz="1400" dirty="0" smtClean="0">
              <a:latin typeface="Montserrat"/>
            </a:endParaRPr>
          </a:p>
          <a:p>
            <a:pPr marL="268288" lvl="1" indent="-180975">
              <a:buFont typeface="Arial" pitchFamily="34" charset="0"/>
              <a:buChar char="•"/>
            </a:pPr>
            <a:r>
              <a:rPr lang="ca-ES" sz="1400" dirty="0" smtClean="0">
                <a:latin typeface="Montserrat"/>
              </a:rPr>
              <a:t>Terminals de creuers</a:t>
            </a:r>
          </a:p>
          <a:p>
            <a:pPr marL="268288" lvl="1" indent="-180975">
              <a:buFont typeface="Arial" pitchFamily="34" charset="0"/>
              <a:buChar char="•"/>
            </a:pPr>
            <a:endParaRPr lang="ca-ES" sz="1400" dirty="0" smtClean="0">
              <a:latin typeface="Montserrat"/>
            </a:endParaRPr>
          </a:p>
          <a:p>
            <a:pPr marL="268288" lvl="1" indent="-180975">
              <a:buFont typeface="Arial" pitchFamily="34" charset="0"/>
              <a:buChar char="•"/>
            </a:pPr>
            <a:r>
              <a:rPr lang="ca-ES" sz="1400" dirty="0" err="1" smtClean="0">
                <a:latin typeface="Montserrat"/>
              </a:rPr>
              <a:t>Regasificadora</a:t>
            </a:r>
            <a:endParaRPr lang="ca-ES" sz="1400" dirty="0" smtClean="0">
              <a:latin typeface="Montserrat"/>
            </a:endParaRPr>
          </a:p>
          <a:p>
            <a:pPr marL="268288" lvl="1" indent="-180975">
              <a:buFont typeface="Arial" pitchFamily="34" charset="0"/>
              <a:buChar char="•"/>
            </a:pPr>
            <a:endParaRPr lang="ca-ES" sz="1400" dirty="0" smtClean="0">
              <a:latin typeface="Montserrat"/>
            </a:endParaRPr>
          </a:p>
          <a:p>
            <a:pPr marL="268288" lvl="1" indent="-180975">
              <a:buFont typeface="Arial" pitchFamily="34" charset="0"/>
              <a:buChar char="•"/>
            </a:pPr>
            <a:r>
              <a:rPr lang="ca-ES" sz="1400" dirty="0" smtClean="0">
                <a:latin typeface="Montserrat"/>
              </a:rPr>
              <a:t>Infraestructures portuàries</a:t>
            </a:r>
          </a:p>
          <a:p>
            <a:pPr marL="268288" lvl="1" indent="-180975"/>
            <a:endParaRPr lang="ca-ES" sz="1400" dirty="0" smtClean="0">
              <a:latin typeface="Montserrat"/>
            </a:endParaRPr>
          </a:p>
          <a:p>
            <a:pPr marL="268288" lvl="1" indent="-180975">
              <a:buFont typeface="Arial" pitchFamily="34" charset="0"/>
              <a:buChar char="•"/>
            </a:pPr>
            <a:r>
              <a:rPr lang="ca-ES" sz="1400" dirty="0" smtClean="0">
                <a:latin typeface="Montserrat"/>
              </a:rPr>
              <a:t>Túnels de peatge</a:t>
            </a:r>
            <a:endParaRPr lang="ca-ES" sz="1400" dirty="0">
              <a:latin typeface="Montserrat"/>
            </a:endParaRPr>
          </a:p>
          <a:p>
            <a:endParaRPr lang="ca-ES" sz="1200" b="1" dirty="0">
              <a:latin typeface="Montserrat SemiBold" pitchFamily="2" charset="77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="" xmlns:a16="http://schemas.microsoft.com/office/drawing/2014/main" id="{5C2B8E75-1003-2568-21AF-CA1231BA7F79}"/>
              </a:ext>
            </a:extLst>
          </p:cNvPr>
          <p:cNvCxnSpPr>
            <a:cxnSpLocks/>
          </p:cNvCxnSpPr>
          <p:nvPr/>
        </p:nvCxnSpPr>
        <p:spPr>
          <a:xfrm>
            <a:off x="0" y="421252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B6CB73C8-EE59-2C5D-405A-4D686062CF42}"/>
              </a:ext>
            </a:extLst>
          </p:cNvPr>
          <p:cNvCxnSpPr>
            <a:cxnSpLocks/>
          </p:cNvCxnSpPr>
          <p:nvPr/>
        </p:nvCxnSpPr>
        <p:spPr>
          <a:xfrm>
            <a:off x="0" y="1023280"/>
            <a:ext cx="12192000" cy="0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9AF33DB-DB84-D98E-FB68-69E14DD5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E97EB75B-02BB-A852-0579-6C0763570FE6}"/>
              </a:ext>
            </a:extLst>
          </p:cNvPr>
          <p:cNvSpPr txBox="1"/>
          <p:nvPr/>
        </p:nvSpPr>
        <p:spPr>
          <a:xfrm>
            <a:off x="5950797" y="1932598"/>
            <a:ext cx="5771329" cy="15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b="1" dirty="0">
                <a:latin typeface="Montserrat" pitchFamily="2" charset="77"/>
              </a:rPr>
              <a:t>0,80% </a:t>
            </a:r>
            <a:r>
              <a:rPr lang="ca-ES" sz="1400" dirty="0">
                <a:latin typeface="Montserrat" pitchFamily="2" charset="77"/>
              </a:rPr>
              <a:t>és el tipus vigent actualment. S’arribarà a l’1,30% el 2027 </a:t>
            </a: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endParaRPr lang="ca-ES" sz="1400" dirty="0">
              <a:latin typeface="Montserrat" pitchFamily="2" charset="77"/>
            </a:endParaRP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dirty="0">
                <a:latin typeface="Montserrat" pitchFamily="2" charset="77"/>
              </a:rPr>
              <a:t>L’increment progressiu s’aplicarà a 130 immobles</a:t>
            </a: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endParaRPr lang="ca-ES" sz="1400" b="1" dirty="0">
              <a:latin typeface="Montserrat" pitchFamily="2" charset="77"/>
            </a:endParaRPr>
          </a:p>
          <a:p>
            <a:pPr marL="180975" lvl="1" indent="-171450">
              <a:lnSpc>
                <a:spcPct val="114000"/>
              </a:lnSpc>
              <a:buFont typeface="Arial" pitchFamily="34" charset="0"/>
              <a:buChar char="•"/>
            </a:pPr>
            <a:r>
              <a:rPr lang="ca-ES" sz="1400" dirty="0">
                <a:latin typeface="Montserrat" pitchFamily="2" charset="77"/>
              </a:rPr>
              <a:t>Impacte econòmic previst: </a:t>
            </a:r>
            <a:r>
              <a:rPr lang="ca-ES" sz="1400" b="1" dirty="0" smtClean="0">
                <a:latin typeface="Montserrat" pitchFamily="2" charset="77"/>
              </a:rPr>
              <a:t>4,42 M€ </a:t>
            </a:r>
            <a:r>
              <a:rPr lang="ca-ES" sz="1400" b="1" dirty="0">
                <a:latin typeface="Montserrat" pitchFamily="2" charset="77"/>
              </a:rPr>
              <a:t>e</a:t>
            </a:r>
            <a:r>
              <a:rPr lang="ca-ES" sz="1400" b="1" dirty="0" smtClean="0">
                <a:latin typeface="Montserrat" pitchFamily="2" charset="77"/>
              </a:rPr>
              <a:t>l 2025 / 8,5M€ el 2027</a:t>
            </a:r>
            <a:endParaRPr lang="es-ES" sz="1400" b="1" dirty="0">
              <a:latin typeface="Montserrat" pitchFamily="2" charset="77"/>
            </a:endParaRPr>
          </a:p>
          <a:p>
            <a:pPr marL="9525" lvl="1">
              <a:lnSpc>
                <a:spcPct val="114000"/>
              </a:lnSpc>
            </a:pPr>
            <a:endParaRPr lang="ca-ES" sz="1200" b="1" dirty="0" smtClean="0">
              <a:latin typeface="Montserrat" pitchFamily="2" charset="77"/>
            </a:endParaRPr>
          </a:p>
        </p:txBody>
      </p:sp>
      <p:graphicFrame>
        <p:nvGraphicFramePr>
          <p:cNvPr id="27" name="Gràfic 26"/>
          <p:cNvGraphicFramePr/>
          <p:nvPr>
            <p:extLst>
              <p:ext uri="{D42A27DB-BD31-4B8C-83A1-F6EECF244321}">
                <p14:modId xmlns:p14="http://schemas.microsoft.com/office/powerpoint/2010/main" val="14867155"/>
              </p:ext>
            </p:extLst>
          </p:nvPr>
        </p:nvGraphicFramePr>
        <p:xfrm>
          <a:off x="5950797" y="3418264"/>
          <a:ext cx="5678889" cy="343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2" name="Conector recto 10">
            <a:extLst>
              <a:ext uri="{FF2B5EF4-FFF2-40B4-BE49-F238E27FC236}">
                <a16:creationId xmlns="" xmlns:a16="http://schemas.microsoft.com/office/drawing/2014/main" id="{4291F976-4056-F2B5-06B3-36F179CB7364}"/>
              </a:ext>
            </a:extLst>
          </p:cNvPr>
          <p:cNvCxnSpPr>
            <a:cxnSpLocks/>
          </p:cNvCxnSpPr>
          <p:nvPr/>
        </p:nvCxnSpPr>
        <p:spPr>
          <a:xfrm>
            <a:off x="5375729" y="1695284"/>
            <a:ext cx="0" cy="4734392"/>
          </a:xfrm>
          <a:prstGeom prst="line">
            <a:avLst/>
          </a:prstGeom>
          <a:ln w="190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877669" y="1307714"/>
            <a:ext cx="3598346" cy="53866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>
                <a:solidFill>
                  <a:srgbClr val="C60C30"/>
                </a:solidFill>
                <a:latin typeface="Montserrat Medium" pitchFamily="2" charset="77"/>
              </a:rPr>
              <a:t>QUINS IMMOBLES SÓN </a:t>
            </a:r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BICES?</a:t>
            </a:r>
            <a:endParaRPr lang="es-ES" sz="1600" dirty="0">
              <a:latin typeface="Montserrat" pitchFamily="2" charset="77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="" xmlns:a16="http://schemas.microsoft.com/office/drawing/2014/main" id="{D9D80A87-2426-C481-A841-9F3A4F65A735}"/>
              </a:ext>
            </a:extLst>
          </p:cNvPr>
          <p:cNvSpPr/>
          <p:nvPr/>
        </p:nvSpPr>
        <p:spPr>
          <a:xfrm>
            <a:off x="7561704" y="1405274"/>
            <a:ext cx="2086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PROPOSTA 2025</a:t>
            </a:r>
            <a:r>
              <a:rPr lang="ca-ES" sz="1200" b="1" dirty="0" smtClean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rPr>
              <a:t> </a:t>
            </a:r>
            <a:endParaRPr lang="ca-ES" sz="1200" b="1" dirty="0">
              <a:solidFill>
                <a:schemeClr val="bg1">
                  <a:lumMod val="50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38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6787662" y="1313865"/>
            <a:ext cx="3634153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07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0" y="421252"/>
            <a:ext cx="12192000" cy="602028"/>
            <a:chOff x="0" y="421252"/>
            <a:chExt cx="9906000" cy="602028"/>
          </a:xfrm>
        </p:grpSpPr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Tau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5277"/>
              </p:ext>
            </p:extLst>
          </p:nvPr>
        </p:nvGraphicFramePr>
        <p:xfrm>
          <a:off x="2011615" y="2980036"/>
          <a:ext cx="4753412" cy="31078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8978"/>
                <a:gridCol w="1781954"/>
                <a:gridCol w="1682480"/>
              </a:tblGrid>
              <a:tr h="618058">
                <a:tc>
                  <a:txBody>
                    <a:bodyPr/>
                    <a:lstStyle/>
                    <a:p>
                      <a:pPr algn="ctr"/>
                      <a:r>
                        <a:rPr lang="ca-ES" sz="1050" b="1" dirty="0" smtClean="0">
                          <a:latin typeface="Montserrat"/>
                        </a:rPr>
                        <a:t>CATEGORIA</a:t>
                      </a:r>
                      <a:endParaRPr lang="ca-ES" sz="1050" b="1" dirty="0">
                        <a:latin typeface="Montserrat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Quota</a:t>
                      </a:r>
                      <a:r>
                        <a:rPr lang="ca-ES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 2023 </a:t>
                      </a:r>
                      <a:br>
                        <a:rPr lang="ca-ES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</a:br>
                      <a:r>
                        <a:rPr lang="ca-ES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(aplicable el 2024)</a:t>
                      </a:r>
                      <a:endParaRPr lang="ca-E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  <a:p>
                      <a:pPr algn="ctr" fontAlgn="ctr"/>
                      <a:endParaRPr lang="ca-ES" sz="1050" b="1" i="0" u="none" strike="noStrike" dirty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9378" marR="9378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2025</a:t>
                      </a:r>
                    </a:p>
                  </a:txBody>
                  <a:tcPr marL="9378" marR="9378" marT="7620" marB="0" anchor="ctr"/>
                </a:tc>
              </a:tr>
              <a:tr h="10962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100" u="none" strike="noStrike" dirty="0" smtClean="0">
                        <a:effectLst/>
                        <a:latin typeface="Montserrat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100" u="none" strike="noStrike" dirty="0" smtClean="0">
                        <a:effectLst/>
                        <a:latin typeface="Montserrat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Fins</a:t>
                      </a:r>
                      <a:r>
                        <a:rPr lang="ca-ES" sz="1100" u="none" strike="noStrike" baseline="0" dirty="0" smtClean="0">
                          <a:effectLst/>
                          <a:latin typeface="Montserrat"/>
                        </a:rPr>
                        <a:t> </a:t>
                      </a:r>
                      <a:r>
                        <a:rPr lang="ca-ES" sz="1100" b="1" u="none" strike="noStrike" baseline="0" dirty="0" smtClean="0">
                          <a:effectLst/>
                          <a:latin typeface="Montserrat"/>
                        </a:rPr>
                        <a:t>6</a:t>
                      </a:r>
                      <a:r>
                        <a:rPr lang="ca-ES" sz="1100" b="1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</a:t>
                      </a:r>
                      <a:r>
                        <a:rPr lang="ca-ES" sz="11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</a:t>
                      </a:r>
                      <a:r>
                        <a:rPr lang="ca-ES" sz="1100" b="1" u="none" strike="noStrike" baseline="0" dirty="0" smtClean="0">
                          <a:effectLst/>
                          <a:latin typeface="Montserrat"/>
                        </a:rPr>
                        <a:t> </a:t>
                      </a:r>
                      <a:endParaRPr lang="ca-ES" sz="1100" b="1" u="none" strike="noStrike" dirty="0" smtClean="0">
                        <a:effectLst/>
                        <a:latin typeface="Montserrat"/>
                      </a:endParaRPr>
                    </a:p>
                    <a:p>
                      <a:pPr algn="ctr" fontAlgn="b"/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consum mensual</a:t>
                      </a:r>
                    </a:p>
                  </a:txBody>
                  <a:tcPr marL="9378" marR="9378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u="none" strike="noStrike" dirty="0" smtClean="0">
                          <a:effectLst/>
                          <a:latin typeface="Montserrat"/>
                        </a:rPr>
                        <a:t>27,65€/any</a:t>
                      </a:r>
                      <a:endParaRPr lang="ca-ES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378" marR="9378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32,91€/any </a:t>
                      </a:r>
                    </a:p>
                    <a:p>
                      <a:pPr algn="ctr" fontAlgn="b"/>
                      <a:endParaRPr lang="ca-ES" sz="1100" u="none" strike="noStrike" dirty="0" smtClean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  <a:p>
                      <a:pPr algn="ctr" fontAlgn="b"/>
                      <a:r>
                        <a:rPr lang="ca-E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(+5,26€/any)</a:t>
                      </a:r>
                    </a:p>
                  </a:txBody>
                  <a:tcPr marL="6699" marR="6699" marT="5443" marB="0" anchor="ctr"/>
                </a:tc>
              </a:tr>
              <a:tr h="1363973">
                <a:tc>
                  <a:txBody>
                    <a:bodyPr/>
                    <a:lstStyle/>
                    <a:p>
                      <a:pPr algn="ctr" fontAlgn="b"/>
                      <a:endParaRPr lang="ca-ES" sz="1100" u="none" strike="noStrike" dirty="0" smtClean="0">
                        <a:effectLst/>
                        <a:latin typeface="Montserrat"/>
                      </a:endParaRPr>
                    </a:p>
                    <a:p>
                      <a:pPr algn="ctr" fontAlgn="b"/>
                      <a:endParaRPr lang="ca-ES" sz="1100" u="none" strike="noStrike" dirty="0" smtClean="0">
                        <a:effectLst/>
                        <a:latin typeface="Montserrat"/>
                      </a:endParaRPr>
                    </a:p>
                    <a:p>
                      <a:pPr algn="ctr" fontAlgn="b"/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Fins</a:t>
                      </a:r>
                      <a:r>
                        <a:rPr lang="ca-ES" sz="1100" u="none" strike="noStrike" baseline="0" dirty="0" smtClean="0">
                          <a:effectLst/>
                          <a:latin typeface="Montserrat"/>
                        </a:rPr>
                        <a:t> </a:t>
                      </a:r>
                      <a:r>
                        <a:rPr lang="ca-ES" sz="1100" b="1" u="none" strike="noStrike" baseline="0" dirty="0" smtClean="0">
                          <a:effectLst/>
                          <a:latin typeface="Montserrat"/>
                        </a:rPr>
                        <a:t>12</a:t>
                      </a:r>
                      <a:r>
                        <a:rPr lang="ca-ES" sz="1100" b="1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m</a:t>
                      </a:r>
                      <a:r>
                        <a:rPr lang="ca-ES" sz="11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</a:t>
                      </a:r>
                      <a:r>
                        <a:rPr lang="ca-ES" sz="1100" b="1" u="none" strike="noStrike" baseline="0" dirty="0" smtClean="0">
                          <a:effectLst/>
                          <a:latin typeface="Montserrat"/>
                        </a:rPr>
                        <a:t> </a:t>
                      </a:r>
                    </a:p>
                    <a:p>
                      <a:pPr algn="ctr" fontAlgn="b"/>
                      <a:r>
                        <a:rPr lang="ca-ES" sz="1100" u="none" strike="noStrike" baseline="0" dirty="0" smtClean="0">
                          <a:effectLst/>
                          <a:latin typeface="Montserrat"/>
                        </a:rPr>
                        <a:t>consum mensual</a:t>
                      </a:r>
                    </a:p>
                    <a:p>
                      <a:pPr algn="ctr" fontAlgn="b"/>
                      <a:endParaRPr lang="ca-ES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  <a:p>
                      <a:pPr algn="ctr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378" marR="9378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u="none" strike="noStrike" dirty="0" smtClean="0">
                          <a:effectLst/>
                          <a:latin typeface="Montserrat"/>
                        </a:rPr>
                        <a:t>51,38€/any</a:t>
                      </a:r>
                      <a:endParaRPr lang="ca-ES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378" marR="9378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61,15€/any</a:t>
                      </a:r>
                    </a:p>
                    <a:p>
                      <a:pPr algn="ctr" fontAlgn="b"/>
                      <a:endParaRPr lang="ca-ES" sz="1100" u="none" strike="noStrike" dirty="0" smtClean="0">
                        <a:effectLst/>
                        <a:latin typeface="Montserrat"/>
                      </a:endParaRPr>
                    </a:p>
                    <a:p>
                      <a:pPr algn="ctr" fontAlgn="b"/>
                      <a:r>
                        <a:rPr lang="ca-ES" sz="1100" u="none" strike="noStrike" dirty="0" smtClean="0">
                          <a:effectLst/>
                          <a:latin typeface="Montserrat"/>
                        </a:rPr>
                        <a:t>(+9,77€/any)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6699" marR="6699" marT="5443" marB="0" anchor="ctr"/>
                </a:tc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D9D80A87-2426-C481-A841-9F3A4F65A735}"/>
              </a:ext>
            </a:extLst>
          </p:cNvPr>
          <p:cNvSpPr/>
          <p:nvPr/>
        </p:nvSpPr>
        <p:spPr>
          <a:xfrm>
            <a:off x="2918195" y="1178171"/>
            <a:ext cx="2086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PROPOSTA 2025</a:t>
            </a:r>
            <a:r>
              <a:rPr lang="ca-ES" sz="1200" b="1" dirty="0" smtClean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rPr>
              <a:t> </a:t>
            </a:r>
            <a:endParaRPr lang="ca-ES" sz="1200" b="1" dirty="0">
              <a:solidFill>
                <a:schemeClr val="bg1">
                  <a:lumMod val="50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16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2889397" y="1096341"/>
            <a:ext cx="2143665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latin typeface="Montserrat" pitchFamily="2" charset="77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="" xmlns:a16="http://schemas.microsoft.com/office/drawing/2014/main" id="{99C2B28E-5840-DE36-B815-62969EF49561}"/>
              </a:ext>
            </a:extLst>
          </p:cNvPr>
          <p:cNvSpPr/>
          <p:nvPr/>
        </p:nvSpPr>
        <p:spPr>
          <a:xfrm>
            <a:off x="547867" y="534523"/>
            <a:ext cx="5395733" cy="3754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a-ES" sz="1600" b="1" dirty="0" smtClean="0">
                <a:solidFill>
                  <a:srgbClr val="C60C30"/>
                </a:solidFill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FISCALITAT MEDIAMBIENTAL: TAXA DE RESIDUS</a:t>
            </a:r>
            <a:endParaRPr lang="es-ES" sz="1600" b="1" dirty="0">
              <a:solidFill>
                <a:srgbClr val="C60C30"/>
              </a:solidFill>
              <a:effectLst/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Connector recte 22"/>
          <p:cNvCxnSpPr/>
          <p:nvPr/>
        </p:nvCxnSpPr>
        <p:spPr>
          <a:xfrm>
            <a:off x="1992429" y="3501401"/>
            <a:ext cx="4687504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recte 23"/>
          <p:cNvCxnSpPr/>
          <p:nvPr/>
        </p:nvCxnSpPr>
        <p:spPr>
          <a:xfrm>
            <a:off x="1992429" y="4585760"/>
            <a:ext cx="4687504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recte 26"/>
          <p:cNvCxnSpPr/>
          <p:nvPr/>
        </p:nvCxnSpPr>
        <p:spPr>
          <a:xfrm>
            <a:off x="1992429" y="5772212"/>
            <a:ext cx="4687504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1" y="0"/>
            <a:ext cx="36927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idor de número de diapositiva 3"/>
          <p:cNvSpPr txBox="1">
            <a:spLocks/>
          </p:cNvSpPr>
          <p:nvPr/>
        </p:nvSpPr>
        <p:spPr>
          <a:xfrm>
            <a:off x="11689285" y="6501496"/>
            <a:ext cx="502715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>
                <a:solidFill>
                  <a:schemeClr val="tx1"/>
                </a:solidFill>
              </a:rPr>
              <a:pPr/>
              <a:t>7</a:t>
            </a:fld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5" name="Imagen 11">
            <a:extLst>
              <a:ext uri="{FF2B5EF4-FFF2-40B4-BE49-F238E27FC236}">
                <a16:creationId xmlns="" xmlns:a16="http://schemas.microsoft.com/office/drawing/2014/main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557" y="211225"/>
            <a:ext cx="1529443" cy="7328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72785" y="1750475"/>
            <a:ext cx="82959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s-ES" sz="1200" dirty="0">
                <a:latin typeface="Montserrat"/>
              </a:rPr>
              <a:t>La </a:t>
            </a:r>
            <a:r>
              <a:rPr lang="es-ES" sz="1200" dirty="0" err="1">
                <a:latin typeface="Montserrat"/>
              </a:rPr>
              <a:t>Llei</a:t>
            </a:r>
            <a:r>
              <a:rPr lang="es-ES" sz="1200" dirty="0">
                <a:latin typeface="Montserrat"/>
              </a:rPr>
              <a:t> 7/2022 obliga a </a:t>
            </a:r>
            <a:r>
              <a:rPr lang="es-ES" sz="1200" dirty="0" smtClean="0">
                <a:latin typeface="Montserrat"/>
              </a:rPr>
              <a:t>que </a:t>
            </a:r>
            <a:r>
              <a:rPr lang="es-ES" sz="1200" dirty="0">
                <a:latin typeface="Montserrat"/>
              </a:rPr>
              <a:t>la </a:t>
            </a:r>
            <a:r>
              <a:rPr lang="es-ES" sz="1200" dirty="0" err="1">
                <a:latin typeface="Montserrat"/>
              </a:rPr>
              <a:t>taxa</a:t>
            </a:r>
            <a:r>
              <a:rPr lang="es-ES" sz="1200" dirty="0">
                <a:latin typeface="Montserrat"/>
              </a:rPr>
              <a:t> de </a:t>
            </a:r>
            <a:r>
              <a:rPr lang="es-ES" sz="1200" dirty="0" err="1">
                <a:latin typeface="Montserrat"/>
              </a:rPr>
              <a:t>residus</a:t>
            </a:r>
            <a:r>
              <a:rPr lang="es-ES" sz="1200" dirty="0">
                <a:latin typeface="Montserrat"/>
              </a:rPr>
              <a:t> </a:t>
            </a:r>
            <a:r>
              <a:rPr lang="es-ES" sz="1200" dirty="0" err="1">
                <a:latin typeface="Montserrat"/>
              </a:rPr>
              <a:t>cobreixi</a:t>
            </a:r>
            <a:r>
              <a:rPr lang="es-ES" sz="1200" dirty="0">
                <a:latin typeface="Montserrat"/>
              </a:rPr>
              <a:t> el 100% del </a:t>
            </a:r>
            <a:r>
              <a:rPr lang="es-ES" sz="1200" dirty="0" err="1">
                <a:latin typeface="Montserrat"/>
              </a:rPr>
              <a:t>cost</a:t>
            </a:r>
            <a:r>
              <a:rPr lang="es-ES" sz="1200" dirty="0">
                <a:latin typeface="Montserrat"/>
              </a:rPr>
              <a:t> de la </a:t>
            </a:r>
            <a:r>
              <a:rPr lang="es-ES" sz="1200" dirty="0" err="1">
                <a:latin typeface="Montserrat"/>
              </a:rPr>
              <a:t>recollida</a:t>
            </a:r>
            <a:r>
              <a:rPr lang="es-ES" sz="1200" dirty="0">
                <a:latin typeface="Montserrat"/>
              </a:rPr>
              <a:t> </a:t>
            </a:r>
            <a:r>
              <a:rPr lang="es-ES" sz="1200" dirty="0" smtClean="0">
                <a:latin typeface="Montserrat"/>
              </a:rPr>
              <a:t>de </a:t>
            </a:r>
            <a:r>
              <a:rPr lang="es-ES" sz="1200" dirty="0" err="1" smtClean="0">
                <a:latin typeface="Montserrat"/>
              </a:rPr>
              <a:t>residus</a:t>
            </a:r>
            <a:endParaRPr lang="es-ES" sz="1200" dirty="0">
              <a:latin typeface="Montserrat"/>
            </a:endParaRPr>
          </a:p>
          <a:p>
            <a:pPr algn="just"/>
            <a:endParaRPr lang="ca-ES" sz="1200" dirty="0">
              <a:latin typeface="Montserrat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ca-ES" sz="1200" dirty="0" smtClean="0">
                <a:latin typeface="Montserrat"/>
              </a:rPr>
              <a:t>Es </a:t>
            </a:r>
            <a:r>
              <a:rPr lang="ca-ES" sz="1200" dirty="0">
                <a:latin typeface="Montserrat"/>
              </a:rPr>
              <a:t>proposa un increment </a:t>
            </a:r>
            <a:r>
              <a:rPr lang="ca-ES" sz="1200" dirty="0" smtClean="0">
                <a:latin typeface="Montserrat"/>
              </a:rPr>
              <a:t>progressiu per cobrir el cost del servei</a:t>
            </a:r>
            <a:r>
              <a:rPr lang="ca-ES" sz="1200" dirty="0">
                <a:latin typeface="Montserrat"/>
              </a:rPr>
              <a:t>, </a:t>
            </a:r>
            <a:r>
              <a:rPr lang="ca-ES" sz="1200" dirty="0" smtClean="0">
                <a:latin typeface="Montserrat"/>
              </a:rPr>
              <a:t>mantenint els </a:t>
            </a:r>
            <a:r>
              <a:rPr lang="ca-ES" sz="1200" dirty="0">
                <a:latin typeface="Montserrat"/>
              </a:rPr>
              <a:t>descomptes i </a:t>
            </a:r>
            <a:r>
              <a:rPr lang="ca-ES" sz="1200" dirty="0" smtClean="0">
                <a:latin typeface="Montserrat"/>
              </a:rPr>
              <a:t>les bonificacions </a:t>
            </a:r>
            <a:r>
              <a:rPr lang="ca-ES" sz="1200" dirty="0">
                <a:latin typeface="Montserrat"/>
              </a:rPr>
              <a:t>a les llars ja beneficiàries</a:t>
            </a:r>
          </a:p>
          <a:p>
            <a:pPr algn="just"/>
            <a:endParaRPr lang="ca-ES" sz="1200" b="1" dirty="0">
              <a:latin typeface="Montserrat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ca-ES" sz="1200" b="1" dirty="0" smtClean="0">
                <a:latin typeface="Montserrat"/>
              </a:rPr>
              <a:t>El 72,7 % </a:t>
            </a:r>
            <a:r>
              <a:rPr lang="ca-ES" sz="1200" dirty="0">
                <a:latin typeface="Montserrat"/>
              </a:rPr>
              <a:t>de les llars de Barcelona estan en </a:t>
            </a:r>
            <a:r>
              <a:rPr lang="ca-ES" sz="1200" dirty="0" smtClean="0">
                <a:latin typeface="Montserrat"/>
              </a:rPr>
              <a:t>una de les següents dues categories: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ca-ES" sz="1400" dirty="0">
              <a:latin typeface="Montserrat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992429" y="5916704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 smtClean="0">
                <a:latin typeface="Montserrat"/>
              </a:rPr>
              <a:t>IMPACTE</a:t>
            </a:r>
          </a:p>
          <a:p>
            <a:r>
              <a:rPr lang="ca-ES" sz="1200" b="1" dirty="0" smtClean="0">
                <a:latin typeface="Montserrat"/>
              </a:rPr>
              <a:t>ECONÒMIC</a:t>
            </a:r>
            <a:endParaRPr lang="ca-ES" sz="1200" b="1" dirty="0">
              <a:latin typeface="Montserrat"/>
            </a:endParaRPr>
          </a:p>
        </p:txBody>
      </p:sp>
      <p:sp>
        <p:nvSpPr>
          <p:cNvPr id="8" name="QuadreDeText 7"/>
          <p:cNvSpPr txBox="1"/>
          <p:nvPr/>
        </p:nvSpPr>
        <p:spPr>
          <a:xfrm>
            <a:off x="3748350" y="5932904"/>
            <a:ext cx="135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 smtClean="0">
                <a:latin typeface="Montserrat"/>
              </a:rPr>
              <a:t>40,7 M€</a:t>
            </a:r>
          </a:p>
          <a:p>
            <a:r>
              <a:rPr lang="en-US" sz="1200" dirty="0" smtClean="0">
                <a:latin typeface="Montserrat"/>
              </a:rPr>
              <a:t>    ---</a:t>
            </a:r>
            <a:endParaRPr lang="ca-ES" sz="1200" dirty="0">
              <a:latin typeface="Montserrat"/>
            </a:endParaRPr>
          </a:p>
        </p:txBody>
      </p:sp>
      <p:sp>
        <p:nvSpPr>
          <p:cNvPr id="25" name="QuadreDeText 24"/>
          <p:cNvSpPr txBox="1"/>
          <p:nvPr/>
        </p:nvSpPr>
        <p:spPr>
          <a:xfrm>
            <a:off x="5486567" y="5932292"/>
            <a:ext cx="135685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 smtClean="0">
                <a:latin typeface="Montserrat"/>
              </a:rPr>
              <a:t>47,7 M€</a:t>
            </a:r>
          </a:p>
          <a:p>
            <a:r>
              <a:rPr lang="en-US" sz="1200" b="1" dirty="0">
                <a:latin typeface="Montserrat"/>
              </a:rPr>
              <a:t>+</a:t>
            </a:r>
            <a:r>
              <a:rPr lang="en-US" sz="1200" b="1" dirty="0" smtClean="0">
                <a:latin typeface="Montserrat"/>
              </a:rPr>
              <a:t>7 M</a:t>
            </a:r>
            <a:r>
              <a:rPr lang="en-US" sz="1200" b="1" dirty="0">
                <a:latin typeface="Montserrat"/>
              </a:rPr>
              <a:t>€</a:t>
            </a:r>
          </a:p>
          <a:p>
            <a:endParaRPr lang="ca-ES" sz="1400" b="1" baseline="-25000" dirty="0" smtClean="0"/>
          </a:p>
          <a:p>
            <a:endParaRPr lang="ca-ES" dirty="0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4AC9-88E3-4547-9FBA-E98674FF582F}" type="slidenum">
              <a:rPr lang="es-ES" smtClean="0"/>
              <a:t>7</a:t>
            </a:fld>
            <a:endParaRPr lang="es-ES"/>
          </a:p>
        </p:txBody>
      </p:sp>
      <p:pic>
        <p:nvPicPr>
          <p:cNvPr id="1026" name="Picture 2" descr="Ilustración de Icono Del Grifo De Agua Vector y más Vectores Libres de  Derechos de Grifo - Herramientas profesionales - Grifo - Herramientas  profesionales, Ícono, Agua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693" y1="18301" x2="48693" y2="18301"/>
                        <a14:foregroundMark x1="49510" y1="29575" x2="49510" y2="29575"/>
                        <a14:foregroundMark x1="50163" y1="33987" x2="50163" y2="33987"/>
                        <a14:foregroundMark x1="21569" y1="48529" x2="21569" y2="48529"/>
                        <a14:foregroundMark x1="74183" y1="66993" x2="74183" y2="66993"/>
                        <a14:foregroundMark x1="75980" y1="79575" x2="75980" y2="7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76" y="3510559"/>
            <a:ext cx="622180" cy="6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lustración de Icono Del Grifo De Agua Vector y más Vectores Libres de  Derechos de Grifo - Herramientas profesionales - Grifo - Herramientas  profesionales, Ícono, Agua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693" y1="18301" x2="48693" y2="18301"/>
                        <a14:foregroundMark x1="49510" y1="29575" x2="49510" y2="29575"/>
                        <a14:foregroundMark x1="50163" y1="33987" x2="50163" y2="33987"/>
                        <a14:foregroundMark x1="21569" y1="48529" x2="21569" y2="48529"/>
                        <a14:foregroundMark x1="74183" y1="66993" x2="74183" y2="66993"/>
                        <a14:foregroundMark x1="75980" y1="79575" x2="75980" y2="7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76" y="4611607"/>
            <a:ext cx="622180" cy="6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3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0" y="421252"/>
            <a:ext cx="12192000" cy="602028"/>
            <a:chOff x="0" y="421252"/>
            <a:chExt cx="9906000" cy="602028"/>
          </a:xfrm>
        </p:grpSpPr>
        <p:sp>
          <p:nvSpPr>
            <p:cNvPr id="9" name="Rectangle 3">
              <a:extLst>
                <a:ext uri="{FF2B5EF4-FFF2-40B4-BE49-F238E27FC236}">
                  <a16:creationId xmlns="" xmlns:a16="http://schemas.microsoft.com/office/drawing/2014/main" id="{99C2B28E-5840-DE36-B815-62969EF49561}"/>
                </a:ext>
              </a:extLst>
            </p:cNvPr>
            <p:cNvSpPr/>
            <p:nvPr/>
          </p:nvSpPr>
          <p:spPr>
            <a:xfrm>
              <a:off x="445142" y="534523"/>
              <a:ext cx="7895294" cy="3754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a-ES" sz="1600" b="1" dirty="0" smtClean="0">
                  <a:solidFill>
                    <a:srgbClr val="C60C30"/>
                  </a:solidFill>
                  <a:latin typeface="Montserrat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FISCALITAT MEDIAMBIENTAL: CANVIS EN LES BONIFICACIONS AMBIENTALS</a:t>
              </a:r>
              <a:endParaRPr lang="es-ES" sz="1600" b="1" dirty="0">
                <a:solidFill>
                  <a:srgbClr val="C60C30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idor de número de diapositiva 3"/>
          <p:cNvSpPr txBox="1">
            <a:spLocks/>
          </p:cNvSpPr>
          <p:nvPr/>
        </p:nvSpPr>
        <p:spPr>
          <a:xfrm>
            <a:off x="9487508" y="6345036"/>
            <a:ext cx="2553482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15" name="Imagen 11">
            <a:extLst>
              <a:ext uri="{FF2B5EF4-FFF2-40B4-BE49-F238E27FC236}">
                <a16:creationId xmlns="" xmlns:a16="http://schemas.microsoft.com/office/drawing/2014/main" id="{82F1C626-0845-6C06-8E7A-19E9B807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586" y="361928"/>
            <a:ext cx="1529443" cy="732858"/>
          </a:xfrm>
          <a:prstGeom prst="rect">
            <a:avLst/>
          </a:prstGeom>
        </p:spPr>
      </p:pic>
      <p:sp>
        <p:nvSpPr>
          <p:cNvPr id="18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830126" y="1351596"/>
            <a:ext cx="2368058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C60C30"/>
                </a:solidFill>
                <a:latin typeface="Montserrat Medium" pitchFamily="2" charset="77"/>
              </a:rPr>
              <a:t>IMPOST BONIFICAT</a:t>
            </a:r>
            <a:r>
              <a:rPr lang="es-ES" dirty="0" smtClean="0">
                <a:solidFill>
                  <a:srgbClr val="C60C30"/>
                </a:solidFill>
                <a:latin typeface="Montserrat" pitchFamily="2" charset="77"/>
              </a:rPr>
              <a:t> </a:t>
            </a:r>
            <a:endParaRPr lang="es-ES" dirty="0">
              <a:solidFill>
                <a:srgbClr val="C60C30"/>
              </a:solidFill>
              <a:latin typeface="Montserrat" pitchFamily="2" charset="77"/>
            </a:endParaRPr>
          </a:p>
        </p:txBody>
      </p:sp>
      <p:sp>
        <p:nvSpPr>
          <p:cNvPr id="19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4956648" y="1351596"/>
            <a:ext cx="2368058" cy="52636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C60C30"/>
                </a:solidFill>
                <a:latin typeface="Montserrat Medium" pitchFamily="2" charset="77"/>
              </a:rPr>
              <a:t>PROPOSTA 2025</a:t>
            </a:r>
            <a:endParaRPr lang="es-ES" dirty="0">
              <a:solidFill>
                <a:srgbClr val="C60C30"/>
              </a:solidFill>
              <a:latin typeface="Montserrat" pitchFamily="2" charset="7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6" y="2376903"/>
            <a:ext cx="53741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QuadreDeText 25"/>
          <p:cNvSpPr txBox="1"/>
          <p:nvPr/>
        </p:nvSpPr>
        <p:spPr>
          <a:xfrm>
            <a:off x="204948" y="2069126"/>
            <a:ext cx="3859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>
                <a:latin typeface="Montserrat"/>
              </a:rPr>
              <a:t>BONIFICACIONS IBI PER ENERGIA SOLAR </a:t>
            </a:r>
            <a:endParaRPr lang="es-ES" sz="1400" b="1" dirty="0">
              <a:latin typeface="Montserra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4948" y="3636030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dirty="0" smtClean="0">
                <a:latin typeface="Montserrat"/>
              </a:rPr>
              <a:t>BONIFICACIONS </a:t>
            </a:r>
            <a:r>
              <a:rPr lang="ca-ES" sz="1400" b="1" dirty="0">
                <a:latin typeface="Montserrat"/>
              </a:rPr>
              <a:t>IVTM </a:t>
            </a:r>
            <a:endParaRPr lang="ca-ES" sz="1400" b="1" dirty="0" smtClean="0">
              <a:latin typeface="Montserrat"/>
            </a:endParaRPr>
          </a:p>
          <a:p>
            <a:pPr>
              <a:defRPr/>
            </a:pPr>
            <a:r>
              <a:rPr lang="ca-ES" sz="1400" b="1" dirty="0" smtClean="0">
                <a:latin typeface="Montserrat"/>
              </a:rPr>
              <a:t>PER </a:t>
            </a:r>
            <a:r>
              <a:rPr lang="ca-ES" sz="1400" b="1" dirty="0">
                <a:latin typeface="Montserrat"/>
              </a:rPr>
              <a:t>CRITERIS AMBIENTALS </a:t>
            </a:r>
            <a:endParaRPr lang="ca-ES" sz="1400" b="1" dirty="0">
              <a:latin typeface="Montserra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10917" y="3765094"/>
            <a:ext cx="77300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ca-ES" sz="1400" dirty="0">
                <a:latin typeface="Montserrat"/>
              </a:rPr>
              <a:t>Limitació temporal de les bonificacions ambientals de l’IVTM a un màxim de 5 anys</a:t>
            </a:r>
          </a:p>
          <a:p>
            <a:pPr lvl="1">
              <a:defRPr/>
            </a:pPr>
            <a:endParaRPr lang="ca-ES" sz="1400" dirty="0">
              <a:latin typeface="Montserrat"/>
            </a:endParaRPr>
          </a:p>
          <a:p>
            <a:pPr lvl="1">
              <a:defRPr/>
            </a:pPr>
            <a:r>
              <a:rPr lang="ca-ES" sz="1400" dirty="0">
                <a:latin typeface="Montserrat"/>
              </a:rPr>
              <a:t>Racionalització imports i exclusió de vehicles no </a:t>
            </a:r>
            <a:r>
              <a:rPr lang="ca-ES" sz="1400" dirty="0" smtClean="0">
                <a:latin typeface="Montserrat"/>
              </a:rPr>
              <a:t>turismes</a:t>
            </a:r>
            <a:endParaRPr lang="ca-ES" sz="1400" dirty="0">
              <a:latin typeface="Montserrat"/>
            </a:endParaRPr>
          </a:p>
        </p:txBody>
      </p:sp>
      <p:cxnSp>
        <p:nvCxnSpPr>
          <p:cNvPr id="33" name="Connector recte 32"/>
          <p:cNvCxnSpPr/>
          <p:nvPr/>
        </p:nvCxnSpPr>
        <p:spPr>
          <a:xfrm>
            <a:off x="0" y="3513968"/>
            <a:ext cx="12192000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8374" l="0" r="100000">
                        <a14:foregroundMark x1="55600" y1="31707" x2="55600" y2="31707"/>
                        <a14:foregroundMark x1="77200" y1="34959" x2="77200" y2="34959"/>
                        <a14:foregroundMark x1="48000" y1="42683" x2="48000" y2="4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87" y="4159250"/>
            <a:ext cx="73170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QuadreDeText 30"/>
          <p:cNvSpPr txBox="1"/>
          <p:nvPr/>
        </p:nvSpPr>
        <p:spPr>
          <a:xfrm>
            <a:off x="4310917" y="2056023"/>
            <a:ext cx="8170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ca-ES" sz="1400" dirty="0" smtClean="0">
                <a:latin typeface="Montserrat"/>
              </a:rPr>
              <a:t>Limitació de la bonificació a 12.000€ o cost d’instal·lació en edificis d’ús principal del sector terciari</a:t>
            </a:r>
          </a:p>
          <a:p>
            <a:pPr lvl="1">
              <a:defRPr/>
            </a:pPr>
            <a:endParaRPr lang="ca-ES" sz="1400" dirty="0">
              <a:latin typeface="Montserrat"/>
            </a:endParaRPr>
          </a:p>
          <a:p>
            <a:pPr lvl="1">
              <a:defRPr/>
            </a:pPr>
            <a:r>
              <a:rPr lang="ca-ES" sz="1400" dirty="0">
                <a:latin typeface="Montserrat"/>
              </a:rPr>
              <a:t>Bonificació per a instal·lacions solars híbrides en substitució d’instal·lacions solars tèrmiques </a:t>
            </a:r>
            <a:r>
              <a:rPr lang="ca-ES" sz="1400" dirty="0" smtClean="0">
                <a:latin typeface="Montserrat"/>
              </a:rPr>
              <a:t>existents</a:t>
            </a:r>
            <a:endParaRPr lang="ca-ES" sz="1400" dirty="0">
              <a:latin typeface="Montserrat"/>
            </a:endParaRPr>
          </a:p>
        </p:txBody>
      </p:sp>
      <p:cxnSp>
        <p:nvCxnSpPr>
          <p:cNvPr id="36" name="Connector recte 35"/>
          <p:cNvCxnSpPr/>
          <p:nvPr/>
        </p:nvCxnSpPr>
        <p:spPr>
          <a:xfrm>
            <a:off x="0" y="5000111"/>
            <a:ext cx="12192000" cy="0"/>
          </a:xfrm>
          <a:prstGeom prst="line">
            <a:avLst/>
          </a:prstGeom>
          <a:ln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71183" y="518052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400" dirty="0" smtClean="0">
                <a:latin typeface="Montserrat"/>
              </a:rPr>
              <a:t>Limitació de la bonificació </a:t>
            </a:r>
            <a:r>
              <a:rPr lang="ca-ES" sz="1400" dirty="0">
                <a:latin typeface="Montserrat"/>
              </a:rPr>
              <a:t>de vehicles </a:t>
            </a:r>
            <a:r>
              <a:rPr lang="ca-ES" sz="1400" dirty="0" smtClean="0">
                <a:latin typeface="Montserrat"/>
              </a:rPr>
              <a:t>zero emissions del </a:t>
            </a:r>
            <a:r>
              <a:rPr lang="ca-ES" sz="1400" dirty="0">
                <a:latin typeface="Montserrat"/>
              </a:rPr>
              <a:t>100% al 50</a:t>
            </a:r>
            <a:r>
              <a:rPr lang="ca-ES" sz="1400" dirty="0" smtClean="0">
                <a:latin typeface="Montserrat"/>
              </a:rPr>
              <a:t>%</a:t>
            </a:r>
          </a:p>
          <a:p>
            <a:endParaRPr lang="ca-ES" sz="1400" dirty="0">
              <a:latin typeface="Montserrat"/>
            </a:endParaRPr>
          </a:p>
          <a:p>
            <a:r>
              <a:rPr lang="ca-ES" sz="1400" dirty="0">
                <a:latin typeface="Montserrat"/>
              </a:rPr>
              <a:t>Manteniment de la tarifa a residents i gremis </a:t>
            </a:r>
          </a:p>
          <a:p>
            <a:endParaRPr lang="ca-ES" sz="1400" dirty="0">
              <a:latin typeface="Montserra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948" y="511608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a-ES" sz="1400" b="1" dirty="0" smtClean="0">
                <a:latin typeface="Montserrat"/>
              </a:rPr>
              <a:t>ESTACIONAMENT REGULAT</a:t>
            </a:r>
            <a:endParaRPr lang="ca-ES" sz="1400" b="1" dirty="0">
              <a:latin typeface="Montserra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lustración de Icono De Aparcamiento Aparcamiento Aparcamiento Aparcamiento  y más Vectores Libres de Derechos de Aparcamiento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7421" r="7642" b="7642"/>
          <a:stretch/>
        </p:blipFill>
        <p:spPr bwMode="auto">
          <a:xfrm>
            <a:off x="1423264" y="551946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-1" y="199293"/>
            <a:ext cx="12956721" cy="797314"/>
            <a:chOff x="0" y="369307"/>
            <a:chExt cx="9938500" cy="705918"/>
          </a:xfrm>
        </p:grpSpPr>
        <p:sp>
          <p:nvSpPr>
            <p:cNvPr id="9" name="Rectangle 3">
              <a:extLst>
                <a:ext uri="{FF2B5EF4-FFF2-40B4-BE49-F238E27FC236}">
                  <a16:creationId xmlns="" xmlns:a16="http://schemas.microsoft.com/office/drawing/2014/main" id="{99C2B28E-5840-DE36-B815-62969EF49561}"/>
                </a:ext>
              </a:extLst>
            </p:cNvPr>
            <p:cNvSpPr/>
            <p:nvPr/>
          </p:nvSpPr>
          <p:spPr>
            <a:xfrm>
              <a:off x="445143" y="534523"/>
              <a:ext cx="4152946" cy="3754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a-ES" sz="1600" b="1" dirty="0" smtClean="0">
                  <a:solidFill>
                    <a:srgbClr val="C60C30"/>
                  </a:solidFill>
                  <a:latin typeface="Montserrat SemiBold" pitchFamily="2" charset="77"/>
                  <a:ea typeface="Calibri" panose="020F0502020204030204" pitchFamily="34" charset="0"/>
                  <a:cs typeface="Times New Roman" panose="02020603050405020304" pitchFamily="18" charset="0"/>
                </a:rPr>
                <a:t>ATRACCIÓ D’INVERSIONS: BONIFICACIONS A L’IAE</a:t>
              </a:r>
              <a:endParaRPr lang="es-ES" sz="1600" b="1" dirty="0">
                <a:solidFill>
                  <a:srgbClr val="C60C30"/>
                </a:solidFill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Conector recto 1">
              <a:extLst>
                <a:ext uri="{FF2B5EF4-FFF2-40B4-BE49-F238E27FC236}">
                  <a16:creationId xmlns="" xmlns:a16="http://schemas.microsoft.com/office/drawing/2014/main" id="{4AD4B688-7393-E055-DA37-F47DA3012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1252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3">
              <a:extLst>
                <a:ext uri="{FF2B5EF4-FFF2-40B4-BE49-F238E27FC236}">
                  <a16:creationId xmlns="" xmlns:a16="http://schemas.microsoft.com/office/drawing/2014/main" id="{0576E48D-49CC-70C7-0ED9-F650F39DE1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3280"/>
              <a:ext cx="9906000" cy="0"/>
            </a:xfrm>
            <a:prstGeom prst="line">
              <a:avLst/>
            </a:prstGeom>
            <a:ln w="19050">
              <a:solidFill>
                <a:srgbClr val="C60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n 7">
              <a:extLst>
                <a:ext uri="{FF2B5EF4-FFF2-40B4-BE49-F238E27FC236}">
                  <a16:creationId xmlns="" xmlns:a16="http://schemas.microsoft.com/office/drawing/2014/main" id="{F9881E28-F7D5-4CE1-EE68-6B88CE24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5458" y="369307"/>
              <a:ext cx="1463042" cy="705918"/>
            </a:xfrm>
            <a:prstGeom prst="rect">
              <a:avLst/>
            </a:prstGeom>
          </p:spPr>
        </p:pic>
      </p:grpSp>
      <p:pic>
        <p:nvPicPr>
          <p:cNvPr id="16" name="Imagen 81">
            <a:extLst>
              <a:ext uri="{FF2B5EF4-FFF2-40B4-BE49-F238E27FC236}">
                <a16:creationId xmlns="" xmlns:a16="http://schemas.microsoft.com/office/drawing/2014/main" id="{F36FE583-5150-4936-3413-480C60028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56" r="16617"/>
          <a:stretch/>
        </p:blipFill>
        <p:spPr>
          <a:xfrm>
            <a:off x="7673004" y="0"/>
            <a:ext cx="5448717" cy="6877051"/>
          </a:xfrm>
          <a:prstGeom prst="rect">
            <a:avLst/>
          </a:prstGeom>
        </p:spPr>
      </p:pic>
      <p:pic>
        <p:nvPicPr>
          <p:cNvPr id="25" name="Imagen 19">
            <a:extLst>
              <a:ext uri="{FF2B5EF4-FFF2-40B4-BE49-F238E27FC236}">
                <a16:creationId xmlns="" xmlns:a16="http://schemas.microsoft.com/office/drawing/2014/main" id="{943F4A26-BF31-A5D9-1880-C8C4921A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278" y="263748"/>
            <a:ext cx="1529443" cy="732858"/>
          </a:xfrm>
          <a:prstGeom prst="rect">
            <a:avLst/>
          </a:prstGeom>
        </p:spPr>
      </p:pic>
      <p:sp>
        <p:nvSpPr>
          <p:cNvPr id="28" name="QuadreDeText 27"/>
          <p:cNvSpPr txBox="1"/>
          <p:nvPr/>
        </p:nvSpPr>
        <p:spPr>
          <a:xfrm>
            <a:off x="2025112" y="6027487"/>
            <a:ext cx="375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339341" y="6424447"/>
            <a:ext cx="2743200" cy="365125"/>
          </a:xfrm>
        </p:spPr>
        <p:txBody>
          <a:bodyPr/>
          <a:lstStyle/>
          <a:p>
            <a:fld id="{23A64AC9-88E3-4547-9FBA-E98674FF582F}" type="slidenum">
              <a:rPr lang="es-ES" smtClean="0"/>
              <a:t>9</a:t>
            </a:fld>
            <a:endParaRPr lang="es-ES" dirty="0"/>
          </a:p>
        </p:txBody>
      </p:sp>
      <p:sp>
        <p:nvSpPr>
          <p:cNvPr id="19" name="Rectángulo redondeado 19">
            <a:extLst>
              <a:ext uri="{FF2B5EF4-FFF2-40B4-BE49-F238E27FC236}">
                <a16:creationId xmlns="" xmlns:a16="http://schemas.microsoft.com/office/drawing/2014/main" id="{92F3B896-D66E-0F2A-9E3E-1AA6D9282621}"/>
              </a:ext>
            </a:extLst>
          </p:cNvPr>
          <p:cNvSpPr/>
          <p:nvPr/>
        </p:nvSpPr>
        <p:spPr>
          <a:xfrm>
            <a:off x="756898" y="1207482"/>
            <a:ext cx="6308135" cy="53866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B9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 smtClean="0">
                <a:solidFill>
                  <a:srgbClr val="C60C30"/>
                </a:solidFill>
                <a:latin typeface="Montserrat Medium" pitchFamily="2" charset="77"/>
              </a:rPr>
              <a:t>BONIFICACIONS A L’IAE PER ACTIVITATS ECONÒMIQUES DECLARADES D’ESPECIAL INTERÈS MUNICIPAL</a:t>
            </a:r>
            <a:endParaRPr lang="es-ES" sz="1600" dirty="0">
              <a:latin typeface="Montserrat" pitchFamily="2" charset="77"/>
            </a:endParaRPr>
          </a:p>
        </p:txBody>
      </p:sp>
      <p:graphicFrame>
        <p:nvGraphicFramePr>
          <p:cNvPr id="3" name="Tau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416130"/>
              </p:ext>
            </p:extLst>
          </p:nvPr>
        </p:nvGraphicFramePr>
        <p:xfrm>
          <a:off x="410269" y="2193330"/>
          <a:ext cx="6766945" cy="4231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327"/>
                <a:gridCol w="1984076"/>
                <a:gridCol w="252754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b="1" dirty="0" smtClean="0">
                          <a:solidFill>
                            <a:srgbClr val="C60C30"/>
                          </a:solidFill>
                          <a:latin typeface="Montserrat Medium" pitchFamily="2" charset="77"/>
                        </a:rPr>
                        <a:t>TIPUS D’ACTIVITAT</a:t>
                      </a:r>
                      <a:endParaRPr lang="es-ES" sz="1100" dirty="0" smtClean="0">
                        <a:latin typeface="Montserrat" pitchFamily="2" charset="77"/>
                      </a:endParaRP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b="1" dirty="0" smtClean="0">
                          <a:solidFill>
                            <a:srgbClr val="C00000"/>
                          </a:solidFill>
                          <a:latin typeface="Montserrat"/>
                        </a:rPr>
                        <a:t>% DE BONIFICACIÓ</a:t>
                      </a:r>
                      <a:endParaRPr lang="ca-ES" sz="1100" b="1" dirty="0">
                        <a:solidFill>
                          <a:srgbClr val="C00000"/>
                        </a:solidFill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b="1" dirty="0" smtClean="0">
                          <a:solidFill>
                            <a:srgbClr val="C00000"/>
                          </a:solidFill>
                          <a:latin typeface="Montserrat"/>
                        </a:rPr>
                        <a:t>RANGS</a:t>
                      </a:r>
                      <a:endParaRPr lang="ca-ES" sz="1100" b="1" dirty="0">
                        <a:solidFill>
                          <a:srgbClr val="C00000"/>
                        </a:solidFill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Gran inversió en actius fixes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50%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1M€ - fins a</a:t>
                      </a:r>
                      <a:r>
                        <a:rPr lang="ca-ES" sz="1100" baseline="0" dirty="0" smtClean="0">
                          <a:latin typeface="Montserrat"/>
                        </a:rPr>
                        <a:t> 3M€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75%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3M€- 5M€</a:t>
                      </a: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95%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Més de 5M€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r>
                        <a:rPr lang="ca-ES" sz="1100" dirty="0" smtClean="0">
                          <a:latin typeface="Montserrat"/>
                        </a:rPr>
                        <a:t>Elevada generació de llocs de treball de qualitat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r>
                        <a:rPr lang="ca-ES" sz="1100" dirty="0" smtClean="0">
                          <a:latin typeface="Montserrat"/>
                        </a:rPr>
                        <a:t>50%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100" dirty="0" smtClean="0">
                        <a:latin typeface="Montserrat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50 - fins a 75 llocs de treball</a:t>
                      </a: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75%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76 - 150 llocs de treball</a:t>
                      </a: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100" dirty="0" smtClean="0">
                          <a:latin typeface="Montserrat"/>
                        </a:rPr>
                        <a:t>95%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Més de 150 llocs de treball</a:t>
                      </a: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r>
                        <a:rPr lang="ca-ES" sz="1100" dirty="0" smtClean="0">
                          <a:latin typeface="Montserrat"/>
                        </a:rPr>
                        <a:t>Establiment de </a:t>
                      </a:r>
                      <a:r>
                        <a:rPr lang="ca-ES" sz="1100" dirty="0" err="1" smtClean="0">
                          <a:latin typeface="Montserrat"/>
                        </a:rPr>
                        <a:t>hubs</a:t>
                      </a:r>
                      <a:r>
                        <a:rPr lang="ca-ES" sz="1100" dirty="0" smtClean="0">
                          <a:latin typeface="Montserrat"/>
                        </a:rPr>
                        <a:t> d’innovació 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100" dirty="0" smtClean="0">
                        <a:latin typeface="Montserra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dirty="0" smtClean="0">
                          <a:latin typeface="Montserrat"/>
                        </a:rPr>
                        <a:t>50%</a:t>
                      </a:r>
                    </a:p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r>
                        <a:rPr lang="ca-ES" sz="1100" dirty="0" smtClean="0">
                          <a:latin typeface="Montserrat"/>
                        </a:rPr>
                        <a:t>Establiment de </a:t>
                      </a:r>
                      <a:r>
                        <a:rPr lang="ca-ES" sz="1100" dirty="0" err="1" smtClean="0">
                          <a:latin typeface="Montserrat"/>
                        </a:rPr>
                        <a:t>startups</a:t>
                      </a:r>
                      <a:r>
                        <a:rPr lang="ca-ES" sz="1100" dirty="0" smtClean="0">
                          <a:latin typeface="Montserrat"/>
                        </a:rPr>
                        <a:t> 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endParaRPr lang="ca-ES" sz="1100" dirty="0" smtClean="0">
                        <a:latin typeface="Montserrat"/>
                      </a:endParaRPr>
                    </a:p>
                    <a:p>
                      <a:r>
                        <a:rPr lang="ca-ES" sz="1100" dirty="0" smtClean="0">
                          <a:latin typeface="Montserrat"/>
                        </a:rPr>
                        <a:t>50%</a:t>
                      </a:r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a-ES" sz="1100" dirty="0">
                        <a:latin typeface="Montserrat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Connector recte 4"/>
          <p:cNvCxnSpPr/>
          <p:nvPr/>
        </p:nvCxnSpPr>
        <p:spPr>
          <a:xfrm>
            <a:off x="388222" y="2529090"/>
            <a:ext cx="6797615" cy="2587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recte 23"/>
          <p:cNvCxnSpPr/>
          <p:nvPr/>
        </p:nvCxnSpPr>
        <p:spPr>
          <a:xfrm>
            <a:off x="391595" y="3713784"/>
            <a:ext cx="6797615" cy="2587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recte 25"/>
          <p:cNvCxnSpPr/>
          <p:nvPr/>
        </p:nvCxnSpPr>
        <p:spPr>
          <a:xfrm>
            <a:off x="336463" y="5902019"/>
            <a:ext cx="6797615" cy="2587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recte 26"/>
          <p:cNvCxnSpPr/>
          <p:nvPr/>
        </p:nvCxnSpPr>
        <p:spPr>
          <a:xfrm>
            <a:off x="391595" y="5154394"/>
            <a:ext cx="6797615" cy="2587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0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5207</TotalTime>
  <Words>753</Words>
  <Application>Microsoft Office PowerPoint</Application>
  <PresentationFormat>Personalització</PresentationFormat>
  <Paragraphs>241</Paragraphs>
  <Slides>11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2" baseType="lpstr">
      <vt:lpstr>Tema de Office</vt:lpstr>
      <vt:lpstr>Ordenances Fiscals 2025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Pressupostos Municipals 2024</dc:title>
  <dc:creator>Microsoft Office User</dc:creator>
  <cp:lastModifiedBy>Ajuntament de Barcelona</cp:lastModifiedBy>
  <cp:revision>284</cp:revision>
  <cp:lastPrinted>2024-10-10T16:05:29Z</cp:lastPrinted>
  <dcterms:created xsi:type="dcterms:W3CDTF">2023-09-27T10:58:01Z</dcterms:created>
  <dcterms:modified xsi:type="dcterms:W3CDTF">2024-10-11T09:28:47Z</dcterms:modified>
</cp:coreProperties>
</file>