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75" r:id="rId3"/>
    <p:sldId id="545" r:id="rId4"/>
    <p:sldId id="611" r:id="rId5"/>
    <p:sldId id="621" r:id="rId6"/>
    <p:sldId id="609" r:id="rId7"/>
    <p:sldId id="562" r:id="rId8"/>
    <p:sldId id="612" r:id="rId9"/>
    <p:sldId id="606" r:id="rId10"/>
    <p:sldId id="607" r:id="rId11"/>
    <p:sldId id="617" r:id="rId12"/>
    <p:sldId id="620" r:id="rId13"/>
  </p:sldIdLst>
  <p:sldSz cx="9144000" cy="5143500" type="screen16x9"/>
  <p:notesSz cx="6797675" cy="9926638"/>
  <p:defaultTextStyle>
    <a:defPPr>
      <a:defRPr lang="es-E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untament de Barcelona" initials="Ad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8"/>
    <a:srgbClr val="1DD604"/>
    <a:srgbClr val="FFFF00"/>
    <a:srgbClr val="D0CECE"/>
    <a:srgbClr val="B5C2A6"/>
    <a:srgbClr val="FFC000"/>
    <a:srgbClr val="00CC00"/>
    <a:srgbClr val="FFFFFF"/>
    <a:srgbClr val="C60C30"/>
    <a:srgbClr val="EF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 cla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 mitjà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486"/>
  </p:normalViewPr>
  <p:slideViewPr>
    <p:cSldViewPr snapToGrid="0">
      <p:cViewPr>
        <p:scale>
          <a:sx n="99" d="100"/>
          <a:sy n="99" d="100"/>
        </p:scale>
        <p:origin x="-950" y="-3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_USR1.imi.bcn\USR1\0\USR\AM22260\Liquidaci&#243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Endeutamen!$A$6</c:f>
              <c:strCache>
                <c:ptCount val="1"/>
                <c:pt idx="0">
                  <c:v> (=) CNF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ca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50"/>
                </a:pPr>
                <a:endParaRPr lang="ca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Endeutamen!$B$5:$H$5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Endeutamen!$B$6:$H$6</c:f>
              <c:numCache>
                <c:formatCode>General</c:formatCode>
                <c:ptCount val="7"/>
                <c:pt idx="0">
                  <c:v>1.3</c:v>
                </c:pt>
                <c:pt idx="1">
                  <c:v>7.7</c:v>
                </c:pt>
                <c:pt idx="2">
                  <c:v>64.691187209999995</c:v>
                </c:pt>
                <c:pt idx="3">
                  <c:v>-49.199745799999995</c:v>
                </c:pt>
                <c:pt idx="4">
                  <c:v>-64.706171069999996</c:v>
                </c:pt>
                <c:pt idx="5">
                  <c:v>-144.91259109000001</c:v>
                </c:pt>
                <c:pt idx="6">
                  <c:v>51.2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891264"/>
        <c:axId val="138892800"/>
      </c:barChart>
      <c:lineChart>
        <c:grouping val="standard"/>
        <c:varyColors val="0"/>
        <c:ser>
          <c:idx val="0"/>
          <c:order val="0"/>
          <c:tx>
            <c:strRef>
              <c:f>Endeutamen!$A$7</c:f>
              <c:strCache>
                <c:ptCount val="1"/>
                <c:pt idx="0">
                  <c:v>             % CNF / Ingressos no financers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3.3400529100529097E-2"/>
                  <c:y val="-4.4154367650587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080423280423281E-2"/>
                  <c:y val="-4.4154367650587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ca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Endeutamen!$B$5:$H$5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Endeutamen!$B$7:$H$7</c:f>
              <c:numCache>
                <c:formatCode>0.0%</c:formatCode>
                <c:ptCount val="7"/>
                <c:pt idx="0">
                  <c:v>5.110062893081761E-4</c:v>
                </c:pt>
                <c:pt idx="1">
                  <c:v>2.9558541266794624E-3</c:v>
                </c:pt>
                <c:pt idx="2">
                  <c:v>2.428704858164106E-2</c:v>
                </c:pt>
                <c:pt idx="3">
                  <c:v>-1.877478204496363E-2</c:v>
                </c:pt>
                <c:pt idx="4">
                  <c:v>-2.3094517550789069E-2</c:v>
                </c:pt>
                <c:pt idx="5">
                  <c:v>-4.9115474072290506E-2</c:v>
                </c:pt>
                <c:pt idx="6">
                  <c:v>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16608"/>
        <c:axId val="138894336"/>
      </c:lineChart>
      <c:catAx>
        <c:axId val="13889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</c:spPr>
        <c:txPr>
          <a:bodyPr/>
          <a:lstStyle/>
          <a:p>
            <a:pPr>
              <a:defRPr sz="1400"/>
            </a:pPr>
            <a:endParaRPr lang="ca-ES"/>
          </a:p>
        </c:txPr>
        <c:crossAx val="138892800"/>
        <c:crosses val="autoZero"/>
        <c:auto val="0"/>
        <c:lblAlgn val="ctr"/>
        <c:lblOffset val="100"/>
        <c:noMultiLvlLbl val="0"/>
      </c:catAx>
      <c:valAx>
        <c:axId val="138892800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138891264"/>
        <c:crosses val="autoZero"/>
        <c:crossBetween val="between"/>
      </c:valAx>
      <c:valAx>
        <c:axId val="13889433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a-ES"/>
          </a:p>
        </c:txPr>
        <c:crossAx val="138916608"/>
        <c:crosses val="max"/>
        <c:crossBetween val="between"/>
      </c:valAx>
      <c:catAx>
        <c:axId val="13891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943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a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54687041812"/>
          <c:y val="0.29587938660539681"/>
          <c:w val="0.42081138545328978"/>
          <c:h val="0.66888191191514557"/>
        </c:manualLayout>
      </c:layout>
      <c:doughnutChart>
        <c:varyColors val="1"/>
        <c:ser>
          <c:idx val="0"/>
          <c:order val="0"/>
          <c:tx>
            <c:strRef>
              <c:f>Full1!$F$4</c:f>
              <c:strCache>
                <c:ptCount val="1"/>
                <c:pt idx="0">
                  <c:v>LIQUIDAT 2023</c:v>
                </c:pt>
              </c:strCache>
            </c:strRef>
          </c:tx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7.0463908977644513E-2"/>
                  <c:y val="-9.51974298637308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097744065794262E-2"/>
                  <c:y val="9.069547150073792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0182630780008142E-2"/>
                  <c:y val="9.59453501788456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4414034750276488E-2"/>
                  <c:y val="7.006047771397350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4878862286314453E-2"/>
                  <c:y val="4.2765272954823838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</a:rPr>
                      <a:t>IMI</a:t>
                    </a:r>
                    <a:r>
                      <a:rPr lang="en-US" sz="800" baseline="0" dirty="0" smtClean="0">
                        <a:solidFill>
                          <a:schemeClr val="tx1"/>
                        </a:solidFill>
                      </a:rPr>
                      <a:t> 3%</a:t>
                    </a:r>
                    <a:endParaRPr lang="en-US" sz="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172711376828619"/>
                  <c:y val="2.7434849866240531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</a:rPr>
                      <a:t>IMHAB 3%</a:t>
                    </a:r>
                    <a:endParaRPr lang="en-US" sz="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518578408617106"/>
                  <c:y val="8.9547771952599511E-3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</a:rPr>
                      <a:t>IME 2%</a:t>
                    </a:r>
                    <a:r>
                      <a:rPr lang="en-US" sz="80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4366164911850248E-2"/>
                  <c:y val="-8.109410692095583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Full1!$E$5:$E$12</c:f>
              <c:strCache>
                <c:ptCount val="8"/>
                <c:pt idx="0">
                  <c:v>BIMSA</c:v>
                </c:pt>
                <c:pt idx="1">
                  <c:v>IMU</c:v>
                </c:pt>
                <c:pt idx="2">
                  <c:v>CEB</c:v>
                </c:pt>
                <c:pt idx="3">
                  <c:v>IMM</c:v>
                </c:pt>
                <c:pt idx="4">
                  <c:v>IMI</c:v>
                </c:pt>
                <c:pt idx="5">
                  <c:v>IMHAB</c:v>
                </c:pt>
                <c:pt idx="6">
                  <c:v>IME</c:v>
                </c:pt>
                <c:pt idx="7">
                  <c:v>Resta</c:v>
                </c:pt>
              </c:strCache>
            </c:strRef>
          </c:cat>
          <c:val>
            <c:numRef>
              <c:f>Full1!$F$5:$F$12</c:f>
              <c:numCache>
                <c:formatCode>#,##0</c:formatCode>
                <c:ptCount val="8"/>
                <c:pt idx="0">
                  <c:v>289467203.89999998</c:v>
                </c:pt>
                <c:pt idx="1">
                  <c:v>49188585.200000003</c:v>
                </c:pt>
                <c:pt idx="2">
                  <c:v>33158647.059999999</c:v>
                </c:pt>
                <c:pt idx="3">
                  <c:v>24471350.52</c:v>
                </c:pt>
                <c:pt idx="4">
                  <c:v>16759211.15</c:v>
                </c:pt>
                <c:pt idx="5">
                  <c:v>15418346.699999999</c:v>
                </c:pt>
                <c:pt idx="6">
                  <c:v>12513890.119999999</c:v>
                </c:pt>
                <c:pt idx="7">
                  <c:v>143383894.87000006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900"/>
      </a:pPr>
      <a:endParaRPr lang="ca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0.38478</cdr:x>
      <cdr:y>0.63785</cdr:y>
    </cdr:from>
    <cdr:to>
      <cdr:x>0.42742</cdr:x>
      <cdr:y>0.63998</cdr:y>
    </cdr:to>
    <cdr:cxnSp macro="">
      <cdr:nvCxnSpPr>
        <cdr:cNvPr id="21" name="Connector recte 20"/>
        <cdr:cNvCxnSpPr/>
      </cdr:nvCxnSpPr>
      <cdr:spPr>
        <a:xfrm xmlns:a="http://schemas.openxmlformats.org/drawingml/2006/main" flipH="1">
          <a:off x="1872484" y="2297525"/>
          <a:ext cx="207469" cy="76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0.38478</cdr:x>
      <cdr:y>0.67838</cdr:y>
    </cdr:from>
    <cdr:to>
      <cdr:x>0.43373</cdr:x>
      <cdr:y>0.68905</cdr:y>
    </cdr:to>
    <cdr:cxnSp macro="">
      <cdr:nvCxnSpPr>
        <cdr:cNvPr id="23" name="Connector recte 22"/>
        <cdr:cNvCxnSpPr/>
      </cdr:nvCxnSpPr>
      <cdr:spPr>
        <a:xfrm xmlns:a="http://schemas.openxmlformats.org/drawingml/2006/main" flipH="1">
          <a:off x="1872484" y="2443522"/>
          <a:ext cx="238206" cy="384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0.41794</cdr:x>
      <cdr:y>0.74025</cdr:y>
    </cdr:from>
    <cdr:to>
      <cdr:x>0.44479</cdr:x>
      <cdr:y>0.75305</cdr:y>
    </cdr:to>
    <cdr:cxnSp macro="">
      <cdr:nvCxnSpPr>
        <cdr:cNvPr id="26" name="Connector recte 25"/>
        <cdr:cNvCxnSpPr/>
      </cdr:nvCxnSpPr>
      <cdr:spPr>
        <a:xfrm xmlns:a="http://schemas.openxmlformats.org/drawingml/2006/main" flipH="1">
          <a:off x="2033849" y="2666358"/>
          <a:ext cx="130628" cy="461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0.42584</cdr:x>
      <cdr:y>0.78718</cdr:y>
    </cdr:from>
    <cdr:to>
      <cdr:x>0.46531</cdr:x>
      <cdr:y>0.81918</cdr:y>
    </cdr:to>
    <cdr:cxnSp macro="">
      <cdr:nvCxnSpPr>
        <cdr:cNvPr id="29" name="Connector recte 28"/>
        <cdr:cNvCxnSpPr/>
      </cdr:nvCxnSpPr>
      <cdr:spPr>
        <a:xfrm xmlns:a="http://schemas.openxmlformats.org/drawingml/2006/main" flipH="1">
          <a:off x="2072269" y="2835407"/>
          <a:ext cx="192101" cy="1152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0.48584</cdr:x>
      <cdr:y>0.84904</cdr:y>
    </cdr:from>
    <cdr:to>
      <cdr:x>0.50637</cdr:x>
      <cdr:y>0.87464</cdr:y>
    </cdr:to>
    <cdr:cxnSp macro="">
      <cdr:nvCxnSpPr>
        <cdr:cNvPr id="31" name="Connector recte 30"/>
        <cdr:cNvCxnSpPr/>
      </cdr:nvCxnSpPr>
      <cdr:spPr>
        <a:xfrm xmlns:a="http://schemas.openxmlformats.org/drawingml/2006/main" flipH="1">
          <a:off x="2364262" y="3058244"/>
          <a:ext cx="99893" cy="922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C41F-CFBC-014E-B036-39D5441D2711}" type="datetimeFigureOut">
              <a:rPr lang="es-ES" smtClean="0"/>
              <a:t>05/03/2024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54E9E-577A-B548-B15D-06449AF56D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4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6613" cy="40433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DD92-FD6B-4ED7-B66A-89DA456B478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243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92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03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03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03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03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4E9E-577A-B548-B15D-06449AF56DD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03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602BAB-8C67-A262-19A1-960A25567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C5A316-C1AB-94BA-D8EF-EAFC39827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B54A7C-3755-EC13-276E-108A4090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065A-DCF0-DA47-ADA8-C62DFBA9D91C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A5DA11-BF44-F547-E413-DCA2E477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FD3FD21-1F47-E444-B879-68FDB2CD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56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434052-DACA-CEC9-971F-44C939F8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FADBE26-A8D6-E2D1-F600-C12AE6426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50BF07E-4EFD-C964-A057-BEFEA88F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874F-D099-3D48-B6C0-4FCC53A22804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7534134-F158-5362-E029-99E5FA3A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7C0BB4F-C783-3371-31CF-314CE81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77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8E3035C-670E-F59D-FEF4-0D31D3E6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50237CC-AFD3-A332-0A3C-EF07B51DE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9E44744-7EE5-7AAD-544F-F5FFFC73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BBA-211D-A441-AAD5-FC0F02A9B24B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943B8F-287B-49DD-36D4-CC73F1D3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5E75B7C-AB31-C197-8FE0-8DBB3A97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1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A4B22E-B3AD-DAE7-034D-7D9B239C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E6CE628-3DD8-D529-8368-F41A7E94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04F82DE-C981-A10E-C067-32D4FCAB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F8C-0B67-8D4B-9EE7-378ED3971176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F344B20-0988-785C-D487-E1E5F664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EAF2D76-D409-93D1-2D00-846278F7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5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3F5693-8811-3ABE-9577-4FEBC09B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A0C9145-E959-2B02-5B94-53677665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7FAE6C-CC57-FEC9-29C5-75D1FCE3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C90D-0B40-7644-B1FE-86667E448862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2F54C09-A816-BF67-AB75-5CB3AD71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E86A8F-947D-D92C-78EF-314BC3D9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E525EC-D4A7-B34A-2726-D7F91146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8AA965-9A0C-D355-CE14-2C09C38CD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E477ABC-806E-8A40-A45C-6DD7DE005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4A8330E-A04C-80D3-7BFD-6215BA72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C1AF-4F14-674F-BDE0-07963F52C57F}" type="datetime1">
              <a:rPr lang="es-ES" smtClean="0"/>
              <a:t>05/03/2024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BA16443-03E6-D3FA-97B9-326ED2A5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609C19E-07E8-66DC-9918-E81B337D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195173-19E3-8064-B3EA-3723DE1F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58F28E6-DF0F-50AE-98B4-9D6F829C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7E08231-647D-6F67-EBE9-6C22D8C34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B9A0911-02BF-35B9-78D3-920813718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671EBF3-2ABB-B0C4-E201-A800891A0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B60F88A-4034-D34B-D9B9-F993A7D0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6F9C-32FE-A449-9FD1-DC0BCB9C2851}" type="datetime1">
              <a:rPr lang="es-ES" smtClean="0"/>
              <a:t>05/03/2024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F44A03A-3B03-A3FA-9E78-49E27D6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13B77A2-9068-08AB-89E9-268C8F44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66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F93E8B-CD7B-ABB1-AC01-36C6A1C3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BC7BACA-CA06-1E55-D958-88094B03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AEE-E291-A545-B468-5457D12144A1}" type="datetime1">
              <a:rPr lang="es-ES" smtClean="0"/>
              <a:t>05/03/2024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4FC6376-FBD9-2306-4248-7069967E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5E680F5-D9B9-FE5A-878A-37191135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66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74CC953-2637-C208-1809-C74FAEC0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C86-E366-384D-8F0C-2F8395756928}" type="datetime1">
              <a:rPr lang="es-ES" smtClean="0"/>
              <a:t>05/03/2024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116343D-822B-32CC-9134-B0994514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1A0FFE-A983-43A0-D22F-8853729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43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153AE6-F4DE-DA09-91C1-A701D986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7CE5A0-F3E1-251D-45AF-FB856EF6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0E37DF8-3C06-1EB8-116A-224EF4042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F3E5EEA-1CF3-6340-835B-3074E7AF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7911-9897-7A4F-BE60-617E2D5FE690}" type="datetime1">
              <a:rPr lang="es-ES" smtClean="0"/>
              <a:t>05/03/2024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1DA406E-9ADF-CAA3-A0E6-87E92DC4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EA84774-3F6C-8AE3-31C9-CFA6FE3D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9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7D2AAC-1131-571E-6C9F-CB86E31F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EEAE159-620A-D0A7-2586-311F5516D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D9FD7E-070F-788A-1EEF-F58009282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67E07C3-87B5-E017-E6B6-12707E52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827D-3BE9-4544-9D57-ABF501E65BFC}" type="datetime1">
              <a:rPr lang="es-ES" smtClean="0"/>
              <a:t>05/03/2024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241B24B-A706-F1D2-F2D4-AD5E0383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7617B87-1DB3-6E55-9D38-01875A2C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1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7C497F7-DBFA-C9ED-3A90-8EEE98EE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193AA6-9702-937D-CD66-8D7A468DE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9FDEA5-FE13-EEF6-213D-9F620873D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25D6-2705-9E4F-8361-0E4310D0FAE7}" type="datetime1">
              <a:rPr lang="es-ES" smtClean="0"/>
              <a:t>05/03/2024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5881264-E502-4EEE-9ABE-6B6994D69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0B6454-5C06-678C-38E5-67119316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4AC9-88E3-4547-9FBA-E98674FF5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0127" y="1078513"/>
            <a:ext cx="3693032" cy="34630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t">
            <a:noAutofit/>
          </a:bodyPr>
          <a:lstStyle/>
          <a:p>
            <a:pPr marL="122717" algn="l"/>
            <a:r>
              <a:rPr lang="ca-ES" sz="3600" b="1" dirty="0" smtClean="0">
                <a:latin typeface="Montserrat"/>
              </a:rPr>
              <a:t>Liquidació del pressupost municipal de l’Ajuntament de Barcelona </a:t>
            </a:r>
            <a:br>
              <a:rPr lang="ca-ES" sz="3600" b="1" dirty="0" smtClean="0">
                <a:latin typeface="Montserrat"/>
              </a:rPr>
            </a:br>
            <a:r>
              <a:rPr lang="ca-ES" sz="3600" b="1" dirty="0" smtClean="0">
                <a:latin typeface="Montserrat"/>
              </a:rPr>
              <a:t>2023</a:t>
            </a:r>
            <a:endParaRPr lang="es-ES" sz="4500" b="1" dirty="0">
              <a:latin typeface="Montserrat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430127" y="4384525"/>
            <a:ext cx="1698854" cy="309964"/>
            <a:chOff x="514162" y="5846027"/>
            <a:chExt cx="1840425" cy="413285"/>
          </a:xfrm>
        </p:grpSpPr>
        <p:sp>
          <p:nvSpPr>
            <p:cNvPr id="3" name="Rectángulo redondeado 2">
              <a:extLst>
                <a:ext uri="{FF2B5EF4-FFF2-40B4-BE49-F238E27FC236}">
                  <a16:creationId xmlns="" xmlns:a16="http://schemas.microsoft.com/office/drawing/2014/main" id="{850FEAA9-FA96-1AD1-C6C9-31D7EB6A61F1}"/>
                </a:ext>
              </a:extLst>
            </p:cNvPr>
            <p:cNvSpPr/>
            <p:nvPr/>
          </p:nvSpPr>
          <p:spPr>
            <a:xfrm>
              <a:off x="518587" y="5852160"/>
              <a:ext cx="1836000" cy="406400"/>
            </a:xfrm>
            <a:prstGeom prst="roundRect">
              <a:avLst>
                <a:gd name="adj" fmla="val 50000"/>
              </a:avLst>
            </a:prstGeom>
            <a:solidFill>
              <a:srgbClr val="C60C3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ES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14162" y="5846027"/>
              <a:ext cx="1815899" cy="413285"/>
            </a:xfrm>
            <a:prstGeom prst="rect">
              <a:avLst/>
            </a:prstGeom>
            <a:noFill/>
          </p:spPr>
          <p:txBody>
            <a:bodyPr wrap="square" lIns="93604" tIns="46803" rIns="93604" bIns="46803" rtlCol="0">
              <a:spAutoFit/>
            </a:bodyPr>
            <a:lstStyle>
              <a:defPPr>
                <a:defRPr lang="es-ES"/>
              </a:defPPr>
              <a:lvl1pPr algn="ctr" defTabSz="914400">
                <a:defRPr sz="1400">
                  <a:solidFill>
                    <a:schemeClr val="bg1"/>
                  </a:solidFill>
                  <a:latin typeface="Montserrat" pitchFamily="2" charset="77"/>
                  <a:ea typeface="Arial" charset="0"/>
                  <a:cs typeface="Arial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ca-ES" dirty="0"/>
                <a:t>5</a:t>
              </a:r>
              <a:r>
                <a:rPr lang="ca-ES" smtClean="0"/>
                <a:t> </a:t>
              </a:r>
              <a:r>
                <a:rPr lang="ca-ES" dirty="0"/>
                <a:t>de març de 2024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BC67972-2836-F7AE-87F1-EAABB05F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2" y="448370"/>
            <a:ext cx="1364805" cy="4855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63" y="379664"/>
            <a:ext cx="39719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495539"/>
              <a:ext cx="7938793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7      </a:t>
              </a: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EVOLUCIÓ DELS 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TANCAMENTS.  EXECUCIÓ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z="900" smtClean="0">
                <a:latin typeface="Montserrat"/>
              </a:rPr>
              <a:pPr/>
              <a:t>10</a:t>
            </a:fld>
            <a:endParaRPr lang="ca-ES" sz="900">
              <a:latin typeface="Montserra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82181050-B172-B7F1-C835-28475F034FD9}"/>
              </a:ext>
            </a:extLst>
          </p:cNvPr>
          <p:cNvSpPr/>
          <p:nvPr/>
        </p:nvSpPr>
        <p:spPr>
          <a:xfrm>
            <a:off x="410900" y="4541586"/>
            <a:ext cx="7472781" cy="385268"/>
          </a:xfrm>
          <a:prstGeom prst="rect">
            <a:avLst/>
          </a:prstGeom>
          <a:solidFill>
            <a:srgbClr val="FFFFFF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Comptabilitat Pressupostària</a:t>
            </a:r>
          </a:p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Imports </a:t>
            </a:r>
            <a:r>
              <a:rPr lang="ca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en milions d’euros</a:t>
            </a:r>
          </a:p>
        </p:txBody>
      </p:sp>
      <p:pic>
        <p:nvPicPr>
          <p:cNvPr id="13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" y="1189322"/>
            <a:ext cx="8788793" cy="248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QuadreDeText 10"/>
          <p:cNvSpPr txBox="1"/>
          <p:nvPr/>
        </p:nvSpPr>
        <p:spPr>
          <a:xfrm>
            <a:off x="651740" y="3799765"/>
            <a:ext cx="1673523" cy="33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>
            <a:defPPr>
              <a:defRPr lang="es-ES"/>
            </a:defPPr>
            <a:lvl1pPr>
              <a:lnSpc>
                <a:spcPts val="1000"/>
              </a:lnSpc>
              <a:defRPr sz="1050">
                <a:latin typeface="MV Boli" pitchFamily="2" charset="0"/>
                <a:cs typeface="MV Boli" pitchFamily="2" charset="0"/>
              </a:defRPr>
            </a:lvl1pPr>
          </a:lstStyle>
          <a:p>
            <a:pPr algn="ctr"/>
            <a:r>
              <a:rPr lang="ca-ES" sz="900" dirty="0">
                <a:latin typeface="Montserrat"/>
              </a:rPr>
              <a:t>Record d’execució </a:t>
            </a:r>
            <a:r>
              <a:rPr lang="ca-ES" sz="900" dirty="0" smtClean="0">
                <a:latin typeface="Montserrat"/>
              </a:rPr>
              <a:t/>
            </a:r>
            <a:br>
              <a:rPr lang="ca-ES" sz="900" dirty="0" smtClean="0">
                <a:latin typeface="Montserrat"/>
              </a:rPr>
            </a:br>
            <a:r>
              <a:rPr lang="ca-ES" sz="900" dirty="0" smtClean="0">
                <a:latin typeface="Montserrat"/>
              </a:rPr>
              <a:t>3</a:t>
            </a:r>
            <a:r>
              <a:rPr lang="ca-ES" sz="900" baseline="-16000" dirty="0" smtClean="0">
                <a:latin typeface="Montserrat"/>
              </a:rPr>
              <a:t>.</a:t>
            </a:r>
            <a:r>
              <a:rPr lang="ca-ES" sz="900" dirty="0" smtClean="0">
                <a:latin typeface="Montserrat"/>
              </a:rPr>
              <a:t>337 milions d’€</a:t>
            </a:r>
            <a:endParaRPr lang="ca-ES" sz="900" dirty="0">
              <a:latin typeface="Montserrat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6768860" y="3811118"/>
            <a:ext cx="1673523" cy="34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>
            <a:defPPr>
              <a:defRPr lang="es-ES"/>
            </a:defPPr>
            <a:lvl1pPr>
              <a:lnSpc>
                <a:spcPts val="1000"/>
              </a:lnSpc>
              <a:defRPr sz="1050">
                <a:latin typeface="MV Boli" pitchFamily="2" charset="0"/>
                <a:cs typeface="MV Boli" pitchFamily="2" charset="0"/>
              </a:defRPr>
            </a:lvl1pPr>
          </a:lstStyle>
          <a:p>
            <a:pPr algn="ctr"/>
            <a:r>
              <a:rPr lang="ca-ES" sz="900" dirty="0">
                <a:latin typeface="Montserrat"/>
              </a:rPr>
              <a:t>Record d’execució </a:t>
            </a:r>
            <a:endParaRPr lang="ca-ES" sz="900" dirty="0" smtClean="0">
              <a:latin typeface="Montserrat"/>
            </a:endParaRPr>
          </a:p>
          <a:p>
            <a:pPr algn="ctr"/>
            <a:r>
              <a:rPr lang="ca-ES" sz="900" dirty="0" smtClean="0">
                <a:latin typeface="Montserrat"/>
              </a:rPr>
              <a:t>584 milions d’€</a:t>
            </a:r>
            <a:endParaRPr lang="ca-ES" sz="900" dirty="0">
              <a:latin typeface="Montserrat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3710299" y="3799764"/>
            <a:ext cx="1673523" cy="33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>
            <a:defPPr>
              <a:defRPr lang="es-ES"/>
            </a:defPPr>
            <a:lvl1pPr>
              <a:lnSpc>
                <a:spcPts val="1000"/>
              </a:lnSpc>
              <a:defRPr sz="1050">
                <a:latin typeface="MV Boli" pitchFamily="2" charset="0"/>
                <a:cs typeface="MV Boli" pitchFamily="2" charset="0"/>
              </a:defRPr>
            </a:lvl1pPr>
          </a:lstStyle>
          <a:p>
            <a:pPr algn="ctr"/>
            <a:r>
              <a:rPr lang="ca-ES" sz="900" dirty="0">
                <a:latin typeface="Montserrat"/>
              </a:rPr>
              <a:t>Record d’execució </a:t>
            </a:r>
            <a:r>
              <a:rPr lang="ca-ES" sz="900" dirty="0" smtClean="0">
                <a:latin typeface="Montserrat"/>
              </a:rPr>
              <a:t/>
            </a:r>
            <a:br>
              <a:rPr lang="ca-ES" sz="900" dirty="0" smtClean="0">
                <a:latin typeface="Montserrat"/>
              </a:rPr>
            </a:br>
            <a:r>
              <a:rPr lang="ca-ES" sz="900" dirty="0" smtClean="0">
                <a:latin typeface="Montserrat"/>
              </a:rPr>
              <a:t>2</a:t>
            </a:r>
            <a:r>
              <a:rPr lang="ca-ES" sz="900" baseline="-16000" dirty="0" smtClean="0">
                <a:latin typeface="Montserrat"/>
              </a:rPr>
              <a:t>.</a:t>
            </a:r>
            <a:r>
              <a:rPr lang="ca-ES" sz="900" dirty="0" smtClean="0">
                <a:latin typeface="Montserrat"/>
              </a:rPr>
              <a:t>213 milions d’€</a:t>
            </a:r>
            <a:endParaRPr lang="ca-ES" sz="9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543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495539"/>
              <a:ext cx="7938793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8      EXECUCIÓ DELS PRINCIPALS OPERADORS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graphicFrame>
        <p:nvGraphicFramePr>
          <p:cNvPr id="35" name="Gràfic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908998"/>
              </p:ext>
            </p:extLst>
          </p:nvPr>
        </p:nvGraphicFramePr>
        <p:xfrm>
          <a:off x="4074958" y="645460"/>
          <a:ext cx="4866321" cy="36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27473"/>
              </p:ext>
            </p:extLst>
          </p:nvPr>
        </p:nvGraphicFramePr>
        <p:xfrm>
          <a:off x="427130" y="1844167"/>
          <a:ext cx="4744225" cy="19877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965141"/>
                <a:gridCol w="889542"/>
                <a:gridCol w="889542"/>
              </a:tblGrid>
              <a:tr h="1813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EXECUCIÓ INVERSIONS PIM (CAPÍTOLS 6 I 7) EXERCICI 2023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8137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EXECUTOR</a:t>
                      </a:r>
                      <a:endParaRPr lang="ca-E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LIQUIDAT 2023</a:t>
                      </a:r>
                      <a:endParaRPr lang="ca-E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% </a:t>
                      </a:r>
                      <a:endParaRPr lang="ca-E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Barcelona d'Infraestructures Municipals, SA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289.467.204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49,5%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 Municipal Urbanisme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49.188.585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8,4%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Consorci Educació de Barcelona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33.158.647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5,7%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 Municipal Mercats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24.471.351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4,2%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 Municipal d'Informàtica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16.759.211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2,9%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 Municipal de l'Habitatge i Rehabilitació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15.418.347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2,6%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Institut Municipal d'Educació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12.513.890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2,1%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81372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Resta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143.383.895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>
                          <a:effectLst/>
                        </a:rPr>
                        <a:t>24,5%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16565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>
                          <a:effectLst/>
                        </a:rPr>
                        <a:t>TOTAL</a:t>
                      </a:r>
                      <a:endParaRPr lang="ca-E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u="none" strike="noStrike">
                          <a:effectLst/>
                        </a:rPr>
                        <a:t>584.361.130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u="none" strike="noStrike" dirty="0">
                          <a:effectLst/>
                        </a:rPr>
                        <a:t>100,0%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0127" y="1078513"/>
            <a:ext cx="3693032" cy="34630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t">
            <a:noAutofit/>
          </a:bodyPr>
          <a:lstStyle/>
          <a:p>
            <a:pPr marL="122717" algn="l"/>
            <a:r>
              <a:rPr lang="ca-ES" sz="3600" b="1" dirty="0" smtClean="0">
                <a:latin typeface="Montserrat"/>
              </a:rPr>
              <a:t>Liquidació del pressupost municipal de l’Ajuntament de Barcelona </a:t>
            </a:r>
            <a:br>
              <a:rPr lang="ca-ES" sz="3600" b="1" dirty="0" smtClean="0">
                <a:latin typeface="Montserrat"/>
              </a:rPr>
            </a:br>
            <a:r>
              <a:rPr lang="ca-ES" sz="3600" b="1" dirty="0" smtClean="0">
                <a:latin typeface="Montserrat"/>
              </a:rPr>
              <a:t>2023</a:t>
            </a:r>
            <a:endParaRPr lang="es-ES" sz="4500" b="1" dirty="0">
              <a:latin typeface="Montserrat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430127" y="4384525"/>
            <a:ext cx="1698854" cy="309964"/>
            <a:chOff x="514162" y="5846027"/>
            <a:chExt cx="1840425" cy="413285"/>
          </a:xfrm>
        </p:grpSpPr>
        <p:sp>
          <p:nvSpPr>
            <p:cNvPr id="3" name="Rectángulo redondeado 2">
              <a:extLst>
                <a:ext uri="{FF2B5EF4-FFF2-40B4-BE49-F238E27FC236}">
                  <a16:creationId xmlns="" xmlns:a16="http://schemas.microsoft.com/office/drawing/2014/main" id="{850FEAA9-FA96-1AD1-C6C9-31D7EB6A61F1}"/>
                </a:ext>
              </a:extLst>
            </p:cNvPr>
            <p:cNvSpPr/>
            <p:nvPr/>
          </p:nvSpPr>
          <p:spPr>
            <a:xfrm>
              <a:off x="518587" y="5852160"/>
              <a:ext cx="1836000" cy="406400"/>
            </a:xfrm>
            <a:prstGeom prst="roundRect">
              <a:avLst>
                <a:gd name="adj" fmla="val 50000"/>
              </a:avLst>
            </a:prstGeom>
            <a:solidFill>
              <a:srgbClr val="C60C3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ES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14162" y="5846027"/>
              <a:ext cx="1815899" cy="413285"/>
            </a:xfrm>
            <a:prstGeom prst="rect">
              <a:avLst/>
            </a:prstGeom>
            <a:noFill/>
          </p:spPr>
          <p:txBody>
            <a:bodyPr wrap="square" lIns="93604" tIns="46803" rIns="93604" bIns="46803" rtlCol="0">
              <a:spAutoFit/>
            </a:bodyPr>
            <a:lstStyle>
              <a:defPPr>
                <a:defRPr lang="es-ES"/>
              </a:defPPr>
              <a:lvl1pPr algn="ctr" defTabSz="914400">
                <a:defRPr sz="1400">
                  <a:solidFill>
                    <a:schemeClr val="bg1"/>
                  </a:solidFill>
                  <a:latin typeface="Montserrat" pitchFamily="2" charset="77"/>
                  <a:ea typeface="Arial" charset="0"/>
                  <a:cs typeface="Arial" charset="0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ca-ES" dirty="0"/>
                <a:t>5</a:t>
              </a:r>
              <a:r>
                <a:rPr lang="ca-ES" dirty="0" smtClean="0"/>
                <a:t> </a:t>
              </a:r>
              <a:r>
                <a:rPr lang="ca-ES" dirty="0"/>
                <a:t>de març de 2024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BC67972-2836-F7AE-87F1-EAABB05F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2" y="448370"/>
            <a:ext cx="1364805" cy="4855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79664"/>
            <a:ext cx="39719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="" xmlns:a16="http://schemas.microsoft.com/office/drawing/2014/main" id="{8D8E2582-8411-3538-50A1-1EC1CF99F750}"/>
              </a:ext>
            </a:extLst>
          </p:cNvPr>
          <p:cNvCxnSpPr>
            <a:cxnSpLocks/>
          </p:cNvCxnSpPr>
          <p:nvPr/>
        </p:nvCxnSpPr>
        <p:spPr>
          <a:xfrm>
            <a:off x="0" y="315939"/>
            <a:ext cx="9144000" cy="0"/>
          </a:xfrm>
          <a:prstGeom prst="line">
            <a:avLst/>
          </a:prstGeom>
          <a:ln w="190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">
            <a:extLst>
              <a:ext uri="{FF2B5EF4-FFF2-40B4-BE49-F238E27FC236}">
                <a16:creationId xmlns="" xmlns:a16="http://schemas.microsoft.com/office/drawing/2014/main" id="{E0DE8713-4C7D-C4C2-1437-C8249716ED2B}"/>
              </a:ext>
            </a:extLst>
          </p:cNvPr>
          <p:cNvSpPr/>
          <p:nvPr/>
        </p:nvSpPr>
        <p:spPr>
          <a:xfrm>
            <a:off x="410901" y="414968"/>
            <a:ext cx="5729125" cy="294131"/>
          </a:xfrm>
          <a:prstGeom prst="rect">
            <a:avLst/>
          </a:prstGeom>
        </p:spPr>
        <p:txBody>
          <a:bodyPr wrap="square" lIns="77925" tIns="38963" rIns="77925" bIns="38963" anchor="ctr">
            <a:spAutoFit/>
          </a:bodyPr>
          <a:lstStyle/>
          <a:p>
            <a:r>
              <a: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ÍNDEX</a:t>
            </a:r>
            <a:endParaRPr lang="ca-ES" sz="1400" b="1" dirty="0">
              <a:solidFill>
                <a:srgbClr val="C60C30"/>
              </a:solidFill>
              <a:latin typeface="Montserrat SemiBold" pitchFamily="2" charset="77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1D11E807-C226-63D1-909A-8D38BDEA2679}"/>
              </a:ext>
            </a:extLst>
          </p:cNvPr>
          <p:cNvCxnSpPr>
            <a:cxnSpLocks/>
          </p:cNvCxnSpPr>
          <p:nvPr/>
        </p:nvCxnSpPr>
        <p:spPr>
          <a:xfrm>
            <a:off x="0" y="770274"/>
            <a:ext cx="9144000" cy="0"/>
          </a:xfrm>
          <a:prstGeom prst="line">
            <a:avLst/>
          </a:prstGeom>
          <a:ln w="190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6B9C60C7-597F-5B3D-21C7-430C5735AD68}"/>
              </a:ext>
            </a:extLst>
          </p:cNvPr>
          <p:cNvCxnSpPr>
            <a:cxnSpLocks/>
          </p:cNvCxnSpPr>
          <p:nvPr/>
        </p:nvCxnSpPr>
        <p:spPr>
          <a:xfrm>
            <a:off x="-72468" y="2037276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596DF353-4153-A98B-5997-9893E215549E}"/>
              </a:ext>
            </a:extLst>
          </p:cNvPr>
          <p:cNvCxnSpPr>
            <a:cxnSpLocks/>
          </p:cNvCxnSpPr>
          <p:nvPr/>
        </p:nvCxnSpPr>
        <p:spPr>
          <a:xfrm>
            <a:off x="-72468" y="1829948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A9623876-E5A5-A82F-AC04-525193EB19FA}"/>
              </a:ext>
            </a:extLst>
          </p:cNvPr>
          <p:cNvCxnSpPr>
            <a:cxnSpLocks/>
          </p:cNvCxnSpPr>
          <p:nvPr/>
        </p:nvCxnSpPr>
        <p:spPr>
          <a:xfrm>
            <a:off x="-72468" y="2242227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004E76FC-61C4-863F-3FD7-531C6D1EA33C}"/>
              </a:ext>
            </a:extLst>
          </p:cNvPr>
          <p:cNvCxnSpPr>
            <a:cxnSpLocks/>
          </p:cNvCxnSpPr>
          <p:nvPr/>
        </p:nvCxnSpPr>
        <p:spPr>
          <a:xfrm>
            <a:off x="-65828" y="2468076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D46484CC-C338-8C24-8A76-CD06DDE3F9C1}"/>
              </a:ext>
            </a:extLst>
          </p:cNvPr>
          <p:cNvCxnSpPr>
            <a:cxnSpLocks/>
          </p:cNvCxnSpPr>
          <p:nvPr/>
        </p:nvCxnSpPr>
        <p:spPr>
          <a:xfrm>
            <a:off x="-72468" y="2664918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4414F06-7FC7-7611-EB0F-0E4ED7DA7ACB}"/>
              </a:ext>
            </a:extLst>
          </p:cNvPr>
          <p:cNvCxnSpPr>
            <a:cxnSpLocks/>
          </p:cNvCxnSpPr>
          <p:nvPr/>
        </p:nvCxnSpPr>
        <p:spPr>
          <a:xfrm>
            <a:off x="-72467" y="2871165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EBEADACD-41AC-85EB-EB28-36DDE893A22C}"/>
              </a:ext>
            </a:extLst>
          </p:cNvPr>
          <p:cNvCxnSpPr>
            <a:cxnSpLocks/>
          </p:cNvCxnSpPr>
          <p:nvPr/>
        </p:nvCxnSpPr>
        <p:spPr>
          <a:xfrm>
            <a:off x="-72468" y="3069916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A564C674-596D-DD80-F25B-7D6B695FC317}"/>
              </a:ext>
            </a:extLst>
          </p:cNvPr>
          <p:cNvCxnSpPr>
            <a:cxnSpLocks/>
          </p:cNvCxnSpPr>
          <p:nvPr/>
        </p:nvCxnSpPr>
        <p:spPr>
          <a:xfrm>
            <a:off x="-72467" y="3282751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3">
            <a:extLst>
              <a:ext uri="{FF2B5EF4-FFF2-40B4-BE49-F238E27FC236}">
                <a16:creationId xmlns="" xmlns:a16="http://schemas.microsoft.com/office/drawing/2014/main" id="{93283716-9478-7D0D-AA3F-E9C8F875BE1A}"/>
              </a:ext>
            </a:extLst>
          </p:cNvPr>
          <p:cNvSpPr/>
          <p:nvPr/>
        </p:nvSpPr>
        <p:spPr>
          <a:xfrm>
            <a:off x="425105" y="1816287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>
            <a:extLst>
              <a:ext uri="{FF2B5EF4-FFF2-40B4-BE49-F238E27FC236}">
                <a16:creationId xmlns="" xmlns:a16="http://schemas.microsoft.com/office/drawing/2014/main" id="{1571D36A-4A63-2406-8DF3-1A19C6174F49}"/>
              </a:ext>
            </a:extLst>
          </p:cNvPr>
          <p:cNvSpPr/>
          <p:nvPr/>
        </p:nvSpPr>
        <p:spPr>
          <a:xfrm>
            <a:off x="821465" y="2242045"/>
            <a:ext cx="721821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EVOLUCIÓ </a:t>
            </a: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 LA CAPACITAT/NECESSITAT DE FINANÇAMENT (CNF)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="" xmlns:a16="http://schemas.microsoft.com/office/drawing/2014/main" id="{F12783BF-916E-6DB0-A076-03978D0E8258}"/>
              </a:ext>
            </a:extLst>
          </p:cNvPr>
          <p:cNvSpPr/>
          <p:nvPr/>
        </p:nvSpPr>
        <p:spPr>
          <a:xfrm>
            <a:off x="821465" y="2465155"/>
            <a:ext cx="721821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EVOLUCIÓ </a:t>
            </a:r>
            <a:r>
              <a:rPr lang="es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 L’ENDEUTAMENT</a:t>
            </a:r>
          </a:p>
        </p:txBody>
      </p:sp>
      <p:sp>
        <p:nvSpPr>
          <p:cNvPr id="78" name="Rectangle 3">
            <a:extLst>
              <a:ext uri="{FF2B5EF4-FFF2-40B4-BE49-F238E27FC236}">
                <a16:creationId xmlns="" xmlns:a16="http://schemas.microsoft.com/office/drawing/2014/main" id="{FC3D08BF-E23A-9F72-090C-70964545F19D}"/>
              </a:ext>
            </a:extLst>
          </p:cNvPr>
          <p:cNvSpPr/>
          <p:nvPr/>
        </p:nvSpPr>
        <p:spPr>
          <a:xfrm>
            <a:off x="821465" y="2667490"/>
            <a:ext cx="7218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RÀTINGS DE SOLVÈNCIA 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="" xmlns:a16="http://schemas.microsoft.com/office/drawing/2014/main" id="{2D41A261-EA05-D329-7A3A-240687E32ABB}"/>
              </a:ext>
            </a:extLst>
          </p:cNvPr>
          <p:cNvSpPr txBox="1"/>
          <p:nvPr/>
        </p:nvSpPr>
        <p:spPr>
          <a:xfrm>
            <a:off x="821465" y="1837375"/>
            <a:ext cx="46867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TANCAMENT DE L’EXERCICI</a:t>
            </a:r>
            <a:endParaRPr lang="es-ES" sz="900" dirty="0"/>
          </a:p>
        </p:txBody>
      </p:sp>
      <p:sp>
        <p:nvSpPr>
          <p:cNvPr id="96" name="Rectangle 3">
            <a:extLst>
              <a:ext uri="{FF2B5EF4-FFF2-40B4-BE49-F238E27FC236}">
                <a16:creationId xmlns="" xmlns:a16="http://schemas.microsoft.com/office/drawing/2014/main" id="{E8138079-F4BD-F785-A201-35FB2C0C7622}"/>
              </a:ext>
            </a:extLst>
          </p:cNvPr>
          <p:cNvSpPr/>
          <p:nvPr/>
        </p:nvSpPr>
        <p:spPr>
          <a:xfrm>
            <a:off x="425105" y="2022174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="" xmlns:a16="http://schemas.microsoft.com/office/drawing/2014/main" id="{802F1AFA-C91F-ED1B-2E65-247DDA4F052A}"/>
              </a:ext>
            </a:extLst>
          </p:cNvPr>
          <p:cNvSpPr txBox="1"/>
          <p:nvPr/>
        </p:nvSpPr>
        <p:spPr>
          <a:xfrm>
            <a:off x="821465" y="2039710"/>
            <a:ext cx="46867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900" dirty="0">
                <a:latin typeface="Montserrat" pitchFamily="2" charset="77"/>
                <a:cs typeface="Times New Roman" panose="02020603050405020304" pitchFamily="18" charset="0"/>
              </a:rPr>
              <a:t>OBJECTIUS I RESULTATS</a:t>
            </a:r>
          </a:p>
        </p:txBody>
      </p:sp>
      <p:sp>
        <p:nvSpPr>
          <p:cNvPr id="98" name="Rectangle 3">
            <a:extLst>
              <a:ext uri="{FF2B5EF4-FFF2-40B4-BE49-F238E27FC236}">
                <a16:creationId xmlns="" xmlns:a16="http://schemas.microsoft.com/office/drawing/2014/main" id="{2567CCE6-C9AC-BF59-33E6-4AA331AA1835}"/>
              </a:ext>
            </a:extLst>
          </p:cNvPr>
          <p:cNvSpPr/>
          <p:nvPr/>
        </p:nvSpPr>
        <p:spPr>
          <a:xfrm>
            <a:off x="425105" y="2228061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>
            <a:extLst>
              <a:ext uri="{FF2B5EF4-FFF2-40B4-BE49-F238E27FC236}">
                <a16:creationId xmlns="" xmlns:a16="http://schemas.microsoft.com/office/drawing/2014/main" id="{AF0A9789-580D-AE4B-A492-ED6CA456DBE7}"/>
              </a:ext>
            </a:extLst>
          </p:cNvPr>
          <p:cNvSpPr/>
          <p:nvPr/>
        </p:nvSpPr>
        <p:spPr>
          <a:xfrm>
            <a:off x="425105" y="2433948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ctangle 3">
            <a:extLst>
              <a:ext uri="{FF2B5EF4-FFF2-40B4-BE49-F238E27FC236}">
                <a16:creationId xmlns="" xmlns:a16="http://schemas.microsoft.com/office/drawing/2014/main" id="{FF2A53F5-10A6-5BC4-2412-71091E61132B}"/>
              </a:ext>
            </a:extLst>
          </p:cNvPr>
          <p:cNvSpPr/>
          <p:nvPr/>
        </p:nvSpPr>
        <p:spPr>
          <a:xfrm>
            <a:off x="425105" y="2639835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Rectangle 3">
            <a:extLst>
              <a:ext uri="{FF2B5EF4-FFF2-40B4-BE49-F238E27FC236}">
                <a16:creationId xmlns="" xmlns:a16="http://schemas.microsoft.com/office/drawing/2014/main" id="{48310672-F724-8CC5-89F9-1393A62884C2}"/>
              </a:ext>
            </a:extLst>
          </p:cNvPr>
          <p:cNvSpPr/>
          <p:nvPr/>
        </p:nvSpPr>
        <p:spPr>
          <a:xfrm>
            <a:off x="821465" y="2869825"/>
            <a:ext cx="7218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PAGAMENT A </a:t>
            </a:r>
            <a:r>
              <a:rPr lang="ca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PROVEÏDORS</a:t>
            </a:r>
            <a:endParaRPr lang="ca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Rectangle 3">
            <a:extLst>
              <a:ext uri="{FF2B5EF4-FFF2-40B4-BE49-F238E27FC236}">
                <a16:creationId xmlns="" xmlns:a16="http://schemas.microsoft.com/office/drawing/2014/main" id="{9451E4BB-361A-87DF-68B8-35697E22E8F1}"/>
              </a:ext>
            </a:extLst>
          </p:cNvPr>
          <p:cNvSpPr/>
          <p:nvPr/>
        </p:nvSpPr>
        <p:spPr>
          <a:xfrm>
            <a:off x="425105" y="2845722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Rectangle 3">
            <a:extLst>
              <a:ext uri="{FF2B5EF4-FFF2-40B4-BE49-F238E27FC236}">
                <a16:creationId xmlns="" xmlns:a16="http://schemas.microsoft.com/office/drawing/2014/main" id="{1D4192F9-C8E6-4ACE-3F3C-60ED7F1EDC00}"/>
              </a:ext>
            </a:extLst>
          </p:cNvPr>
          <p:cNvSpPr/>
          <p:nvPr/>
        </p:nvSpPr>
        <p:spPr>
          <a:xfrm>
            <a:off x="425105" y="3051609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Contenidor de número de diapositiva 3"/>
          <p:cNvSpPr txBox="1">
            <a:spLocks/>
          </p:cNvSpPr>
          <p:nvPr/>
        </p:nvSpPr>
        <p:spPr>
          <a:xfrm>
            <a:off x="7057384" y="4781794"/>
            <a:ext cx="1915111" cy="267378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549CD-9692-4C24-BA90-BBA7E1AE662A}" type="slidenum">
              <a:rPr lang="ca-ES" smtClean="0"/>
              <a:pPr/>
              <a:t>2</a:t>
            </a:fld>
            <a:endParaRPr lang="ca-ES" dirty="0"/>
          </a:p>
        </p:txBody>
      </p:sp>
      <p:cxnSp>
        <p:nvCxnSpPr>
          <p:cNvPr id="30" name="Conector recto 35">
            <a:extLst>
              <a:ext uri="{FF2B5EF4-FFF2-40B4-BE49-F238E27FC236}">
                <a16:creationId xmlns="" xmlns:a16="http://schemas.microsoft.com/office/drawing/2014/main" id="{A564C674-596D-DD80-F25B-7D6B695FC317}"/>
              </a:ext>
            </a:extLst>
          </p:cNvPr>
          <p:cNvCxnSpPr>
            <a:cxnSpLocks/>
          </p:cNvCxnSpPr>
          <p:nvPr/>
        </p:nvCxnSpPr>
        <p:spPr>
          <a:xfrm>
            <a:off x="-70245" y="3514657"/>
            <a:ext cx="10915650" cy="0"/>
          </a:xfrm>
          <a:prstGeom prst="line">
            <a:avLst/>
          </a:prstGeom>
          <a:ln w="19050">
            <a:solidFill>
              <a:srgbClr val="9B9683">
                <a:alpha val="2039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A3A1C785-A004-D398-1E5F-51EBC96D0831}"/>
              </a:ext>
            </a:extLst>
          </p:cNvPr>
          <p:cNvSpPr/>
          <p:nvPr/>
        </p:nvSpPr>
        <p:spPr>
          <a:xfrm>
            <a:off x="815623" y="3066377"/>
            <a:ext cx="7218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EVOLUCIÓ DELS TANCAMENTS.  </a:t>
            </a:r>
            <a:r>
              <a:rPr lang="ca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EXECUCIÓ</a:t>
            </a:r>
            <a:endParaRPr lang="ca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1D4192F9-C8E6-4ACE-3F3C-60ED7F1EDC00}"/>
              </a:ext>
            </a:extLst>
          </p:cNvPr>
          <p:cNvSpPr/>
          <p:nvPr/>
        </p:nvSpPr>
        <p:spPr>
          <a:xfrm>
            <a:off x="427327" y="3270264"/>
            <a:ext cx="317962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52"/>
              </a:spcAft>
            </a:pPr>
            <a:r>
              <a:rPr lang="es-ES" sz="900" dirty="0" smtClean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s-ES" sz="900" dirty="0"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3A1C785-A004-D398-1E5F-51EBC96D0831}"/>
              </a:ext>
            </a:extLst>
          </p:cNvPr>
          <p:cNvSpPr/>
          <p:nvPr/>
        </p:nvSpPr>
        <p:spPr>
          <a:xfrm>
            <a:off x="823687" y="3291039"/>
            <a:ext cx="7218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9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EXECUCIÓ DELS PRINCIPALS OPERADORS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" b="3423"/>
          <a:stretch/>
        </p:blipFill>
        <p:spPr bwMode="auto">
          <a:xfrm>
            <a:off x="5184863" y="371548"/>
            <a:ext cx="3959137" cy="43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939" y="273234"/>
            <a:ext cx="1152000" cy="5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 12"/>
          <p:cNvGrpSpPr/>
          <p:nvPr/>
        </p:nvGrpSpPr>
        <p:grpSpPr>
          <a:xfrm>
            <a:off x="0" y="315939"/>
            <a:ext cx="9144000" cy="451521"/>
            <a:chOff x="0" y="421252"/>
            <a:chExt cx="9906000" cy="602028"/>
          </a:xfrm>
        </p:grpSpPr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3" y="508832"/>
              <a:ext cx="6206552" cy="4268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      TANCAMENT DE L’EXERCICI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idor de número de diapositiva 3"/>
          <p:cNvSpPr txBox="1">
            <a:spLocks/>
          </p:cNvSpPr>
          <p:nvPr/>
        </p:nvSpPr>
        <p:spPr>
          <a:xfrm>
            <a:off x="7082123" y="4781769"/>
            <a:ext cx="1915111" cy="267378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549CD-9692-4C24-BA90-BBA7E1AE662A}" type="slidenum">
              <a:rPr lang="ca-ES" smtClean="0"/>
              <a:pPr/>
              <a:t>3</a:t>
            </a:fld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304800" y="2379133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grpSp>
        <p:nvGrpSpPr>
          <p:cNvPr id="43" name="Agrupa 42"/>
          <p:cNvGrpSpPr>
            <a:grpSpLocks noChangeAspect="1"/>
          </p:cNvGrpSpPr>
          <p:nvPr/>
        </p:nvGrpSpPr>
        <p:grpSpPr>
          <a:xfrm>
            <a:off x="564315" y="2089339"/>
            <a:ext cx="412941" cy="540000"/>
            <a:chOff x="872067" y="1419673"/>
            <a:chExt cx="694266" cy="933467"/>
          </a:xfrm>
        </p:grpSpPr>
        <p:sp>
          <p:nvSpPr>
            <p:cNvPr id="6" name="Rectangle arrodonit 5"/>
            <p:cNvSpPr/>
            <p:nvPr/>
          </p:nvSpPr>
          <p:spPr>
            <a:xfrm>
              <a:off x="872067" y="1600199"/>
              <a:ext cx="694266" cy="752941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2067" y="1636967"/>
              <a:ext cx="694266" cy="1148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16" name="Agrupa 15"/>
            <p:cNvGrpSpPr/>
            <p:nvPr/>
          </p:nvGrpSpPr>
          <p:grpSpPr>
            <a:xfrm>
              <a:off x="973667" y="1419673"/>
              <a:ext cx="491066" cy="265131"/>
              <a:chOff x="967095" y="1467633"/>
              <a:chExt cx="491066" cy="265131"/>
            </a:xfrm>
          </p:grpSpPr>
          <p:sp>
            <p:nvSpPr>
              <p:cNvPr id="15" name="Rectangle arrodonit 14"/>
              <p:cNvSpPr/>
              <p:nvPr/>
            </p:nvSpPr>
            <p:spPr>
              <a:xfrm>
                <a:off x="967095" y="1467633"/>
                <a:ext cx="93133" cy="265131"/>
              </a:xfrm>
              <a:prstGeom prst="roundRect">
                <a:avLst>
                  <a:gd name="adj" fmla="val 4756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Rectangle arrodonit 17"/>
              <p:cNvSpPr/>
              <p:nvPr/>
            </p:nvSpPr>
            <p:spPr>
              <a:xfrm>
                <a:off x="1166062" y="1467633"/>
                <a:ext cx="93133" cy="265131"/>
              </a:xfrm>
              <a:prstGeom prst="roundRect">
                <a:avLst>
                  <a:gd name="adj" fmla="val 4756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9" name="Rectangle arrodonit 18"/>
              <p:cNvSpPr/>
              <p:nvPr/>
            </p:nvSpPr>
            <p:spPr>
              <a:xfrm>
                <a:off x="1365028" y="1467633"/>
                <a:ext cx="93133" cy="265131"/>
              </a:xfrm>
              <a:prstGeom prst="roundRect">
                <a:avLst>
                  <a:gd name="adj" fmla="val 4756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42" name="Agrupa 41"/>
            <p:cNvGrpSpPr/>
            <p:nvPr/>
          </p:nvGrpSpPr>
          <p:grpSpPr>
            <a:xfrm>
              <a:off x="981775" y="1820256"/>
              <a:ext cx="474851" cy="441583"/>
              <a:chOff x="977928" y="1820256"/>
              <a:chExt cx="474851" cy="441583"/>
            </a:xfrm>
          </p:grpSpPr>
          <p:grpSp>
            <p:nvGrpSpPr>
              <p:cNvPr id="26" name="Agrupa 25"/>
              <p:cNvGrpSpPr/>
              <p:nvPr/>
            </p:nvGrpSpPr>
            <p:grpSpPr>
              <a:xfrm>
                <a:off x="977928" y="1820256"/>
                <a:ext cx="474851" cy="72000"/>
                <a:chOff x="989882" y="1879712"/>
                <a:chExt cx="474851" cy="720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989882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124166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258450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392733" y="1879712"/>
                  <a:ext cx="72000" cy="72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27" name="Agrupa 26"/>
              <p:cNvGrpSpPr/>
              <p:nvPr/>
            </p:nvGrpSpPr>
            <p:grpSpPr>
              <a:xfrm>
                <a:off x="977928" y="1943450"/>
                <a:ext cx="474851" cy="72000"/>
                <a:chOff x="989882" y="1879712"/>
                <a:chExt cx="474851" cy="720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989882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24166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258450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392733" y="1879712"/>
                  <a:ext cx="72000" cy="72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32" name="Agrupa 31"/>
              <p:cNvGrpSpPr/>
              <p:nvPr/>
            </p:nvGrpSpPr>
            <p:grpSpPr>
              <a:xfrm>
                <a:off x="977928" y="2066644"/>
                <a:ext cx="474851" cy="72000"/>
                <a:chOff x="989882" y="1879712"/>
                <a:chExt cx="474851" cy="720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989882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124166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258450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392733" y="1879712"/>
                  <a:ext cx="72000" cy="72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37" name="Agrupa 36"/>
              <p:cNvGrpSpPr/>
              <p:nvPr/>
            </p:nvGrpSpPr>
            <p:grpSpPr>
              <a:xfrm>
                <a:off x="977928" y="2189839"/>
                <a:ext cx="474851" cy="72000"/>
                <a:chOff x="989882" y="1879712"/>
                <a:chExt cx="474851" cy="72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89882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124166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258450" y="1879712"/>
                  <a:ext cx="72000" cy="72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392733" y="1879712"/>
                  <a:ext cx="72000" cy="72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</p:grpSp>
      <p:sp>
        <p:nvSpPr>
          <p:cNvPr id="44" name="Contenidor de contingut 2"/>
          <p:cNvSpPr>
            <a:spLocks noGrp="1"/>
          </p:cNvSpPr>
          <p:nvPr>
            <p:ph idx="1"/>
          </p:nvPr>
        </p:nvSpPr>
        <p:spPr>
          <a:xfrm>
            <a:off x="1173415" y="1908861"/>
            <a:ext cx="7472781" cy="1808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a-ES" sz="1100" dirty="0">
              <a:latin typeface="Montserrat"/>
            </a:endParaRPr>
          </a:p>
          <a:p>
            <a:pPr algn="just" defTabSz="717550"/>
            <a:r>
              <a:rPr lang="ca-ES" sz="1100" dirty="0" smtClean="0">
                <a:latin typeface="Montserrat"/>
              </a:rPr>
              <a:t>Amb data </a:t>
            </a:r>
            <a:r>
              <a:rPr lang="ca-ES" sz="1100" b="1" dirty="0" smtClean="0">
                <a:latin typeface="Montserrat"/>
              </a:rPr>
              <a:t>29 de febrer</a:t>
            </a:r>
            <a:r>
              <a:rPr lang="ca-ES" sz="1100" dirty="0" smtClean="0">
                <a:latin typeface="Montserrat"/>
              </a:rPr>
              <a:t> l’Alcalde va signar el decret de </a:t>
            </a:r>
            <a:r>
              <a:rPr lang="ca-ES" sz="1100" b="1" dirty="0" smtClean="0">
                <a:latin typeface="Montserrat"/>
              </a:rPr>
              <a:t>liquidació del pressupost de l’Ajuntament de Barcelona </a:t>
            </a:r>
            <a:r>
              <a:rPr lang="ca-ES" sz="1100" dirty="0" smtClean="0">
                <a:latin typeface="Montserrat"/>
              </a:rPr>
              <a:t>de l’exercici 2023.</a:t>
            </a:r>
          </a:p>
          <a:p>
            <a:pPr marL="0" indent="0" algn="just" defTabSz="717550">
              <a:buNone/>
            </a:pPr>
            <a:endParaRPr lang="ca-ES" sz="1100" dirty="0" smtClean="0">
              <a:latin typeface="Montserrat"/>
            </a:endParaRPr>
          </a:p>
          <a:p>
            <a:pPr algn="just"/>
            <a:r>
              <a:rPr lang="ca-ES" sz="1100" dirty="0" smtClean="0">
                <a:latin typeface="Montserrat"/>
              </a:rPr>
              <a:t>El tancament i liquidació dels comptes de la resta de les entitats del grup s’efectuarà a finals d’abril i per tant no es podran presentar dades definitives sobre els seus comptes o sobre el consolidat del grup fins a aquesta data. </a:t>
            </a:r>
          </a:p>
          <a:p>
            <a:pPr marL="0" indent="0">
              <a:buNone/>
            </a:pPr>
            <a:endParaRPr lang="ca-ES" sz="1400" dirty="0" smtClean="0"/>
          </a:p>
        </p:txBody>
      </p:sp>
      <p:grpSp>
        <p:nvGrpSpPr>
          <p:cNvPr id="46" name="Agrupa 45"/>
          <p:cNvGrpSpPr/>
          <p:nvPr/>
        </p:nvGrpSpPr>
        <p:grpSpPr>
          <a:xfrm>
            <a:off x="225679" y="1021119"/>
            <a:ext cx="8365261" cy="270389"/>
            <a:chOff x="219924" y="1409512"/>
            <a:chExt cx="5436000" cy="360519"/>
          </a:xfrm>
        </p:grpSpPr>
        <p:sp>
          <p:nvSpPr>
            <p:cNvPr id="47" name="Rectangle 3">
              <a:extLst>
                <a:ext uri="{FF2B5EF4-FFF2-40B4-BE49-F238E27FC236}">
                  <a16:creationId xmlns="" xmlns:a16="http://schemas.microsoft.com/office/drawing/2014/main" id="{39DCC68C-DF00-13FD-4E70-1B82925C8270}"/>
                </a:ext>
              </a:extLst>
            </p:cNvPr>
            <p:cNvSpPr/>
            <p:nvPr/>
          </p:nvSpPr>
          <p:spPr>
            <a:xfrm>
              <a:off x="478155" y="1454484"/>
              <a:ext cx="465080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900" b="1" dirty="0" smtClean="0">
                  <a:latin typeface="Montserrat"/>
                </a:rPr>
                <a:t>CALENDARI</a:t>
              </a:r>
              <a:endParaRPr lang="es-ES" sz="900" b="1" dirty="0">
                <a:latin typeface="Montserrat"/>
              </a:endParaRPr>
            </a:p>
          </p:txBody>
        </p:sp>
        <p:cxnSp>
          <p:nvCxnSpPr>
            <p:cNvPr id="48" name="Conector recto 10">
              <a:extLst>
                <a:ext uri="{FF2B5EF4-FFF2-40B4-BE49-F238E27FC236}">
                  <a16:creationId xmlns="" xmlns:a16="http://schemas.microsoft.com/office/drawing/2014/main" id="{6DD26E53-D146-BE40-6A7F-5899097B0618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770031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11">
              <a:extLst>
                <a:ext uri="{FF2B5EF4-FFF2-40B4-BE49-F238E27FC236}">
                  <a16:creationId xmlns="" xmlns:a16="http://schemas.microsoft.com/office/drawing/2014/main" id="{778D971C-E5D5-8681-CD2F-32392CCEC831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409512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 12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3" y="508832"/>
              <a:ext cx="6206552" cy="4268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      TANCAMENT DE L’EXERCICI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idor de número de diapositiva 3"/>
          <p:cNvSpPr txBox="1">
            <a:spLocks/>
          </p:cNvSpPr>
          <p:nvPr/>
        </p:nvSpPr>
        <p:spPr>
          <a:xfrm>
            <a:off x="7082123" y="4781769"/>
            <a:ext cx="1915111" cy="267378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549CD-9692-4C24-BA90-BBA7E1AE662A}" type="slidenum">
              <a:rPr lang="ca-ES" smtClean="0"/>
              <a:pPr/>
              <a:t>4</a:t>
            </a:fld>
            <a:endParaRPr lang="ca-ES"/>
          </a:p>
        </p:txBody>
      </p:sp>
      <p:grpSp>
        <p:nvGrpSpPr>
          <p:cNvPr id="5" name="Agrupa 4"/>
          <p:cNvGrpSpPr/>
          <p:nvPr/>
        </p:nvGrpSpPr>
        <p:grpSpPr>
          <a:xfrm>
            <a:off x="1659751" y="1777935"/>
            <a:ext cx="5545502" cy="2773313"/>
            <a:chOff x="3670010" y="1258605"/>
            <a:chExt cx="4940032" cy="2810274"/>
          </a:xfrm>
        </p:grpSpPr>
        <p:sp>
          <p:nvSpPr>
            <p:cNvPr id="4" name="Rectangle 3"/>
            <p:cNvSpPr/>
            <p:nvPr/>
          </p:nvSpPr>
          <p:spPr>
            <a:xfrm>
              <a:off x="4233333" y="1617133"/>
              <a:ext cx="143934" cy="149013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010" y="1258605"/>
              <a:ext cx="4940032" cy="281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Agrupa 14"/>
          <p:cNvGrpSpPr/>
          <p:nvPr/>
        </p:nvGrpSpPr>
        <p:grpSpPr>
          <a:xfrm>
            <a:off x="171062" y="1004055"/>
            <a:ext cx="8365261" cy="270389"/>
            <a:chOff x="219924" y="1409512"/>
            <a:chExt cx="5436000" cy="360519"/>
          </a:xfrm>
        </p:grpSpPr>
        <p:sp>
          <p:nvSpPr>
            <p:cNvPr id="16" name="Rectangle 3">
              <a:extLst>
                <a:ext uri="{FF2B5EF4-FFF2-40B4-BE49-F238E27FC236}">
                  <a16:creationId xmlns="" xmlns:a16="http://schemas.microsoft.com/office/drawing/2014/main" id="{39DCC68C-DF00-13FD-4E70-1B82925C8270}"/>
                </a:ext>
              </a:extLst>
            </p:cNvPr>
            <p:cNvSpPr/>
            <p:nvPr/>
          </p:nvSpPr>
          <p:spPr>
            <a:xfrm>
              <a:off x="478155" y="1454484"/>
              <a:ext cx="465080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900" b="1" dirty="0" smtClean="0">
                  <a:latin typeface="Montserrat"/>
                </a:rPr>
                <a:t>INFORME DE L’AIREF SOBRE AVALUACIÓ INDIVIDUAL DE LES CC.LL </a:t>
              </a:r>
              <a:endParaRPr lang="es-ES" sz="900" b="1" dirty="0">
                <a:latin typeface="Montserrat"/>
              </a:endParaRPr>
            </a:p>
          </p:txBody>
        </p:sp>
        <p:cxnSp>
          <p:nvCxnSpPr>
            <p:cNvPr id="18" name="Conector recto 10">
              <a:extLst>
                <a:ext uri="{FF2B5EF4-FFF2-40B4-BE49-F238E27FC236}">
                  <a16:creationId xmlns="" xmlns:a16="http://schemas.microsoft.com/office/drawing/2014/main" id="{6DD26E53-D146-BE40-6A7F-5899097B0618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770031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1">
              <a:extLst>
                <a:ext uri="{FF2B5EF4-FFF2-40B4-BE49-F238E27FC236}">
                  <a16:creationId xmlns="" xmlns:a16="http://schemas.microsoft.com/office/drawing/2014/main" id="{778D971C-E5D5-8681-CD2F-32392CCEC831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409512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68444" y="1338439"/>
            <a:ext cx="4838638" cy="201798"/>
          </a:xfrm>
          <a:prstGeom prst="rect">
            <a:avLst/>
          </a:prstGeom>
          <a:solidFill>
            <a:schemeClr val="bg1"/>
          </a:solidFill>
        </p:spPr>
        <p:txBody>
          <a:bodyPr wrap="square" lIns="77925" tIns="38963" rIns="77925" bIns="38963">
            <a:spAutoFit/>
          </a:bodyPr>
          <a:lstStyle/>
          <a:p>
            <a:r>
              <a:rPr lang="ca-ES" sz="800" dirty="0" err="1" smtClean="0">
                <a:latin typeface="Montserrat"/>
                <a:cs typeface="MV Boli" pitchFamily="2" charset="0"/>
              </a:rPr>
              <a:t>L’AIReF</a:t>
            </a:r>
            <a:r>
              <a:rPr lang="ca-ES" sz="800" dirty="0" smtClean="0">
                <a:latin typeface="Montserrat"/>
                <a:cs typeface="MV Boli" pitchFamily="2" charset="0"/>
              </a:rPr>
              <a:t> preveia al mes de juny que l’Ajuntament de Barcelona tancaria amb dèficit</a:t>
            </a:r>
            <a:r>
              <a:rPr lang="ca-ES" sz="800" dirty="0" smtClean="0">
                <a:solidFill>
                  <a:schemeClr val="bg1">
                    <a:lumMod val="50000"/>
                  </a:schemeClr>
                </a:solidFill>
                <a:latin typeface="Montserrat"/>
                <a:cs typeface="MV Boli" pitchFamily="2" charset="0"/>
              </a:rPr>
              <a:t>.</a:t>
            </a:r>
            <a:endParaRPr lang="ca-ES" sz="800" i="1" dirty="0">
              <a:solidFill>
                <a:schemeClr val="bg1">
                  <a:lumMod val="50000"/>
                </a:schemeClr>
              </a:solidFill>
              <a:latin typeface="Montserrat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99C2B28E-5840-DE36-B815-62969EF49561}"/>
                </a:ext>
              </a:extLst>
            </p:cNvPr>
            <p:cNvSpPr/>
            <p:nvPr/>
          </p:nvSpPr>
          <p:spPr>
            <a:xfrm>
              <a:off x="445143" y="495541"/>
              <a:ext cx="6206552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>
                  <a:solidFill>
                    <a:srgbClr val="C60C30"/>
                  </a:solidFill>
                  <a:latin typeface="Montserrat SemiBold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ca-ES" sz="1400" b="1" dirty="0">
                  <a:solidFill>
                    <a:srgbClr val="C60C30"/>
                  </a:solidFill>
                  <a:latin typeface="Montserrat SemiBold"/>
                  <a:ea typeface="Calibri" panose="020F0502020204030204" pitchFamily="34" charset="0"/>
                  <a:cs typeface="Times New Roman" panose="02020603050405020304" pitchFamily="18" charset="0"/>
                </a:rPr>
                <a:t>OBJECTIUS I RESULTATS</a:t>
              </a:r>
              <a:endParaRPr lang="es-ES" sz="1400" b="1" dirty="0">
                <a:solidFill>
                  <a:srgbClr val="C60C30"/>
                </a:solidFill>
                <a:latin typeface="Montserrat SemiBold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:a16="http://schemas.microsoft.com/office/drawing/2014/main" xmlns="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xmlns="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05101" y="4803424"/>
            <a:ext cx="213393" cy="243317"/>
          </a:xfrm>
        </p:spPr>
        <p:txBody>
          <a:bodyPr/>
          <a:lstStyle/>
          <a:p>
            <a:fld id="{742549CD-9692-4C24-BA90-BBA7E1AE662A}" type="slidenum">
              <a:rPr lang="ca-ES" sz="900" smtClean="0">
                <a:latin typeface="Montserrat"/>
              </a:rPr>
              <a:pPr/>
              <a:t>5</a:t>
            </a:fld>
            <a:endParaRPr lang="ca-ES" sz="900" dirty="0">
              <a:latin typeface="Montserrat"/>
            </a:endParaRPr>
          </a:p>
        </p:txBody>
      </p:sp>
      <p:sp>
        <p:nvSpPr>
          <p:cNvPr id="63" name="Títol 1"/>
          <p:cNvSpPr>
            <a:spLocks noGrp="1"/>
          </p:cNvSpPr>
          <p:nvPr>
            <p:ph type="title"/>
          </p:nvPr>
        </p:nvSpPr>
        <p:spPr>
          <a:xfrm>
            <a:off x="410901" y="823447"/>
            <a:ext cx="8087849" cy="364294"/>
          </a:xfrm>
        </p:spPr>
        <p:txBody>
          <a:bodyPr>
            <a:normAutofit/>
          </a:bodyPr>
          <a:lstStyle/>
          <a:p>
            <a:r>
              <a:rPr lang="ca-ES" sz="900" b="1" dirty="0" smtClean="0">
                <a:latin typeface="Montserrat"/>
              </a:rPr>
              <a:t>L’AJUNTAMENT DE BARCELONA TANCA EL 2023 AMB SUPERÀVIT</a:t>
            </a:r>
            <a:br>
              <a:rPr lang="ca-ES" sz="900" b="1" dirty="0" smtClean="0">
                <a:latin typeface="Montserrat"/>
              </a:rPr>
            </a:br>
            <a:endParaRPr lang="es-ES" sz="900" b="1" dirty="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60" name="Imagen 9">
            <a:extLst>
              <a:ext uri="{FF2B5EF4-FFF2-40B4-BE49-F238E27FC236}">
                <a16:creationId xmlns:a16="http://schemas.microsoft.com/office/drawing/2014/main" xmlns="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63071" y="1026117"/>
            <a:ext cx="8510490" cy="343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ts val="1000"/>
              </a:lnSpc>
            </a:pPr>
            <a:r>
              <a:rPr lang="ca-ES" sz="800" dirty="0" smtClean="0">
                <a:latin typeface="Montserrat"/>
                <a:cs typeface="MV Boli" pitchFamily="2" charset="0"/>
              </a:rPr>
              <a:t>L’Ajuntament </a:t>
            </a:r>
            <a:r>
              <a:rPr lang="ca-ES" sz="800" dirty="0">
                <a:latin typeface="Montserrat"/>
                <a:cs typeface="MV Boli" pitchFamily="2" charset="0"/>
              </a:rPr>
              <a:t>de Barcelona tanca l’exercici 2023 complint els principals objectius financers, mantenint un elevat nivell d’execució pressupostària i </a:t>
            </a:r>
            <a:r>
              <a:rPr lang="ca-ES" sz="800" dirty="0" smtClean="0">
                <a:latin typeface="Montserrat"/>
                <a:cs typeface="MV Boli" pitchFamily="2" charset="0"/>
              </a:rPr>
              <a:t>presenta superàvit per primer </a:t>
            </a:r>
            <a:br>
              <a:rPr lang="ca-ES" sz="800" dirty="0" smtClean="0">
                <a:latin typeface="Montserrat"/>
                <a:cs typeface="MV Boli" pitchFamily="2" charset="0"/>
              </a:rPr>
            </a:br>
            <a:r>
              <a:rPr lang="ca-ES" sz="800" dirty="0" smtClean="0">
                <a:latin typeface="Montserrat"/>
                <a:cs typeface="MV Boli" pitchFamily="2" charset="0"/>
              </a:rPr>
              <a:t>cop des de la pandèmia</a:t>
            </a:r>
            <a:endParaRPr lang="ca-ES" sz="800" i="1" dirty="0">
              <a:solidFill>
                <a:srgbClr val="FF0000"/>
              </a:solidFill>
              <a:latin typeface="Montserrat"/>
              <a:cs typeface="MV Boli" pitchFamily="2" charset="0"/>
            </a:endParaRPr>
          </a:p>
        </p:txBody>
      </p:sp>
      <p:grpSp>
        <p:nvGrpSpPr>
          <p:cNvPr id="66" name="Agrupa 65"/>
          <p:cNvGrpSpPr/>
          <p:nvPr/>
        </p:nvGrpSpPr>
        <p:grpSpPr>
          <a:xfrm>
            <a:off x="2310581" y="1472915"/>
            <a:ext cx="1650426" cy="304800"/>
            <a:chOff x="1494574" y="5431586"/>
            <a:chExt cx="2200559" cy="406400"/>
          </a:xfrm>
        </p:grpSpPr>
        <p:sp>
          <p:nvSpPr>
            <p:cNvPr id="67" name="Rectangle 10">
              <a:extLst>
                <a:ext uri="{FF2B5EF4-FFF2-40B4-BE49-F238E27FC236}">
                  <a16:creationId xmlns="" xmlns:a16="http://schemas.microsoft.com/office/drawing/2014/main" id="{0FB3BE13-6030-CDC9-3098-E9A552989759}"/>
                </a:ext>
              </a:extLst>
            </p:cNvPr>
            <p:cNvSpPr/>
            <p:nvPr/>
          </p:nvSpPr>
          <p:spPr>
            <a:xfrm>
              <a:off x="1494574" y="5446841"/>
              <a:ext cx="2200557" cy="38373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ca-ES" sz="900" b="1" dirty="0" smtClean="0">
                  <a:solidFill>
                    <a:srgbClr val="9B9683"/>
                  </a:solidFill>
                  <a:latin typeface="Montserrat"/>
                </a:rPr>
                <a:t>L’AJUNTAMENT ES FIXA</a:t>
              </a:r>
              <a:endParaRPr lang="ca-ES" sz="900" b="1" dirty="0">
                <a:solidFill>
                  <a:srgbClr val="9B9683"/>
                </a:solidFill>
                <a:latin typeface="Montserrat"/>
              </a:endParaRPr>
            </a:p>
          </p:txBody>
        </p:sp>
        <p:sp>
          <p:nvSpPr>
            <p:cNvPr id="68" name="Rectángulo redondeado 19">
              <a:extLst>
                <a:ext uri="{FF2B5EF4-FFF2-40B4-BE49-F238E27FC236}">
                  <a16:creationId xmlns="" xmlns:a16="http://schemas.microsoft.com/office/drawing/2014/main" id="{92F3B896-D66E-0F2A-9E3E-1AA6D9282621}"/>
                </a:ext>
              </a:extLst>
            </p:cNvPr>
            <p:cNvSpPr/>
            <p:nvPr/>
          </p:nvSpPr>
          <p:spPr>
            <a:xfrm>
              <a:off x="1494574" y="5431586"/>
              <a:ext cx="2200559" cy="4064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>
                <a:latin typeface="Montserrat"/>
              </a:endParaRPr>
            </a:p>
          </p:txBody>
        </p:sp>
      </p:grpSp>
      <p:grpSp>
        <p:nvGrpSpPr>
          <p:cNvPr id="69" name="Agrupa 68"/>
          <p:cNvGrpSpPr/>
          <p:nvPr/>
        </p:nvGrpSpPr>
        <p:grpSpPr>
          <a:xfrm>
            <a:off x="4572000" y="1492222"/>
            <a:ext cx="1641267" cy="304800"/>
            <a:chOff x="1184893" y="5431586"/>
            <a:chExt cx="2510240" cy="406400"/>
          </a:xfrm>
        </p:grpSpPr>
        <p:sp>
          <p:nvSpPr>
            <p:cNvPr id="70" name="Rectangle 10">
              <a:extLst>
                <a:ext uri="{FF2B5EF4-FFF2-40B4-BE49-F238E27FC236}">
                  <a16:creationId xmlns="" xmlns:a16="http://schemas.microsoft.com/office/drawing/2014/main" id="{0FB3BE13-6030-CDC9-3098-E9A552989759}"/>
                </a:ext>
              </a:extLst>
            </p:cNvPr>
            <p:cNvSpPr/>
            <p:nvPr/>
          </p:nvSpPr>
          <p:spPr>
            <a:xfrm>
              <a:off x="1332892" y="5446841"/>
              <a:ext cx="2337464" cy="38373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ca-ES" sz="900" b="1" dirty="0" smtClean="0">
                  <a:solidFill>
                    <a:srgbClr val="9B9683"/>
                  </a:solidFill>
                  <a:latin typeface="Montserrat"/>
                </a:rPr>
                <a:t>PREVISIÓ INICIAL </a:t>
              </a:r>
              <a:endParaRPr lang="ca-ES" sz="900" b="1" dirty="0">
                <a:solidFill>
                  <a:srgbClr val="9B9683"/>
                </a:solidFill>
                <a:latin typeface="Montserrat"/>
              </a:endParaRPr>
            </a:p>
          </p:txBody>
        </p:sp>
        <p:sp>
          <p:nvSpPr>
            <p:cNvPr id="71" name="Rectángulo redondeado 19">
              <a:extLst>
                <a:ext uri="{FF2B5EF4-FFF2-40B4-BE49-F238E27FC236}">
                  <a16:creationId xmlns="" xmlns:a16="http://schemas.microsoft.com/office/drawing/2014/main" id="{92F3B896-D66E-0F2A-9E3E-1AA6D9282621}"/>
                </a:ext>
              </a:extLst>
            </p:cNvPr>
            <p:cNvSpPr/>
            <p:nvPr/>
          </p:nvSpPr>
          <p:spPr>
            <a:xfrm>
              <a:off x="1184893" y="5431586"/>
              <a:ext cx="2510240" cy="4064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>
                <a:latin typeface="Montserrat"/>
              </a:endParaRPr>
            </a:p>
          </p:txBody>
        </p:sp>
      </p:grpSp>
      <p:grpSp>
        <p:nvGrpSpPr>
          <p:cNvPr id="78" name="Agrupa 77"/>
          <p:cNvGrpSpPr/>
          <p:nvPr/>
        </p:nvGrpSpPr>
        <p:grpSpPr>
          <a:xfrm>
            <a:off x="6790873" y="1486711"/>
            <a:ext cx="1882688" cy="304800"/>
            <a:chOff x="1184893" y="5431586"/>
            <a:chExt cx="2510240" cy="406400"/>
          </a:xfrm>
        </p:grpSpPr>
        <p:sp>
          <p:nvSpPr>
            <p:cNvPr id="80" name="Rectángulo redondeado 19">
              <a:extLst>
                <a:ext uri="{FF2B5EF4-FFF2-40B4-BE49-F238E27FC236}">
                  <a16:creationId xmlns="" xmlns:a16="http://schemas.microsoft.com/office/drawing/2014/main" id="{92F3B896-D66E-0F2A-9E3E-1AA6D9282621}"/>
                </a:ext>
              </a:extLst>
            </p:cNvPr>
            <p:cNvSpPr/>
            <p:nvPr/>
          </p:nvSpPr>
          <p:spPr>
            <a:xfrm>
              <a:off x="1184893" y="5431586"/>
              <a:ext cx="2510240" cy="406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>
                <a:ln>
                  <a:solidFill>
                    <a:srgbClr val="003848"/>
                  </a:solidFill>
                </a:ln>
                <a:latin typeface="Montserrat"/>
              </a:endParaRPr>
            </a:p>
          </p:txBody>
        </p:sp>
        <p:sp>
          <p:nvSpPr>
            <p:cNvPr id="79" name="Rectangle 10">
              <a:extLst>
                <a:ext uri="{FF2B5EF4-FFF2-40B4-BE49-F238E27FC236}">
                  <a16:creationId xmlns="" xmlns:a16="http://schemas.microsoft.com/office/drawing/2014/main" id="{0FB3BE13-6030-CDC9-3098-E9A552989759}"/>
                </a:ext>
              </a:extLst>
            </p:cNvPr>
            <p:cNvSpPr/>
            <p:nvPr/>
          </p:nvSpPr>
          <p:spPr>
            <a:xfrm>
              <a:off x="1184893" y="5446841"/>
              <a:ext cx="2510240" cy="38373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ca-ES" sz="900" b="1" dirty="0" smtClean="0">
                  <a:solidFill>
                    <a:schemeClr val="bg1"/>
                  </a:solidFill>
                  <a:latin typeface="Montserrat"/>
                </a:rPr>
                <a:t>LIQUIDACIÓ 2023</a:t>
              </a:r>
              <a:endParaRPr lang="ca-ES" sz="900" b="1" dirty="0">
                <a:solidFill>
                  <a:schemeClr val="bg1"/>
                </a:solidFill>
                <a:latin typeface="Montserrat"/>
              </a:endParaRPr>
            </a:p>
          </p:txBody>
        </p:sp>
      </p:grpSp>
      <p:sp>
        <p:nvSpPr>
          <p:cNvPr id="2" name="Cometes angulars 1"/>
          <p:cNvSpPr/>
          <p:nvPr/>
        </p:nvSpPr>
        <p:spPr>
          <a:xfrm>
            <a:off x="4178096" y="1550889"/>
            <a:ext cx="143993" cy="135255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00">
              <a:solidFill>
                <a:schemeClr val="tx1"/>
              </a:solidFill>
            </a:endParaRPr>
          </a:p>
        </p:txBody>
      </p:sp>
      <p:sp>
        <p:nvSpPr>
          <p:cNvPr id="81" name="Cometes angulars 80"/>
          <p:cNvSpPr/>
          <p:nvPr/>
        </p:nvSpPr>
        <p:spPr>
          <a:xfrm>
            <a:off x="6474238" y="1567563"/>
            <a:ext cx="120218" cy="1489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00">
              <a:solidFill>
                <a:schemeClr val="tx1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8653" y="1793403"/>
            <a:ext cx="233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CAPACITAT/NECESSITAT </a:t>
            </a:r>
            <a:br>
              <a:rPr lang="ca-ES" sz="900" b="1" dirty="0" smtClean="0">
                <a:latin typeface="Montserrat"/>
              </a:rPr>
            </a:br>
            <a:r>
              <a:rPr lang="ca-ES" sz="900" b="1" dirty="0" smtClean="0">
                <a:latin typeface="Montserrat"/>
              </a:rPr>
              <a:t>DE FINANÇAMENT</a:t>
            </a:r>
            <a:endParaRPr lang="ca-ES" sz="900" b="1" dirty="0">
              <a:latin typeface="Montserrat"/>
            </a:endParaRPr>
          </a:p>
        </p:txBody>
      </p:sp>
      <p:sp>
        <p:nvSpPr>
          <p:cNvPr id="82" name="QuadreDeText 81"/>
          <p:cNvSpPr txBox="1"/>
          <p:nvPr/>
        </p:nvSpPr>
        <p:spPr>
          <a:xfrm>
            <a:off x="48653" y="2335059"/>
            <a:ext cx="18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ESTALVI BRUT /</a:t>
            </a:r>
            <a:br>
              <a:rPr lang="ca-ES" sz="900" b="1" dirty="0" smtClean="0">
                <a:latin typeface="Montserrat"/>
              </a:rPr>
            </a:br>
            <a:r>
              <a:rPr lang="ca-ES" sz="900" b="1" dirty="0" smtClean="0">
                <a:latin typeface="Montserrat"/>
              </a:rPr>
              <a:t>INGRESSOS CORRENTS</a:t>
            </a:r>
            <a:endParaRPr lang="ca-ES" sz="900" b="1" dirty="0">
              <a:latin typeface="Montserrat"/>
            </a:endParaRPr>
          </a:p>
        </p:txBody>
      </p:sp>
      <p:sp>
        <p:nvSpPr>
          <p:cNvPr id="83" name="QuadreDeText 82"/>
          <p:cNvSpPr txBox="1"/>
          <p:nvPr/>
        </p:nvSpPr>
        <p:spPr>
          <a:xfrm>
            <a:off x="48653" y="2868655"/>
            <a:ext cx="2636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ENDEUTAMENT</a:t>
            </a:r>
            <a:endParaRPr lang="ca-ES" sz="900" b="1" dirty="0">
              <a:latin typeface="Montserrat"/>
            </a:endParaRPr>
          </a:p>
        </p:txBody>
      </p:sp>
      <p:sp>
        <p:nvSpPr>
          <p:cNvPr id="84" name="QuadreDeText 83"/>
          <p:cNvSpPr txBox="1"/>
          <p:nvPr/>
        </p:nvSpPr>
        <p:spPr>
          <a:xfrm>
            <a:off x="48653" y="3364698"/>
            <a:ext cx="200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TERMINI DE PAGAMENT </a:t>
            </a:r>
            <a:br>
              <a:rPr lang="ca-ES" sz="900" b="1" dirty="0" smtClean="0">
                <a:latin typeface="Montserrat"/>
              </a:rPr>
            </a:br>
            <a:r>
              <a:rPr lang="ca-ES" sz="900" b="1" dirty="0" smtClean="0">
                <a:latin typeface="Montserrat"/>
              </a:rPr>
              <a:t>A PROVEÏDORS</a:t>
            </a:r>
            <a:endParaRPr lang="ca-ES" sz="900" b="1" dirty="0">
              <a:latin typeface="Montserrat"/>
            </a:endParaRPr>
          </a:p>
        </p:txBody>
      </p:sp>
      <p:sp>
        <p:nvSpPr>
          <p:cNvPr id="85" name="QuadreDeText 84"/>
          <p:cNvSpPr txBox="1"/>
          <p:nvPr/>
        </p:nvSpPr>
        <p:spPr>
          <a:xfrm>
            <a:off x="48653" y="4004855"/>
            <a:ext cx="2636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ROMANENT DE TRESORERIA </a:t>
            </a:r>
            <a:endParaRPr lang="ca-ES" sz="900" b="1" dirty="0">
              <a:latin typeface="Montserrat"/>
            </a:endParaRPr>
          </a:p>
        </p:txBody>
      </p:sp>
      <p:sp>
        <p:nvSpPr>
          <p:cNvPr id="86" name="QuadreDeText 85"/>
          <p:cNvSpPr txBox="1"/>
          <p:nvPr/>
        </p:nvSpPr>
        <p:spPr>
          <a:xfrm>
            <a:off x="48653" y="4495647"/>
            <a:ext cx="2636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smtClean="0">
                <a:latin typeface="Montserrat"/>
              </a:rPr>
              <a:t>GRAU D’EXECUCIÓ </a:t>
            </a:r>
            <a:endParaRPr lang="ca-ES" sz="900" b="1" dirty="0">
              <a:latin typeface="Montserrat"/>
            </a:endParaRPr>
          </a:p>
        </p:txBody>
      </p:sp>
      <p:sp>
        <p:nvSpPr>
          <p:cNvPr id="87" name="QuadreDeText 86"/>
          <p:cNvSpPr txBox="1"/>
          <p:nvPr/>
        </p:nvSpPr>
        <p:spPr>
          <a:xfrm>
            <a:off x="4691558" y="1899377"/>
            <a:ext cx="1420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b="1" dirty="0" smtClean="0">
                <a:latin typeface="Montserrat"/>
                <a:cs typeface="72 Condensed" pitchFamily="34" charset="0"/>
              </a:rPr>
              <a:t>0 M€</a:t>
            </a:r>
            <a:endParaRPr lang="ca-ES" sz="900" b="1" dirty="0">
              <a:latin typeface="Montserrat"/>
              <a:cs typeface="72 Condensed" pitchFamily="34" charset="0"/>
            </a:endParaRPr>
          </a:p>
        </p:txBody>
      </p:sp>
      <p:sp>
        <p:nvSpPr>
          <p:cNvPr id="88" name="QuadreDeText 87"/>
          <p:cNvSpPr txBox="1"/>
          <p:nvPr/>
        </p:nvSpPr>
        <p:spPr>
          <a:xfrm>
            <a:off x="2296622" y="2342532"/>
            <a:ext cx="161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EB/IC entre 15% i 20%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89" name="QuadreDeText 88"/>
          <p:cNvSpPr txBox="1"/>
          <p:nvPr/>
        </p:nvSpPr>
        <p:spPr>
          <a:xfrm>
            <a:off x="2395151" y="2799405"/>
            <a:ext cx="14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Fins el 35% dels ingressos corrents 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90" name="QuadreDeText 89"/>
          <p:cNvSpPr txBox="1"/>
          <p:nvPr/>
        </p:nvSpPr>
        <p:spPr>
          <a:xfrm>
            <a:off x="2424835" y="3464726"/>
            <a:ext cx="1420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Màxim de 30 dies 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91" name="QuadreDeText 90"/>
          <p:cNvSpPr txBox="1"/>
          <p:nvPr/>
        </p:nvSpPr>
        <p:spPr>
          <a:xfrm>
            <a:off x="6996581" y="3445489"/>
            <a:ext cx="1420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21,7 dies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sp>
        <p:nvSpPr>
          <p:cNvPr id="92" name="QuadreDeText 91"/>
          <p:cNvSpPr txBox="1"/>
          <p:nvPr/>
        </p:nvSpPr>
        <p:spPr>
          <a:xfrm>
            <a:off x="6996581" y="1899377"/>
            <a:ext cx="1420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51,2M€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sp>
        <p:nvSpPr>
          <p:cNvPr id="93" name="QuadreDeText 92"/>
          <p:cNvSpPr txBox="1"/>
          <p:nvPr/>
        </p:nvSpPr>
        <p:spPr>
          <a:xfrm>
            <a:off x="4593029" y="2335059"/>
            <a:ext cx="161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&gt;15%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94" name="QuadreDeText 93"/>
          <p:cNvSpPr txBox="1"/>
          <p:nvPr/>
        </p:nvSpPr>
        <p:spPr>
          <a:xfrm>
            <a:off x="6898052" y="2381324"/>
            <a:ext cx="1617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16,2%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sp>
        <p:nvSpPr>
          <p:cNvPr id="97" name="QuadreDeText 96"/>
          <p:cNvSpPr txBox="1"/>
          <p:nvPr/>
        </p:nvSpPr>
        <p:spPr>
          <a:xfrm>
            <a:off x="4691558" y="2819586"/>
            <a:ext cx="14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30,9% dels ingressos corrents 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98" name="QuadreDeText 97"/>
          <p:cNvSpPr txBox="1"/>
          <p:nvPr/>
        </p:nvSpPr>
        <p:spPr>
          <a:xfrm>
            <a:off x="6996581" y="2815273"/>
            <a:ext cx="1420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30,7% </a:t>
            </a:r>
            <a:r>
              <a:rPr lang="ca-ES" sz="1050" b="1" dirty="0">
                <a:solidFill>
                  <a:srgbClr val="00B050"/>
                </a:solidFill>
                <a:latin typeface="Montserrat"/>
                <a:cs typeface="72 Condensed" pitchFamily="34" charset="0"/>
              </a:rPr>
              <a:t>d</a:t>
            </a:r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els ingressos corrents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sp>
        <p:nvSpPr>
          <p:cNvPr id="102" name="QuadreDeText 101"/>
          <p:cNvSpPr txBox="1"/>
          <p:nvPr/>
        </p:nvSpPr>
        <p:spPr>
          <a:xfrm>
            <a:off x="6996581" y="3935652"/>
            <a:ext cx="1420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5,7% dels ingressos corrents 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sp>
        <p:nvSpPr>
          <p:cNvPr id="107" name="QuadreDeText 106"/>
          <p:cNvSpPr txBox="1"/>
          <p:nvPr/>
        </p:nvSpPr>
        <p:spPr>
          <a:xfrm>
            <a:off x="2424835" y="4004855"/>
            <a:ext cx="14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5% dels ingressos corrents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108" name="QuadreDeText 107"/>
          <p:cNvSpPr txBox="1"/>
          <p:nvPr/>
        </p:nvSpPr>
        <p:spPr>
          <a:xfrm>
            <a:off x="2367350" y="4418704"/>
            <a:ext cx="1535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Alt grau d’execució del pressupost </a:t>
            </a:r>
          </a:p>
          <a:p>
            <a:pPr algn="ctr"/>
            <a:r>
              <a:rPr lang="ca-ES" sz="900" dirty="0" smtClean="0">
                <a:latin typeface="Montserrat"/>
                <a:cs typeface="72 Condensed" pitchFamily="34" charset="0"/>
              </a:rPr>
              <a:t>(cap. 1 a 7)</a:t>
            </a:r>
            <a:endParaRPr lang="ca-ES" sz="900" dirty="0">
              <a:latin typeface="Montserrat"/>
              <a:cs typeface="72 Condensed" pitchFamily="34" charset="0"/>
            </a:endParaRPr>
          </a:p>
        </p:txBody>
      </p:sp>
      <p:sp>
        <p:nvSpPr>
          <p:cNvPr id="109" name="QuadreDeText 108"/>
          <p:cNvSpPr txBox="1"/>
          <p:nvPr/>
        </p:nvSpPr>
        <p:spPr>
          <a:xfrm>
            <a:off x="6996581" y="4522577"/>
            <a:ext cx="1420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 smtClean="0">
                <a:solidFill>
                  <a:srgbClr val="00B050"/>
                </a:solidFill>
                <a:latin typeface="Montserrat"/>
                <a:cs typeface="72 Condensed" pitchFamily="34" charset="0"/>
              </a:rPr>
              <a:t>92,2% (cap. 1 a 7)</a:t>
            </a:r>
            <a:endParaRPr lang="ca-ES" sz="1050" b="1" dirty="0">
              <a:solidFill>
                <a:srgbClr val="00B050"/>
              </a:solidFill>
              <a:latin typeface="Montserrat"/>
              <a:cs typeface="72 Condensed" pitchFamily="34" charset="0"/>
            </a:endParaRPr>
          </a:p>
        </p:txBody>
      </p:sp>
      <p:cxnSp>
        <p:nvCxnSpPr>
          <p:cNvPr id="114" name="Connector recte 113"/>
          <p:cNvCxnSpPr/>
          <p:nvPr/>
        </p:nvCxnSpPr>
        <p:spPr>
          <a:xfrm>
            <a:off x="1927412" y="2244500"/>
            <a:ext cx="6721783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 recte 119"/>
          <p:cNvCxnSpPr/>
          <p:nvPr/>
        </p:nvCxnSpPr>
        <p:spPr>
          <a:xfrm>
            <a:off x="1927412" y="4374187"/>
            <a:ext cx="6684846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 recte 128"/>
          <p:cNvCxnSpPr/>
          <p:nvPr/>
        </p:nvCxnSpPr>
        <p:spPr>
          <a:xfrm flipV="1">
            <a:off x="1927412" y="3830177"/>
            <a:ext cx="6684846" cy="3881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 recte 139"/>
          <p:cNvCxnSpPr/>
          <p:nvPr/>
        </p:nvCxnSpPr>
        <p:spPr>
          <a:xfrm>
            <a:off x="1927412" y="3288019"/>
            <a:ext cx="669678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or recte 141"/>
          <p:cNvCxnSpPr/>
          <p:nvPr/>
        </p:nvCxnSpPr>
        <p:spPr>
          <a:xfrm>
            <a:off x="1927412" y="2746054"/>
            <a:ext cx="671574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QuadreDeText 31"/>
          <p:cNvSpPr txBox="1"/>
          <p:nvPr/>
        </p:nvSpPr>
        <p:spPr>
          <a:xfrm>
            <a:off x="4161972" y="2296365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58" name="QuadreDeText 157"/>
          <p:cNvSpPr txBox="1"/>
          <p:nvPr/>
        </p:nvSpPr>
        <p:spPr>
          <a:xfrm>
            <a:off x="4179254" y="3418559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59" name="QuadreDeText 158"/>
          <p:cNvSpPr txBox="1"/>
          <p:nvPr/>
        </p:nvSpPr>
        <p:spPr>
          <a:xfrm>
            <a:off x="4161972" y="2799405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0" name="QuadreDeText 159"/>
          <p:cNvSpPr txBox="1"/>
          <p:nvPr/>
        </p:nvSpPr>
        <p:spPr>
          <a:xfrm>
            <a:off x="4161972" y="4483164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1" name="QuadreDeText 160"/>
          <p:cNvSpPr txBox="1"/>
          <p:nvPr/>
        </p:nvSpPr>
        <p:spPr>
          <a:xfrm>
            <a:off x="4179253" y="3958688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2" name="QuadreDeText 161"/>
          <p:cNvSpPr txBox="1"/>
          <p:nvPr/>
        </p:nvSpPr>
        <p:spPr>
          <a:xfrm>
            <a:off x="6374229" y="2891507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3" name="QuadreDeText 162"/>
          <p:cNvSpPr txBox="1"/>
          <p:nvPr/>
        </p:nvSpPr>
        <p:spPr>
          <a:xfrm>
            <a:off x="6374230" y="3372393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4" name="QuadreDeText 163"/>
          <p:cNvSpPr txBox="1"/>
          <p:nvPr/>
        </p:nvSpPr>
        <p:spPr>
          <a:xfrm>
            <a:off x="6374230" y="3989513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5" name="QuadreDeText 164"/>
          <p:cNvSpPr txBox="1"/>
          <p:nvPr/>
        </p:nvSpPr>
        <p:spPr>
          <a:xfrm>
            <a:off x="6374230" y="2354394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166" name="QuadreDeText 165"/>
          <p:cNvSpPr txBox="1"/>
          <p:nvPr/>
        </p:nvSpPr>
        <p:spPr>
          <a:xfrm>
            <a:off x="6374230" y="4495647"/>
            <a:ext cx="25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</a:rPr>
              <a:t>&gt;</a:t>
            </a:r>
            <a:endParaRPr lang="ca-ES" sz="1400" b="1" dirty="0">
              <a:solidFill>
                <a:srgbClr val="C00000"/>
              </a:solidFill>
            </a:endParaRPr>
          </a:p>
        </p:txBody>
      </p:sp>
      <p:cxnSp>
        <p:nvCxnSpPr>
          <p:cNvPr id="167" name="Connector recte 166"/>
          <p:cNvCxnSpPr/>
          <p:nvPr/>
        </p:nvCxnSpPr>
        <p:spPr>
          <a:xfrm>
            <a:off x="1927412" y="4926535"/>
            <a:ext cx="674614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 recte 167"/>
          <p:cNvCxnSpPr/>
          <p:nvPr/>
        </p:nvCxnSpPr>
        <p:spPr>
          <a:xfrm>
            <a:off x="163071" y="2244500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or recte 168"/>
          <p:cNvCxnSpPr/>
          <p:nvPr/>
        </p:nvCxnSpPr>
        <p:spPr>
          <a:xfrm>
            <a:off x="163071" y="2746054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or recte 169"/>
          <p:cNvCxnSpPr/>
          <p:nvPr/>
        </p:nvCxnSpPr>
        <p:spPr>
          <a:xfrm>
            <a:off x="163071" y="3288019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 recte 170"/>
          <p:cNvCxnSpPr/>
          <p:nvPr/>
        </p:nvCxnSpPr>
        <p:spPr>
          <a:xfrm>
            <a:off x="163071" y="3830177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or recte 171"/>
          <p:cNvCxnSpPr/>
          <p:nvPr/>
        </p:nvCxnSpPr>
        <p:spPr>
          <a:xfrm>
            <a:off x="163071" y="4374187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 recte 172"/>
          <p:cNvCxnSpPr/>
          <p:nvPr/>
        </p:nvCxnSpPr>
        <p:spPr>
          <a:xfrm>
            <a:off x="163071" y="4929859"/>
            <a:ext cx="1581417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QuadreDeText 63"/>
          <p:cNvSpPr txBox="1"/>
          <p:nvPr/>
        </p:nvSpPr>
        <p:spPr>
          <a:xfrm>
            <a:off x="4593029" y="3471120"/>
            <a:ext cx="161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>
                <a:latin typeface="Montserrat"/>
                <a:cs typeface="72 Condensed" pitchFamily="34" charset="0"/>
              </a:rPr>
              <a:t>-</a:t>
            </a:r>
          </a:p>
        </p:txBody>
      </p:sp>
      <p:sp>
        <p:nvSpPr>
          <p:cNvPr id="65" name="QuadreDeText 64"/>
          <p:cNvSpPr txBox="1"/>
          <p:nvPr/>
        </p:nvSpPr>
        <p:spPr>
          <a:xfrm>
            <a:off x="4593029" y="4001785"/>
            <a:ext cx="161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>
                <a:latin typeface="Montserrat"/>
                <a:cs typeface="72 Condensed" pitchFamily="34" charset="0"/>
              </a:rPr>
              <a:t>-</a:t>
            </a:r>
          </a:p>
        </p:txBody>
      </p:sp>
      <p:sp>
        <p:nvSpPr>
          <p:cNvPr id="72" name="QuadreDeText 71"/>
          <p:cNvSpPr txBox="1"/>
          <p:nvPr/>
        </p:nvSpPr>
        <p:spPr>
          <a:xfrm>
            <a:off x="4593029" y="4502632"/>
            <a:ext cx="161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>
                <a:latin typeface="Montserrat"/>
                <a:cs typeface="72 Condensed" pitchFamily="34" charset="0"/>
              </a:rPr>
              <a:t>-</a:t>
            </a:r>
          </a:p>
        </p:txBody>
      </p:sp>
      <p:sp>
        <p:nvSpPr>
          <p:cNvPr id="77" name="QuadreDeText 76"/>
          <p:cNvSpPr txBox="1"/>
          <p:nvPr/>
        </p:nvSpPr>
        <p:spPr>
          <a:xfrm>
            <a:off x="2424835" y="1882834"/>
            <a:ext cx="1420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b="1" dirty="0" smtClean="0">
                <a:latin typeface="Montserrat"/>
                <a:cs typeface="72 Condensed" pitchFamily="34" charset="0"/>
              </a:rPr>
              <a:t>CNF ≥ 0</a:t>
            </a:r>
            <a:endParaRPr lang="ca-ES" sz="900" b="1" dirty="0">
              <a:latin typeface="Montserrat"/>
              <a:cs typeface="72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495539"/>
              <a:ext cx="7938793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3      </a:t>
              </a: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EVOLUCIÓ 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DE LA CAPACITAT/NECESSITAT DE FINANÇAMENT (CNF)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">
            <a:extLst>
              <a:ext uri="{FF2B5EF4-FFF2-40B4-BE49-F238E27FC236}">
                <a16:creationId xmlns="" xmlns:a16="http://schemas.microsoft.com/office/drawing/2014/main" id="{82181050-B172-B7F1-C835-28475F034FD9}"/>
              </a:ext>
            </a:extLst>
          </p:cNvPr>
          <p:cNvSpPr/>
          <p:nvPr/>
        </p:nvSpPr>
        <p:spPr>
          <a:xfrm>
            <a:off x="542159" y="4244644"/>
            <a:ext cx="7472781" cy="385268"/>
          </a:xfrm>
          <a:prstGeom prst="rect">
            <a:avLst/>
          </a:prstGeom>
          <a:solidFill>
            <a:srgbClr val="FFFFFF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Ajustat SEC</a:t>
            </a:r>
          </a:p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Imports </a:t>
            </a:r>
            <a:r>
              <a:rPr lang="ca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en milions d’euros</a:t>
            </a:r>
          </a:p>
        </p:txBody>
      </p:sp>
      <p:sp>
        <p:nvSpPr>
          <p:cNvPr id="13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11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graphicFrame>
        <p:nvGraphicFramePr>
          <p:cNvPr id="12" name="Gràfi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517353"/>
              </p:ext>
            </p:extLst>
          </p:nvPr>
        </p:nvGraphicFramePr>
        <p:xfrm>
          <a:off x="1736591" y="1644383"/>
          <a:ext cx="5793489" cy="253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ol 1"/>
          <p:cNvSpPr>
            <a:spLocks noGrp="1"/>
          </p:cNvSpPr>
          <p:nvPr>
            <p:ph type="title"/>
          </p:nvPr>
        </p:nvSpPr>
        <p:spPr>
          <a:xfrm>
            <a:off x="410900" y="669388"/>
            <a:ext cx="8224142" cy="838425"/>
          </a:xfrm>
        </p:spPr>
        <p:txBody>
          <a:bodyPr>
            <a:normAutofit/>
          </a:bodyPr>
          <a:lstStyle/>
          <a:p>
            <a:r>
              <a:rPr lang="ca-ES" sz="900" b="1" dirty="0" smtClean="0">
                <a:latin typeface="Montserrat"/>
                <a:ea typeface="+mn-ea"/>
                <a:cs typeface="+mn-cs"/>
              </a:rPr>
              <a:t>L’AJUNTAMENT DE BARCELONA DONA PER SUPERATS ELS EFECTES DEL COVID ALS SEUS COMPTES</a:t>
            </a:r>
            <a:endParaRPr lang="es-ES" sz="900" b="1" dirty="0"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2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495539"/>
              <a:ext cx="7938793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EVOLUCIÓ 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DE L’ENDEUTAMENT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181050-B172-B7F1-C835-28475F034FD9}"/>
              </a:ext>
            </a:extLst>
          </p:cNvPr>
          <p:cNvSpPr/>
          <p:nvPr/>
        </p:nvSpPr>
        <p:spPr>
          <a:xfrm>
            <a:off x="542159" y="3998222"/>
            <a:ext cx="7472781" cy="385268"/>
          </a:xfrm>
          <a:prstGeom prst="rect">
            <a:avLst/>
          </a:prstGeom>
          <a:solidFill>
            <a:srgbClr val="FFFFFF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Ajustat SEC</a:t>
            </a:r>
          </a:p>
          <a:p>
            <a:pPr>
              <a:lnSpc>
                <a:spcPct val="114000"/>
              </a:lnSpc>
            </a:pPr>
            <a:r>
              <a:rPr lang="ca-E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Imports </a:t>
            </a:r>
            <a:r>
              <a:rPr lang="ca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en milions d’euros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57" y="1337021"/>
            <a:ext cx="5678286" cy="25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508832"/>
              <a:ext cx="7938793" cy="4268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     RÀTINGS DE SOLVÈNCIA 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6123" r="57256" b="61410"/>
          <a:stretch/>
        </p:blipFill>
        <p:spPr>
          <a:xfrm>
            <a:off x="1528717" y="1554175"/>
            <a:ext cx="1834022" cy="798120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t="15535" r="9200" b="61997"/>
          <a:stretch/>
        </p:blipFill>
        <p:spPr>
          <a:xfrm>
            <a:off x="6455892" y="1538201"/>
            <a:ext cx="1766024" cy="763921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51569" r="57286" b="25180"/>
          <a:stretch/>
        </p:blipFill>
        <p:spPr>
          <a:xfrm>
            <a:off x="1528718" y="3083741"/>
            <a:ext cx="1834022" cy="820982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82356" r="31033" b="-745"/>
          <a:stretch/>
        </p:blipFill>
        <p:spPr>
          <a:xfrm>
            <a:off x="3016980" y="4171510"/>
            <a:ext cx="3110040" cy="739393"/>
          </a:xfrm>
          <a:prstGeom prst="rect">
            <a:avLst/>
          </a:prstGeom>
        </p:spPr>
      </p:pic>
      <p:grpSp>
        <p:nvGrpSpPr>
          <p:cNvPr id="21" name="Agrupa 20"/>
          <p:cNvGrpSpPr/>
          <p:nvPr/>
        </p:nvGrpSpPr>
        <p:grpSpPr>
          <a:xfrm>
            <a:off x="171062" y="1004055"/>
            <a:ext cx="8365261" cy="270389"/>
            <a:chOff x="219924" y="1409512"/>
            <a:chExt cx="5436000" cy="360519"/>
          </a:xfrm>
        </p:grpSpPr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39DCC68C-DF00-13FD-4E70-1B82925C8270}"/>
                </a:ext>
              </a:extLst>
            </p:cNvPr>
            <p:cNvSpPr/>
            <p:nvPr/>
          </p:nvSpPr>
          <p:spPr>
            <a:xfrm>
              <a:off x="478155" y="1454484"/>
              <a:ext cx="465080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900" b="1" dirty="0" smtClean="0">
                  <a:latin typeface="Montserrat"/>
                </a:rPr>
                <a:t>QUALIFICACIONS CREDITÍCIES DE LES PRINCIPALS AGÈNCIES DE RÀTING</a:t>
              </a:r>
              <a:endParaRPr lang="es-ES" sz="900" b="1" dirty="0">
                <a:latin typeface="Montserrat"/>
              </a:endParaRPr>
            </a:p>
          </p:txBody>
        </p:sp>
        <p:cxnSp>
          <p:nvCxnSpPr>
            <p:cNvPr id="23" name="Conector recto 10">
              <a:extLst>
                <a:ext uri="{FF2B5EF4-FFF2-40B4-BE49-F238E27FC236}">
                  <a16:creationId xmlns="" xmlns:a16="http://schemas.microsoft.com/office/drawing/2014/main" id="{6DD26E53-D146-BE40-6A7F-5899097B0618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770031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11">
              <a:extLst>
                <a:ext uri="{FF2B5EF4-FFF2-40B4-BE49-F238E27FC236}">
                  <a16:creationId xmlns="" xmlns:a16="http://schemas.microsoft.com/office/drawing/2014/main" id="{778D971C-E5D5-8681-CD2F-32392CCEC831}"/>
                </a:ext>
              </a:extLst>
            </p:cNvPr>
            <p:cNvCxnSpPr>
              <a:cxnSpLocks/>
            </p:cNvCxnSpPr>
            <p:nvPr/>
          </p:nvCxnSpPr>
          <p:spPr>
            <a:xfrm>
              <a:off x="219924" y="1409512"/>
              <a:ext cx="5436000" cy="0"/>
            </a:xfrm>
            <a:prstGeom prst="line">
              <a:avLst/>
            </a:prstGeom>
            <a:ln w="19050">
              <a:solidFill>
                <a:srgbClr val="9B9683">
                  <a:alpha val="2039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" y="1742991"/>
            <a:ext cx="797971" cy="4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" y="3297006"/>
            <a:ext cx="797971" cy="39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2"/>
          <a:stretch/>
        </p:blipFill>
        <p:spPr bwMode="auto">
          <a:xfrm>
            <a:off x="5432613" y="1744910"/>
            <a:ext cx="857196" cy="44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58" y="3027507"/>
            <a:ext cx="835651" cy="34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tg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51099" r="10351" b="25061"/>
          <a:stretch/>
        </p:blipFill>
        <p:spPr>
          <a:xfrm>
            <a:off x="6390824" y="3083741"/>
            <a:ext cx="1743244" cy="8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0" y="315938"/>
            <a:ext cx="9144000" cy="451521"/>
            <a:chOff x="0" y="421252"/>
            <a:chExt cx="9906000" cy="602028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99C2B28E-5840-DE36-B815-62969EF49561}"/>
                </a:ext>
              </a:extLst>
            </p:cNvPr>
            <p:cNvSpPr/>
            <p:nvPr/>
          </p:nvSpPr>
          <p:spPr>
            <a:xfrm>
              <a:off x="445142" y="495539"/>
              <a:ext cx="7938793" cy="45345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15000"/>
                </a:lnSpc>
                <a:spcAft>
                  <a:spcPts val="852"/>
                </a:spcAft>
              </a:pP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ca-ES" sz="1400" b="1" dirty="0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ca-ES" sz="1400" b="1" dirty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PAGAMENT </a:t>
              </a:r>
              <a:r>
                <a:rPr lang="ca-ES" sz="1400" b="1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ca-ES" sz="1400" b="1" smtClean="0">
                  <a:solidFill>
                    <a:srgbClr val="C60C30"/>
                  </a:solidFill>
                  <a:latin typeface="Montserrat SemiBold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PROVEÏDORS</a:t>
              </a:r>
              <a:endParaRPr lang="es-ES" sz="1400" b="1" dirty="0">
                <a:solidFill>
                  <a:srgbClr val="C60C3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1">
              <a:extLst>
                <a:ext uri="{FF2B5EF4-FFF2-40B4-BE49-F238E27FC236}">
                  <a16:creationId xmlns="" xmlns:a16="http://schemas.microsoft.com/office/drawing/2014/main" id="{4AD4B688-7393-E055-DA37-F47DA3012C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21252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3">
              <a:extLst>
                <a:ext uri="{FF2B5EF4-FFF2-40B4-BE49-F238E27FC236}">
                  <a16:creationId xmlns="" xmlns:a16="http://schemas.microsoft.com/office/drawing/2014/main" id="{0576E48D-49CC-70C7-0ED9-F650F39DE1C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3280"/>
              <a:ext cx="9906000" cy="0"/>
            </a:xfrm>
            <a:prstGeom prst="line">
              <a:avLst/>
            </a:prstGeom>
            <a:ln w="19050"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82123" y="4781769"/>
            <a:ext cx="1915111" cy="267378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9515" r="49770" b="6975"/>
          <a:stretch/>
        </p:blipFill>
        <p:spPr>
          <a:xfrm>
            <a:off x="1806612" y="1167974"/>
            <a:ext cx="5065736" cy="30652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660C9-7761-C7B7-A8A5-1F6D71B4F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940" y="271446"/>
            <a:ext cx="1152000" cy="552001"/>
          </a:xfrm>
          <a:prstGeom prst="rect">
            <a:avLst/>
          </a:prstGeom>
        </p:spPr>
      </p:pic>
      <p:cxnSp>
        <p:nvCxnSpPr>
          <p:cNvPr id="3" name="Connector recte 2"/>
          <p:cNvCxnSpPr/>
          <p:nvPr/>
        </p:nvCxnSpPr>
        <p:spPr>
          <a:xfrm flipV="1">
            <a:off x="1985433" y="1621365"/>
            <a:ext cx="48217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tzat 6">
      <a:dk1>
        <a:sysClr val="windowText" lastClr="000000"/>
      </a:dk1>
      <a:lt1>
        <a:sysClr val="window" lastClr="FFFFFF"/>
      </a:lt1>
      <a:dk2>
        <a:srgbClr val="183A48"/>
      </a:dk2>
      <a:lt2>
        <a:srgbClr val="C7CEDA"/>
      </a:lt2>
      <a:accent1>
        <a:srgbClr val="B50B2C"/>
      </a:accent1>
      <a:accent2>
        <a:srgbClr val="B5C1A6"/>
      </a:accent2>
      <a:accent3>
        <a:srgbClr val="DB9C3F"/>
      </a:accent3>
      <a:accent4>
        <a:srgbClr val="69725E"/>
      </a:accent4>
      <a:accent5>
        <a:srgbClr val="530B0C"/>
      </a:accent5>
      <a:accent6>
        <a:srgbClr val="FFD49C"/>
      </a:accent6>
      <a:hlink>
        <a:srgbClr val="0000CC"/>
      </a:hlink>
      <a:folHlink>
        <a:srgbClr val="6B56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tzat 6">
    <a:dk1>
      <a:sysClr val="windowText" lastClr="000000"/>
    </a:dk1>
    <a:lt1>
      <a:sysClr val="window" lastClr="FFFFFF"/>
    </a:lt1>
    <a:dk2>
      <a:srgbClr val="183A48"/>
    </a:dk2>
    <a:lt2>
      <a:srgbClr val="C7CEDA"/>
    </a:lt2>
    <a:accent1>
      <a:srgbClr val="B50B2C"/>
    </a:accent1>
    <a:accent2>
      <a:srgbClr val="B5C1A6"/>
    </a:accent2>
    <a:accent3>
      <a:srgbClr val="DB9C3F"/>
    </a:accent3>
    <a:accent4>
      <a:srgbClr val="69725E"/>
    </a:accent4>
    <a:accent5>
      <a:srgbClr val="530B0C"/>
    </a:accent5>
    <a:accent6>
      <a:srgbClr val="FFD49C"/>
    </a:accent6>
    <a:hlink>
      <a:srgbClr val="0000CC"/>
    </a:hlink>
    <a:folHlink>
      <a:srgbClr val="6B5680"/>
    </a:folHlink>
  </a:clrScheme>
  <a:fontScheme name="Ofici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16796</TotalTime>
  <Words>496</Words>
  <Application>Microsoft Office PowerPoint</Application>
  <PresentationFormat>Presentació en pantalla (16:9)</PresentationFormat>
  <Paragraphs>148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Tema de Office</vt:lpstr>
      <vt:lpstr>Liquidació del pressupost municipal de l’Ajuntament de Barcelona  2023</vt:lpstr>
      <vt:lpstr>Presentació del PowerPoint</vt:lpstr>
      <vt:lpstr>Presentació del PowerPoint</vt:lpstr>
      <vt:lpstr>Presentació del PowerPoint</vt:lpstr>
      <vt:lpstr>L’AJUNTAMENT DE BARCELONA TANCA EL 2023 AMB SUPERÀVIT </vt:lpstr>
      <vt:lpstr>L’AJUNTAMENT DE BARCELONA DONA PER SUPERATS ELS EFECTES DEL COVID ALS SEUS COMPTES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Liquidació del pressupost municipal de l’Ajuntament de Barcelona  2023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Pressupostos Municipals 2024</dc:title>
  <dc:creator>Microsoft Office User</dc:creator>
  <cp:lastModifiedBy>Ajuntament de Barcelona</cp:lastModifiedBy>
  <cp:revision>388</cp:revision>
  <cp:lastPrinted>2024-03-04T16:46:25Z</cp:lastPrinted>
  <dcterms:created xsi:type="dcterms:W3CDTF">2023-09-27T10:58:01Z</dcterms:created>
  <dcterms:modified xsi:type="dcterms:W3CDTF">2024-03-05T09:00:11Z</dcterms:modified>
</cp:coreProperties>
</file>