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8"/>
  </p:notesMasterIdLst>
  <p:handoutMasterIdLst>
    <p:handoutMasterId r:id="rId19"/>
  </p:handoutMasterIdLst>
  <p:sldIdLst>
    <p:sldId id="256" r:id="rId3"/>
    <p:sldId id="257" r:id="rId4"/>
    <p:sldId id="332" r:id="rId5"/>
    <p:sldId id="333" r:id="rId6"/>
    <p:sldId id="317" r:id="rId7"/>
    <p:sldId id="335" r:id="rId8"/>
    <p:sldId id="334" r:id="rId9"/>
    <p:sldId id="340" r:id="rId10"/>
    <p:sldId id="326" r:id="rId11"/>
    <p:sldId id="337" r:id="rId12"/>
    <p:sldId id="324" r:id="rId13"/>
    <p:sldId id="338" r:id="rId14"/>
    <p:sldId id="339" r:id="rId15"/>
    <p:sldId id="341" r:id="rId16"/>
    <p:sldId id="323" r:id="rId17"/>
  </p:sldIdLst>
  <p:sldSz cx="10080625" cy="5670550"/>
  <p:notesSz cx="6797675" cy="9926638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786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367">
          <p15:clr>
            <a:srgbClr val="A4A3A4"/>
          </p15:clr>
        </p15:guide>
        <p15:guide id="2" pos="2381">
          <p15:clr>
            <a:srgbClr val="A4A3A4"/>
          </p15:clr>
        </p15:guide>
        <p15:guide id="3" orient="horz" pos="3126">
          <p15:clr>
            <a:srgbClr val="A4A3A4"/>
          </p15:clr>
        </p15:guide>
        <p15:guide id="4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7" autoAdjust="0"/>
    <p:restoredTop sz="86728" autoAdjust="0"/>
  </p:normalViewPr>
  <p:slideViewPr>
    <p:cSldViewPr>
      <p:cViewPr varScale="1">
        <p:scale>
          <a:sx n="122" d="100"/>
          <a:sy n="122" d="100"/>
        </p:scale>
        <p:origin x="-876" y="-96"/>
      </p:cViewPr>
      <p:guideLst>
        <p:guide orient="horz" pos="1786"/>
        <p:guide pos="31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-4050" y="-120"/>
      </p:cViewPr>
      <p:guideLst>
        <p:guide orient="horz" pos="3367"/>
        <p:guide orient="horz" pos="3126"/>
        <p:guide pos="2381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9994" cy="496006"/>
          </a:xfrm>
          <a:prstGeom prst="rect">
            <a:avLst/>
          </a:prstGeom>
          <a:noFill/>
          <a:ln>
            <a:noFill/>
          </a:ln>
        </p:spPr>
        <p:txBody>
          <a:bodyPr vert="horz" wrap="none" lIns="82467" tIns="41234" rIns="82467" bIns="41234" anchorCtr="0" compatLnSpc="0"/>
          <a:lstStyle/>
          <a:p>
            <a:pPr hangingPunct="0">
              <a:defRPr sz="1400"/>
            </a:pPr>
            <a:endParaRPr lang="es-ES" sz="1300">
              <a:latin typeface="Liberation Sans" pitchFamily="18"/>
              <a:ea typeface="Noto Sans CJK SC" pitchFamily="2"/>
              <a:cs typeface="Noto Sans Devanagari" pitchFamily="2"/>
            </a:endParaRPr>
          </a:p>
        </p:txBody>
      </p:sp>
      <p:sp>
        <p:nvSpPr>
          <p:cNvPr id="3" name="Contenidor de data 2"/>
          <p:cNvSpPr txBox="1">
            <a:spLocks noGrp="1"/>
          </p:cNvSpPr>
          <p:nvPr>
            <p:ph type="dt" sz="quarter" idx="1"/>
          </p:nvPr>
        </p:nvSpPr>
        <p:spPr>
          <a:xfrm>
            <a:off x="3847649" y="0"/>
            <a:ext cx="2949994" cy="496006"/>
          </a:xfrm>
          <a:prstGeom prst="rect">
            <a:avLst/>
          </a:prstGeom>
          <a:noFill/>
          <a:ln>
            <a:noFill/>
          </a:ln>
        </p:spPr>
        <p:txBody>
          <a:bodyPr vert="horz" wrap="none" lIns="82467" tIns="41234" rIns="82467" bIns="41234" anchorCtr="0" compatLnSpc="0"/>
          <a:lstStyle/>
          <a:p>
            <a:pPr algn="r" hangingPunct="0">
              <a:defRPr sz="1400"/>
            </a:pPr>
            <a:endParaRPr lang="es-ES" sz="1300">
              <a:latin typeface="Liberation Sans" pitchFamily="18"/>
              <a:ea typeface="Noto Sans CJK SC" pitchFamily="2"/>
              <a:cs typeface="Noto Sans Devanagari" pitchFamily="2"/>
            </a:endParaRPr>
          </a:p>
        </p:txBody>
      </p:sp>
      <p:sp>
        <p:nvSpPr>
          <p:cNvPr id="4" name="Contenidor de peu de pàgina 3"/>
          <p:cNvSpPr txBox="1">
            <a:spLocks noGrp="1"/>
          </p:cNvSpPr>
          <p:nvPr>
            <p:ph type="ftr" sz="quarter" idx="2"/>
          </p:nvPr>
        </p:nvSpPr>
        <p:spPr>
          <a:xfrm>
            <a:off x="0" y="9430471"/>
            <a:ext cx="2949994" cy="496006"/>
          </a:xfrm>
          <a:prstGeom prst="rect">
            <a:avLst/>
          </a:prstGeom>
          <a:noFill/>
          <a:ln>
            <a:noFill/>
          </a:ln>
        </p:spPr>
        <p:txBody>
          <a:bodyPr vert="horz" wrap="none" lIns="82467" tIns="41234" rIns="82467" bIns="41234" anchor="b" anchorCtr="0" compatLnSpc="0"/>
          <a:lstStyle/>
          <a:p>
            <a:pPr hangingPunct="0">
              <a:defRPr sz="1400"/>
            </a:pPr>
            <a:endParaRPr lang="es-ES" sz="1300">
              <a:latin typeface="Liberation Sans" pitchFamily="18"/>
              <a:ea typeface="Noto Sans CJK SC" pitchFamily="2"/>
              <a:cs typeface="Noto Sans Devanagari" pitchFamily="2"/>
            </a:endParaRPr>
          </a:p>
        </p:txBody>
      </p:sp>
      <p:sp>
        <p:nvSpPr>
          <p:cNvPr id="5" name="Contenidor de número de diapositiva 4"/>
          <p:cNvSpPr txBox="1">
            <a:spLocks noGrp="1"/>
          </p:cNvSpPr>
          <p:nvPr>
            <p:ph type="sldNum" sz="quarter" idx="3"/>
          </p:nvPr>
        </p:nvSpPr>
        <p:spPr>
          <a:xfrm>
            <a:off x="3847649" y="9430471"/>
            <a:ext cx="2949994" cy="496006"/>
          </a:xfrm>
          <a:prstGeom prst="rect">
            <a:avLst/>
          </a:prstGeom>
          <a:noFill/>
          <a:ln>
            <a:noFill/>
          </a:ln>
        </p:spPr>
        <p:txBody>
          <a:bodyPr vert="horz" wrap="none" lIns="82467" tIns="41234" rIns="82467" bIns="41234" anchor="b" anchorCtr="0" compatLnSpc="0"/>
          <a:lstStyle/>
          <a:p>
            <a:pPr algn="r" hangingPunct="0">
              <a:defRPr sz="1400"/>
            </a:pPr>
            <a:fld id="{A9B2DD05-0C76-45D5-9A0B-58EAA5800DF4}" type="slidenum">
              <a:pPr algn="r" hangingPunct="0">
                <a:defRPr sz="1400"/>
              </a:pPr>
              <a:t>‹#›</a:t>
            </a:fld>
            <a:endParaRPr lang="es-ES" sz="1300">
              <a:latin typeface="Liberation Sans" pitchFamily="18"/>
              <a:ea typeface="Noto Sans CJK SC" pitchFamily="2"/>
              <a:cs typeface="Noto Sans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7211284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54063"/>
            <a:ext cx="6615112" cy="3722687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Contenidor de notes 2"/>
          <p:cNvSpPr txBox="1">
            <a:spLocks noGrp="1"/>
          </p:cNvSpPr>
          <p:nvPr>
            <p:ph type="body" sz="quarter" idx="3"/>
          </p:nvPr>
        </p:nvSpPr>
        <p:spPr>
          <a:xfrm>
            <a:off x="679797" y="4715068"/>
            <a:ext cx="5438050" cy="446673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s-ES"/>
          </a:p>
        </p:txBody>
      </p:sp>
      <p:sp>
        <p:nvSpPr>
          <p:cNvPr id="4" name="Contenidor de capçalera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9994" cy="496006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/>
          <a:lstStyle>
            <a:lvl1pPr lvl="0" rtl="0" hangingPunct="0">
              <a:buNone/>
              <a:tabLst/>
              <a:defRPr lang="es-ES" sz="1300" kern="1200">
                <a:latin typeface="FreeSans" pitchFamily="34"/>
                <a:ea typeface="DejaVu Sans" pitchFamily="2"/>
                <a:cs typeface="Arimo" pitchFamily="2"/>
              </a:defRPr>
            </a:lvl1pPr>
          </a:lstStyle>
          <a:p>
            <a:pPr lvl="0"/>
            <a:endParaRPr lang="es-ES"/>
          </a:p>
        </p:txBody>
      </p:sp>
      <p:sp>
        <p:nvSpPr>
          <p:cNvPr id="5" name="Contenidor de data 4"/>
          <p:cNvSpPr txBox="1">
            <a:spLocks noGrp="1"/>
          </p:cNvSpPr>
          <p:nvPr>
            <p:ph type="dt" idx="1"/>
          </p:nvPr>
        </p:nvSpPr>
        <p:spPr>
          <a:xfrm>
            <a:off x="3847649" y="0"/>
            <a:ext cx="2949994" cy="496006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/>
          <a:lstStyle>
            <a:lvl1pPr lvl="0" algn="r" rtl="0" hangingPunct="0">
              <a:buNone/>
              <a:tabLst/>
              <a:defRPr lang="es-ES" sz="1300" kern="1200">
                <a:latin typeface="FreeSans" pitchFamily="34"/>
                <a:ea typeface="DejaVu Sans" pitchFamily="2"/>
                <a:cs typeface="Arimo" pitchFamily="2"/>
              </a:defRPr>
            </a:lvl1pPr>
          </a:lstStyle>
          <a:p>
            <a:pPr lvl="0"/>
            <a:endParaRPr lang="es-ES"/>
          </a:p>
        </p:txBody>
      </p:sp>
      <p:sp>
        <p:nvSpPr>
          <p:cNvPr id="6" name="Contenidor de peu de pàgina 5"/>
          <p:cNvSpPr txBox="1">
            <a:spLocks noGrp="1"/>
          </p:cNvSpPr>
          <p:nvPr>
            <p:ph type="ftr" sz="quarter" idx="4"/>
          </p:nvPr>
        </p:nvSpPr>
        <p:spPr>
          <a:xfrm>
            <a:off x="0" y="9430471"/>
            <a:ext cx="2949994" cy="496006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/>
          <a:lstStyle>
            <a:lvl1pPr lvl="0" rtl="0" hangingPunct="0">
              <a:buNone/>
              <a:tabLst/>
              <a:defRPr lang="es-ES" sz="1300" kern="1200">
                <a:latin typeface="FreeSans" pitchFamily="34"/>
                <a:ea typeface="DejaVu Sans" pitchFamily="2"/>
                <a:cs typeface="Arimo" pitchFamily="2"/>
              </a:defRPr>
            </a:lvl1pPr>
          </a:lstStyle>
          <a:p>
            <a:pPr lvl="0"/>
            <a:endParaRPr lang="es-ES"/>
          </a:p>
        </p:txBody>
      </p:sp>
      <p:sp>
        <p:nvSpPr>
          <p:cNvPr id="7" name="Contenidor de número de diapositiva 6"/>
          <p:cNvSpPr txBox="1">
            <a:spLocks noGrp="1"/>
          </p:cNvSpPr>
          <p:nvPr>
            <p:ph type="sldNum" sz="quarter" idx="5"/>
          </p:nvPr>
        </p:nvSpPr>
        <p:spPr>
          <a:xfrm>
            <a:off x="3847649" y="9430471"/>
            <a:ext cx="2949994" cy="496006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/>
          <a:lstStyle>
            <a:lvl1pPr lvl="0" algn="r" rtl="0" hangingPunct="0">
              <a:buNone/>
              <a:tabLst/>
              <a:defRPr lang="es-ES" sz="1300" kern="1200">
                <a:latin typeface="FreeSans" pitchFamily="34"/>
                <a:ea typeface="DejaVu Sans" pitchFamily="2"/>
                <a:cs typeface="Arimo" pitchFamily="2"/>
              </a:defRPr>
            </a:lvl1pPr>
          </a:lstStyle>
          <a:p>
            <a:pPr lvl="0"/>
            <a:fld id="{E5E5A924-00FC-4E0B-8DE3-6A7E2E5328B2}" type="slidenum"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0397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hangingPunct="0">
      <a:tabLst/>
      <a:defRPr lang="es-ES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FreeSans" pitchFamily="34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90488" y="754063"/>
            <a:ext cx="6616700" cy="3722687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Contenidor de notes 2"/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pPr rtl="0"/>
            <a:endParaRPr lang="es-E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90488" y="754063"/>
            <a:ext cx="6616700" cy="3722687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Contenidor de notes 2"/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 vert="horz">
            <a:spAutoFit/>
          </a:bodyPr>
          <a:lstStyle/>
          <a:p>
            <a:pPr rtl="0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89728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90488" y="754063"/>
            <a:ext cx="6616700" cy="3722687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Contenidor de notes 2"/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 vert="horz">
            <a:spAutoFit/>
          </a:bodyPr>
          <a:lstStyle/>
          <a:p>
            <a:pPr rtl="0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14255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90488" y="754063"/>
            <a:ext cx="6616700" cy="3722687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Contenidor de notes 2"/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 vert="horz">
            <a:spAutoFit/>
          </a:bodyPr>
          <a:lstStyle/>
          <a:p>
            <a:pPr rtl="0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65499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90488" y="754063"/>
            <a:ext cx="6616700" cy="3722687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Contenidor de notes 2"/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 vert="horz">
            <a:spAutoFit/>
          </a:bodyPr>
          <a:lstStyle/>
          <a:p>
            <a:pPr rtl="0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53762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90488" y="754063"/>
            <a:ext cx="6616700" cy="3722687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Contenidor de notes 2"/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 vert="horz">
            <a:spAutoFit/>
          </a:bodyPr>
          <a:lstStyle/>
          <a:p>
            <a:pPr rtl="0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76715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90488" y="754063"/>
            <a:ext cx="6616700" cy="3722687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Contenidor de notes 2"/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pPr rtl="0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30131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90488" y="754063"/>
            <a:ext cx="6616700" cy="3722687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Contenidor de notes 2"/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 vert="horz">
            <a:spAutoFit/>
          </a:bodyPr>
          <a:lstStyle/>
          <a:p>
            <a:pPr rtl="0"/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90488" y="754063"/>
            <a:ext cx="6616700" cy="3722687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Contenidor de notes 2"/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 vert="horz">
            <a:spAutoFit/>
          </a:bodyPr>
          <a:lstStyle/>
          <a:p>
            <a:pPr rtl="0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63239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90488" y="754063"/>
            <a:ext cx="6616700" cy="3722687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Contenidor de notes 2"/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 vert="horz">
            <a:spAutoFit/>
          </a:bodyPr>
          <a:lstStyle/>
          <a:p>
            <a:pPr rtl="0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29004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Contenidor de notes 2"/>
          <p:cNvSpPr txBox="1">
            <a:spLocks noGrp="1"/>
          </p:cNvSpPr>
          <p:nvPr>
            <p:ph type="body" sz="quarter" idx="1"/>
          </p:nvPr>
        </p:nvSpPr>
        <p:spPr/>
        <p:txBody>
          <a:bodyPr vert="horz">
            <a:spAutoFit/>
          </a:bodyPr>
          <a:lstStyle/>
          <a:p>
            <a:pPr rtl="0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20451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90488" y="754063"/>
            <a:ext cx="6616700" cy="3722687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Contenidor de notes 2"/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 vert="horz">
            <a:spAutoFit/>
          </a:bodyPr>
          <a:lstStyle/>
          <a:p>
            <a:pPr rtl="0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78344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90488" y="754063"/>
            <a:ext cx="6616700" cy="3722687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Contenidor de notes 2"/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 vert="horz">
            <a:spAutoFit/>
          </a:bodyPr>
          <a:lstStyle/>
          <a:p>
            <a:pPr rtl="0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84754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90488" y="754063"/>
            <a:ext cx="6616700" cy="3722687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Contenidor de notes 2"/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 vert="horz">
            <a:spAutoFit/>
          </a:bodyPr>
          <a:lstStyle/>
          <a:p>
            <a:pPr rtl="0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18374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90488" y="754063"/>
            <a:ext cx="6616700" cy="3722687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Contenidor de notes 2"/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 vert="horz">
            <a:spAutoFit/>
          </a:bodyPr>
          <a:lstStyle/>
          <a:p>
            <a:pPr rt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44626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755650" y="1762125"/>
            <a:ext cx="8569325" cy="1214438"/>
          </a:xfrm>
        </p:spPr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512888" y="3213100"/>
            <a:ext cx="7056437" cy="14493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/>
              <a:t>Feu clic aquí per editar l'estil de subtítols del patró.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1556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8797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7308850" y="225425"/>
            <a:ext cx="2266950" cy="4491038"/>
          </a:xfrm>
        </p:spPr>
        <p:txBody>
          <a:bodyPr vert="eaVert"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503238" y="225425"/>
            <a:ext cx="6653212" cy="4491038"/>
          </a:xfrm>
        </p:spPr>
        <p:txBody>
          <a:bodyPr vert="eaVert"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12038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755650" y="1762125"/>
            <a:ext cx="8569325" cy="1214438"/>
          </a:xfrm>
        </p:spPr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512888" y="3213100"/>
            <a:ext cx="7056437" cy="14493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/>
              <a:t>Feu clic aquí per editar l'estil de subtítols del patró.</a:t>
            </a:r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37217C7E-4ECA-45A2-ADEC-D90BF728AF54}" type="slidenum"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86872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65300077-D16D-4D5A-996C-0B2B74CCA4CD}" type="slidenum"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477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96925" y="3643313"/>
            <a:ext cx="8567738" cy="11271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96925" y="2403475"/>
            <a:ext cx="8567738" cy="12398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29EC7CB-133E-4B1C-BAF2-925753FA299D}" type="slidenum"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4915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503238" y="1511300"/>
            <a:ext cx="4459287" cy="3205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5114925" y="1511300"/>
            <a:ext cx="4460875" cy="3205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C3003399-458B-4089-A22A-B5D9FFE44A63}" type="slidenum"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83311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504825" y="227013"/>
            <a:ext cx="9072563" cy="944562"/>
          </a:xfrm>
        </p:spPr>
        <p:txBody>
          <a:bodyPr/>
          <a:lstStyle>
            <a:lvl1pPr>
              <a:defRPr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504825" y="1270000"/>
            <a:ext cx="4452938" cy="528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504825" y="1798638"/>
            <a:ext cx="4452938" cy="3267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5121275" y="1270000"/>
            <a:ext cx="4456113" cy="528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5121275" y="1798638"/>
            <a:ext cx="4456113" cy="3267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4289F2F-3981-4789-B6A8-57477A995520}" type="slidenum"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84383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número de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E19D0859-7972-4D39-9B37-0DF8F4C8EBAE}" type="slidenum"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6166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número de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7D500819-5C5D-4632-B079-0C44ED247290}" type="slidenum">
              <a:t>‹#›</a:t>
            </a:fld>
            <a:endParaRPr lang="es-ES"/>
          </a:p>
        </p:txBody>
      </p:sp>
      <p:sp>
        <p:nvSpPr>
          <p:cNvPr id="5" name="QuadreDeText 4"/>
          <p:cNvSpPr txBox="1"/>
          <p:nvPr userDrawn="1"/>
        </p:nvSpPr>
        <p:spPr>
          <a:xfrm>
            <a:off x="503808" y="5200066"/>
            <a:ext cx="3168352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a-ES" sz="1000" b="1" i="1" dirty="0" smtClean="0">
                <a:latin typeface="FreeSans"/>
                <a:cs typeface="Arial" pitchFamily="34" charset="0"/>
              </a:rPr>
              <a:t>Evolució</a:t>
            </a:r>
            <a:r>
              <a:rPr lang="ca-ES" sz="1000" b="1" i="1" baseline="0" dirty="0" smtClean="0">
                <a:latin typeface="FreeSans"/>
                <a:cs typeface="Arial" pitchFamily="34" charset="0"/>
              </a:rPr>
              <a:t> de la </a:t>
            </a:r>
            <a:r>
              <a:rPr lang="ca-ES" sz="1000" b="1" i="1" dirty="0" smtClean="0">
                <a:latin typeface="FreeSans"/>
                <a:cs typeface="Arial" pitchFamily="34" charset="0"/>
              </a:rPr>
              <a:t>Renda </a:t>
            </a:r>
            <a:r>
              <a:rPr lang="ca-ES" sz="1000" b="1" i="1" dirty="0">
                <a:latin typeface="FreeSans"/>
                <a:cs typeface="Arial" pitchFamily="34" charset="0"/>
              </a:rPr>
              <a:t>Trimestral </a:t>
            </a:r>
            <a:r>
              <a:rPr lang="ca-ES" sz="1000" b="1" i="1" dirty="0" smtClean="0">
                <a:latin typeface="FreeSans"/>
                <a:cs typeface="Arial" pitchFamily="34" charset="0"/>
              </a:rPr>
              <a:t>de Barcelona </a:t>
            </a:r>
            <a:endParaRPr lang="ca-ES" sz="1000" b="1" i="1" dirty="0">
              <a:latin typeface="FreeSans"/>
              <a:cs typeface="Arial" pitchFamily="34" charset="0"/>
            </a:endParaRPr>
          </a:p>
          <a:p>
            <a:r>
              <a:rPr lang="ca-ES" sz="1000" i="1" dirty="0">
                <a:latin typeface="FreeSans"/>
                <a:cs typeface="Arial" pitchFamily="34" charset="0"/>
              </a:rPr>
              <a:t>OMD - Departament d’Anàlisi</a:t>
            </a:r>
          </a:p>
        </p:txBody>
      </p:sp>
    </p:spTree>
    <p:extLst>
      <p:ext uri="{BB962C8B-B14F-4D97-AF65-F5344CB8AC3E}">
        <p14:creationId xmlns:p14="http://schemas.microsoft.com/office/powerpoint/2010/main" val="2219565550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504825" y="225425"/>
            <a:ext cx="3316288" cy="9604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941763" y="225425"/>
            <a:ext cx="5635625" cy="48402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504825" y="1185863"/>
            <a:ext cx="3316288" cy="38798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188F9683-5F19-4A3E-98B6-311C74562F1B}" type="slidenum"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9343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59313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976438" y="3968750"/>
            <a:ext cx="6048375" cy="469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976438" y="506413"/>
            <a:ext cx="6048375" cy="34020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976438" y="4438650"/>
            <a:ext cx="6048375" cy="665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FA2A1F28-9A51-4481-B638-73DC00A57038}" type="slidenum"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70881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2BCC7139-094A-4CF6-8083-1C6A76D95B5A}" type="slidenum"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77908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7308850" y="225425"/>
            <a:ext cx="2266950" cy="4491038"/>
          </a:xfrm>
        </p:spPr>
        <p:txBody>
          <a:bodyPr vert="eaVert"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503238" y="225425"/>
            <a:ext cx="6653212" cy="4491038"/>
          </a:xfrm>
        </p:spPr>
        <p:txBody>
          <a:bodyPr vert="eaVert"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F98CF7BE-7F47-44AC-88E8-620A1EEF1918}" type="slidenum"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0973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96925" y="3643313"/>
            <a:ext cx="8567738" cy="11271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96925" y="2403475"/>
            <a:ext cx="8567738" cy="12398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822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503238" y="1511300"/>
            <a:ext cx="4459287" cy="3205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5114925" y="1511300"/>
            <a:ext cx="4460875" cy="3205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3656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504825" y="227013"/>
            <a:ext cx="9072563" cy="944562"/>
          </a:xfrm>
        </p:spPr>
        <p:txBody>
          <a:bodyPr/>
          <a:lstStyle>
            <a:lvl1pPr>
              <a:defRPr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504825" y="1270000"/>
            <a:ext cx="4452938" cy="528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504825" y="1798638"/>
            <a:ext cx="4452938" cy="3267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5121275" y="1270000"/>
            <a:ext cx="4456113" cy="528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5121275" y="1798638"/>
            <a:ext cx="4456113" cy="3267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6200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0996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903723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504825" y="225425"/>
            <a:ext cx="3316288" cy="9604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941763" y="225425"/>
            <a:ext cx="5635625" cy="48402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504825" y="1185863"/>
            <a:ext cx="3316288" cy="38798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9129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976438" y="3968750"/>
            <a:ext cx="6048375" cy="469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976438" y="506413"/>
            <a:ext cx="6048375" cy="34020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976438" y="4438650"/>
            <a:ext cx="6048375" cy="665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5570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 txBox="1">
            <a:spLocks noGrp="1"/>
          </p:cNvSpPr>
          <p:nvPr>
            <p:ph type="title"/>
          </p:nvPr>
        </p:nvSpPr>
        <p:spPr>
          <a:xfrm>
            <a:off x="503999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s-ES"/>
          </a:p>
        </p:txBody>
      </p:sp>
      <p:sp>
        <p:nvSpPr>
          <p:cNvPr id="3" name="Contenidor de text 2"/>
          <p:cNvSpPr txBox="1">
            <a:spLocks noGrp="1"/>
          </p:cNvSpPr>
          <p:nvPr>
            <p:ph type="body" idx="1"/>
          </p:nvPr>
        </p:nvSpPr>
        <p:spPr>
          <a:xfrm>
            <a:off x="503999" y="1512000"/>
            <a:ext cx="9071640" cy="3204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>
              <a:spcBef>
                <a:spcPts val="1417"/>
              </a:spcBef>
              <a:spcAft>
                <a:spcPts val="0"/>
              </a:spcAft>
              <a:buSzPct val="45000"/>
              <a:buFont typeface="OpenSymbol"/>
              <a:buNone/>
              <a:defRPr lang="es-ES" sz="32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defPPr>
            <a:lvl1pPr marL="432000" lvl="0" indent="-324000">
              <a:spcBef>
                <a:spcPts val="1417"/>
              </a:spcBef>
              <a:spcAft>
                <a:spcPts val="0"/>
              </a:spcAft>
              <a:buSzPct val="45000"/>
              <a:buFont typeface="OpenSymbol"/>
              <a:buChar char="●"/>
              <a:defRPr lang="es-ES" sz="32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1pPr>
            <a:lvl2pPr marL="864000" lvl="1" indent="-324000">
              <a:spcBef>
                <a:spcPts val="1134"/>
              </a:spcBef>
              <a:spcAft>
                <a:spcPts val="0"/>
              </a:spcAft>
              <a:buSzPct val="75000"/>
              <a:buFont typeface="StarSymbol"/>
              <a:buChar char="–"/>
              <a:defRPr lang="es-ES" sz="28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2pPr>
            <a:lvl3pPr marL="1295999" lvl="2" indent="-288000">
              <a:spcBef>
                <a:spcPts val="850"/>
              </a:spcBef>
              <a:spcAft>
                <a:spcPts val="0"/>
              </a:spcAft>
              <a:buSzPct val="45000"/>
              <a:buFont typeface="StarSymbol"/>
              <a:buChar char="●"/>
              <a:defRPr lang="es-ES" sz="24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3pPr>
            <a:lvl4pPr marL="1728000" lvl="3" indent="-216000">
              <a:spcBef>
                <a:spcPts val="567"/>
              </a:spcBef>
              <a:spcAft>
                <a:spcPts val="0"/>
              </a:spcAft>
              <a:buSzPct val="75000"/>
              <a:buFont typeface="StarSymbol"/>
              <a:buChar char="–"/>
              <a:defRPr lang="es-E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4pPr>
            <a:lvl5pPr marL="2160000" lvl="4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s-E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5pPr>
            <a:lvl6pPr marL="2592000" lvl="5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s-E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6pPr>
            <a:lvl7pPr marL="3024000" lvl="6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s-E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7pPr>
            <a:lvl8pPr marL="3456000" lvl="7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s-E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8pPr>
            <a:lvl9pPr marL="3887999" lvl="8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s-E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9pPr>
          </a:lstStyle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/>
          <p:cNvSpPr txBox="1">
            <a:spLocks noGrp="1"/>
          </p:cNvSpPr>
          <p:nvPr>
            <p:ph type="dt" sz="half" idx="2"/>
          </p:nvPr>
        </p:nvSpPr>
        <p:spPr>
          <a:xfrm>
            <a:off x="503999" y="5165280"/>
            <a:ext cx="2348280" cy="3906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/>
          <a:lstStyle>
            <a:lvl1pPr lvl="0" rtl="0" hangingPunct="0">
              <a:buNone/>
              <a:tabLst/>
              <a:defRPr lang="es-ES" sz="1400" kern="1200">
                <a:latin typeface="FreeSans" pitchFamily="34"/>
                <a:ea typeface="DejaVu Sans" pitchFamily="2"/>
                <a:cs typeface="Arimo" pitchFamily="2"/>
              </a:defRPr>
            </a:lvl1pPr>
          </a:lstStyle>
          <a:p>
            <a:pPr lvl="0"/>
            <a:endParaRPr lang="es-ES"/>
          </a:p>
        </p:txBody>
      </p:sp>
      <p:sp>
        <p:nvSpPr>
          <p:cNvPr id="5" name="Contenidor de peu de pàgina 4"/>
          <p:cNvSpPr txBox="1">
            <a:spLocks noGrp="1"/>
          </p:cNvSpPr>
          <p:nvPr>
            <p:ph type="ftr" sz="quarter" idx="3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/>
          <a:lstStyle>
            <a:lvl1pPr lvl="0" algn="ctr" rtl="0" hangingPunct="0">
              <a:buNone/>
              <a:tabLst/>
              <a:defRPr lang="es-ES" sz="1400" kern="1200">
                <a:latin typeface="FreeSans" pitchFamily="34"/>
                <a:ea typeface="DejaVu Sans" pitchFamily="2"/>
                <a:cs typeface="Arimo" pitchFamily="2"/>
              </a:defRPr>
            </a:lvl1pPr>
          </a:lstStyle>
          <a:p>
            <a:pPr lvl="0"/>
            <a:endParaRPr lang="es-ES"/>
          </a:p>
        </p:txBody>
      </p:sp>
      <p:pic>
        <p:nvPicPr>
          <p:cNvPr id="6" name="Imatge 5"/>
          <p:cNvPicPr>
            <a:picLocks noChangeAspect="1"/>
          </p:cNvPicPr>
          <p:nvPr/>
        </p:nvPicPr>
        <p:blipFill>
          <a:blip r:embed="rId13">
            <a:lum/>
            <a:alphaModFix/>
          </a:blip>
          <a:srcRect/>
          <a:stretch>
            <a:fillRect/>
          </a:stretch>
        </p:blipFill>
        <p:spPr>
          <a:xfrm>
            <a:off x="7632000" y="4998600"/>
            <a:ext cx="1943640" cy="52344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nector recte 6"/>
          <p:cNvSpPr/>
          <p:nvPr/>
        </p:nvSpPr>
        <p:spPr>
          <a:xfrm>
            <a:off x="503999" y="4824000"/>
            <a:ext cx="9071641" cy="0"/>
          </a:xfrm>
          <a:prstGeom prst="line">
            <a:avLst/>
          </a:prstGeom>
          <a:noFill/>
          <a:ln w="127080">
            <a:solidFill>
              <a:srgbClr val="FFD453"/>
            </a:solidFill>
            <a:prstDash val="solid"/>
          </a:ln>
        </p:spPr>
        <p:txBody>
          <a:bodyPr lIns="63360" tIns="63360" rIns="63360" bIns="63360" anchor="ctr" anchorCtr="0"/>
          <a:lstStyle/>
          <a:p>
            <a:pPr lvl="0" hangingPunct="0">
              <a:buNone/>
              <a:tabLst/>
            </a:pPr>
            <a:endParaRPr lang="es-ES" sz="2400" kern="1200">
              <a:latin typeface="FreeSans" pitchFamily="34"/>
              <a:ea typeface="DejaVu Sans" pitchFamily="2"/>
              <a:cs typeface="Arimo" pitchFamily="2"/>
            </a:endParaRPr>
          </a:p>
        </p:txBody>
      </p:sp>
      <p:sp>
        <p:nvSpPr>
          <p:cNvPr id="8" name="Connector recte 7"/>
          <p:cNvSpPr/>
          <p:nvPr/>
        </p:nvSpPr>
        <p:spPr>
          <a:xfrm>
            <a:off x="504359" y="1368000"/>
            <a:ext cx="9071641" cy="0"/>
          </a:xfrm>
          <a:prstGeom prst="line">
            <a:avLst/>
          </a:prstGeom>
          <a:noFill/>
          <a:ln w="127080">
            <a:solidFill>
              <a:srgbClr val="000000"/>
            </a:solidFill>
            <a:prstDash val="solid"/>
          </a:ln>
        </p:spPr>
        <p:txBody>
          <a:bodyPr lIns="63360" tIns="63360" rIns="63360" bIns="63360" anchor="ctr" anchorCtr="0"/>
          <a:lstStyle/>
          <a:p>
            <a:pPr lvl="0" hangingPunct="0">
              <a:buNone/>
              <a:tabLst/>
            </a:pPr>
            <a:endParaRPr lang="es-ES" sz="2400" kern="1200">
              <a:latin typeface="FreeSans" pitchFamily="34"/>
              <a:ea typeface="DejaVu Sans" pitchFamily="2"/>
              <a:cs typeface="Arimo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hangingPunct="0">
        <a:tabLst/>
        <a:defRPr lang="es-ES" sz="44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FreeSans" pitchFamily="34"/>
        </a:defRPr>
      </a:lvl1pPr>
    </p:titleStyle>
    <p:bodyStyle>
      <a:lvl1pPr hangingPunct="0">
        <a:spcBef>
          <a:spcPts val="1417"/>
        </a:spcBef>
        <a:spcAft>
          <a:spcPts val="0"/>
        </a:spcAft>
        <a:tabLst/>
        <a:defRPr lang="es-ES" sz="32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FreeSans" pitchFamily="34"/>
        </a:defRPr>
      </a:lvl1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 txBox="1">
            <a:spLocks noGrp="1"/>
          </p:cNvSpPr>
          <p:nvPr>
            <p:ph type="title"/>
          </p:nvPr>
        </p:nvSpPr>
        <p:spPr>
          <a:xfrm>
            <a:off x="503999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s-ES"/>
          </a:p>
        </p:txBody>
      </p:sp>
      <p:sp>
        <p:nvSpPr>
          <p:cNvPr id="3" name="Contenidor de text 2"/>
          <p:cNvSpPr txBox="1">
            <a:spLocks noGrp="1"/>
          </p:cNvSpPr>
          <p:nvPr>
            <p:ph type="body" idx="1"/>
          </p:nvPr>
        </p:nvSpPr>
        <p:spPr>
          <a:xfrm>
            <a:off x="503999" y="1512000"/>
            <a:ext cx="9071640" cy="3204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>
              <a:spcBef>
                <a:spcPts val="1417"/>
              </a:spcBef>
              <a:spcAft>
                <a:spcPts val="0"/>
              </a:spcAft>
              <a:buSzPct val="45000"/>
              <a:buFont typeface="StarSymbol"/>
              <a:buNone/>
              <a:defRPr lang="es-ES" sz="32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defPPr>
            <a:lvl1pPr marL="432000" lvl="0" indent="-324000">
              <a:spcBef>
                <a:spcPts val="1417"/>
              </a:spcBef>
              <a:spcAft>
                <a:spcPts val="0"/>
              </a:spcAft>
              <a:buSzPct val="45000"/>
              <a:buFont typeface="StarSymbol"/>
              <a:buChar char="●"/>
              <a:defRPr lang="es-ES" sz="32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1pPr>
            <a:lvl2pPr marL="864000" marR="0" lvl="1" indent="-324000">
              <a:spcBef>
                <a:spcPts val="1134"/>
              </a:spcBef>
              <a:spcAft>
                <a:spcPts val="0"/>
              </a:spcAft>
              <a:buSzPct val="75000"/>
              <a:buFont typeface="StarSymbol"/>
              <a:buChar char="–"/>
              <a:defRPr lang="es-ES" sz="28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2pPr>
            <a:lvl3pPr marL="1295999" marR="0" lvl="2" indent="-288000">
              <a:spcBef>
                <a:spcPts val="850"/>
              </a:spcBef>
              <a:spcAft>
                <a:spcPts val="0"/>
              </a:spcAft>
              <a:buSzPct val="45000"/>
              <a:buFont typeface="StarSymbol"/>
              <a:buChar char="●"/>
              <a:defRPr lang="es-ES" sz="24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3pPr>
            <a:lvl4pPr marL="1728000" marR="0" lvl="3" indent="-216000">
              <a:spcBef>
                <a:spcPts val="567"/>
              </a:spcBef>
              <a:spcAft>
                <a:spcPts val="0"/>
              </a:spcAft>
              <a:buSzPct val="75000"/>
              <a:buFont typeface="StarSymbol"/>
              <a:buChar char="–"/>
              <a:defRPr lang="es-E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4pPr>
            <a:lvl5pPr marL="2160000" marR="0" lvl="4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s-E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5pPr>
            <a:lvl6pPr marL="2592000" marR="0" lvl="5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s-E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6pPr>
            <a:lvl7pPr marL="3024000" marR="0" lvl="6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s-E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7pPr>
            <a:lvl8pPr marL="3456000" marR="0" lvl="7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s-E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8pPr>
            <a:lvl9pPr marL="3887999" marR="0" lvl="8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s-E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9pPr>
          </a:lstStyle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número de diapositiva 3"/>
          <p:cNvSpPr txBox="1">
            <a:spLocks noGrp="1"/>
          </p:cNvSpPr>
          <p:nvPr>
            <p:ph type="sldNum" sz="quarter" idx="4"/>
          </p:nvPr>
        </p:nvSpPr>
        <p:spPr>
          <a:xfrm>
            <a:off x="3866039" y="5200066"/>
            <a:ext cx="2348280" cy="355813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/>
          <a:lstStyle>
            <a:lvl1pPr lvl="0" algn="ctr" rtl="0" hangingPunct="0">
              <a:buNone/>
              <a:tabLst/>
              <a:defRPr lang="es-ES" sz="1400" kern="1200">
                <a:latin typeface="FreeSans" pitchFamily="34"/>
                <a:ea typeface="DejaVu Sans" pitchFamily="2"/>
                <a:cs typeface="Arimo" pitchFamily="2"/>
              </a:defRPr>
            </a:lvl1pPr>
          </a:lstStyle>
          <a:p>
            <a:pPr lvl="0"/>
            <a:fld id="{04285849-411A-4D02-BEB2-1C04573A220A}" type="slidenum">
              <a:t>‹#›</a:t>
            </a:fld>
            <a:endParaRPr lang="es-ES" dirty="0"/>
          </a:p>
        </p:txBody>
      </p:sp>
      <p:pic>
        <p:nvPicPr>
          <p:cNvPr id="5" name="Imatge 4"/>
          <p:cNvPicPr>
            <a:picLocks noChangeAspect="1"/>
          </p:cNvPicPr>
          <p:nvPr/>
        </p:nvPicPr>
        <p:blipFill>
          <a:blip r:embed="rId13">
            <a:lum/>
            <a:alphaModFix/>
          </a:blip>
          <a:srcRect/>
          <a:stretch>
            <a:fillRect/>
          </a:stretch>
        </p:blipFill>
        <p:spPr>
          <a:xfrm>
            <a:off x="8568704" y="5279770"/>
            <a:ext cx="1224000" cy="3294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nector recte 5"/>
          <p:cNvSpPr/>
          <p:nvPr/>
        </p:nvSpPr>
        <p:spPr>
          <a:xfrm>
            <a:off x="504491" y="5067523"/>
            <a:ext cx="9071641" cy="0"/>
          </a:xfrm>
          <a:prstGeom prst="line">
            <a:avLst/>
          </a:prstGeom>
          <a:noFill/>
          <a:ln w="38160">
            <a:solidFill>
              <a:srgbClr val="FFD453"/>
            </a:solidFill>
            <a:prstDash val="solid"/>
          </a:ln>
        </p:spPr>
        <p:txBody>
          <a:bodyPr lIns="19080" tIns="19080" rIns="19080" bIns="19080" anchor="ctr" anchorCtr="0"/>
          <a:lstStyle/>
          <a:p>
            <a:pPr lvl="0" hangingPunct="0">
              <a:buNone/>
              <a:tabLst/>
            </a:pPr>
            <a:endParaRPr lang="es-ES" sz="2400" kern="1200">
              <a:latin typeface="FreeSans" pitchFamily="34"/>
              <a:ea typeface="DejaVu Sans" pitchFamily="2"/>
              <a:cs typeface="Arimo" pitchFamily="2"/>
            </a:endParaRPr>
          </a:p>
        </p:txBody>
      </p:sp>
      <p:sp>
        <p:nvSpPr>
          <p:cNvPr id="7" name="Connector recte 6"/>
          <p:cNvSpPr/>
          <p:nvPr/>
        </p:nvSpPr>
        <p:spPr>
          <a:xfrm>
            <a:off x="504719" y="226080"/>
            <a:ext cx="9071641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</a:ln>
        </p:spPr>
        <p:txBody>
          <a:bodyPr lIns="19080" tIns="19080" rIns="19080" bIns="19080" anchor="ctr" anchorCtr="0"/>
          <a:lstStyle/>
          <a:p>
            <a:pPr lvl="0" hangingPunct="0">
              <a:buNone/>
              <a:tabLst/>
            </a:pPr>
            <a:endParaRPr lang="es-ES" sz="2400" kern="1200">
              <a:latin typeface="FreeSans" pitchFamily="34"/>
              <a:ea typeface="DejaVu Sans" pitchFamily="2"/>
              <a:cs typeface="Arimo" pitchFamily="2"/>
            </a:endParaRPr>
          </a:p>
        </p:txBody>
      </p:sp>
      <p:sp>
        <p:nvSpPr>
          <p:cNvPr id="8" name="QuadreDeText 7"/>
          <p:cNvSpPr txBox="1"/>
          <p:nvPr/>
        </p:nvSpPr>
        <p:spPr>
          <a:xfrm>
            <a:off x="503999" y="5200067"/>
            <a:ext cx="3096000" cy="45467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None/>
              <a:tabLst/>
            </a:pPr>
            <a:r>
              <a:rPr lang="es-ES" sz="1000" b="1" i="1" u="none" strike="noStrike" kern="1200" cap="none" dirty="0">
                <a:ln>
                  <a:noFill/>
                </a:ln>
                <a:latin typeface="Liberation Sans" pitchFamily="18"/>
                <a:ea typeface="Noto Sans CJK SC" pitchFamily="2"/>
                <a:cs typeface="Noto Sans Devanagari" pitchFamily="2"/>
              </a:rPr>
              <a:t>OMD </a:t>
            </a:r>
            <a:r>
              <a:rPr lang="es-ES" sz="1000" b="1" i="1" u="none" strike="noStrike" kern="1200" cap="none" dirty="0" err="1">
                <a:ln>
                  <a:noFill/>
                </a:ln>
                <a:latin typeface="Liberation Sans" pitchFamily="18"/>
                <a:ea typeface="Noto Sans CJK SC" pitchFamily="2"/>
                <a:cs typeface="Noto Sans Devanagari" pitchFamily="2"/>
              </a:rPr>
              <a:t>Memòria</a:t>
            </a:r>
            <a:r>
              <a:rPr lang="es-ES" sz="1000" b="1" i="1" u="none" strike="noStrike" kern="1200" cap="none" dirty="0">
                <a:ln>
                  <a:noFill/>
                </a:ln>
                <a:latin typeface="Liberation Sans" pitchFamily="18"/>
                <a:ea typeface="Noto Sans CJK SC" pitchFamily="2"/>
                <a:cs typeface="Noto Sans Devanagari" pitchFamily="2"/>
              </a:rPr>
              <a:t> 2020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s-ES" sz="1000" b="0" i="1" u="none" strike="noStrike" kern="1200" cap="none" dirty="0" err="1">
                <a:ln>
                  <a:noFill/>
                </a:ln>
                <a:latin typeface="Liberation Sans" pitchFamily="18"/>
                <a:ea typeface="Noto Sans CJK SC" pitchFamily="2"/>
                <a:cs typeface="Noto Sans Devanagari" pitchFamily="2"/>
              </a:rPr>
              <a:t>Comitè</a:t>
            </a:r>
            <a:r>
              <a:rPr lang="es-ES" sz="1000" b="0" i="1" u="none" strike="noStrike" kern="1200" cap="none" dirty="0">
                <a:ln>
                  <a:noFill/>
                </a:ln>
                <a:latin typeface="Liberation Sans" pitchFamily="18"/>
                <a:ea typeface="Noto Sans CJK SC" pitchFamily="2"/>
                <a:cs typeface="Noto Sans Devanagari" pitchFamily="2"/>
              </a:rPr>
              <a:t> </a:t>
            </a:r>
            <a:r>
              <a:rPr lang="es-ES" sz="1000" b="0" i="1" u="none" strike="noStrike" kern="1200" cap="none" dirty="0" err="1">
                <a:ln>
                  <a:noFill/>
                </a:ln>
                <a:latin typeface="Liberation Sans" pitchFamily="18"/>
                <a:ea typeface="Noto Sans CJK SC" pitchFamily="2"/>
                <a:cs typeface="Noto Sans Devanagari" pitchFamily="2"/>
              </a:rPr>
              <a:t>Executiu</a:t>
            </a:r>
            <a:r>
              <a:rPr lang="es-ES" sz="1000" b="0" i="1" u="none" strike="noStrike" kern="1200" cap="none" dirty="0">
                <a:ln>
                  <a:noFill/>
                </a:ln>
                <a:latin typeface="Liberation Sans" pitchFamily="18"/>
                <a:ea typeface="Noto Sans CJK SC" pitchFamily="2"/>
                <a:cs typeface="Noto Sans Devanagari" pitchFamily="2"/>
              </a:rPr>
              <a:t> de </a:t>
            </a:r>
            <a:r>
              <a:rPr lang="es-ES" sz="1000" b="0" i="1" u="none" strike="noStrike" kern="1200" cap="none" dirty="0" err="1">
                <a:ln>
                  <a:noFill/>
                </a:ln>
                <a:latin typeface="Liberation Sans" pitchFamily="18"/>
                <a:ea typeface="Noto Sans CJK SC" pitchFamily="2"/>
                <a:cs typeface="Noto Sans Devanagari" pitchFamily="2"/>
              </a:rPr>
              <a:t>Dades</a:t>
            </a:r>
            <a:r>
              <a:rPr lang="es-ES" sz="1000" b="0" i="1" u="none" strike="noStrike" kern="1200" cap="none" dirty="0">
                <a:ln>
                  <a:noFill/>
                </a:ln>
                <a:latin typeface="Liberation Sans" pitchFamily="18"/>
                <a:ea typeface="Noto Sans CJK SC" pitchFamily="2"/>
                <a:cs typeface="Noto Sans Devanagari" pitchFamily="2"/>
              </a:rPr>
              <a:t> – 2021-05-13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hangingPunct="0">
        <a:tabLst>
          <a:tab pos="1080000" algn="l"/>
        </a:tabLst>
        <a:defRPr lang="es-ES" sz="44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FreeSans" pitchFamily="34"/>
        </a:defRPr>
      </a:lvl1pPr>
    </p:titleStyle>
    <p:bodyStyle>
      <a:lvl1pPr hangingPunct="0">
        <a:spcBef>
          <a:spcPts val="1417"/>
        </a:spcBef>
        <a:spcAft>
          <a:spcPts val="0"/>
        </a:spcAft>
        <a:tabLst/>
        <a:defRPr lang="es-ES" sz="32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FreeSans" pitchFamily="34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 noGrp="1"/>
          </p:cNvSpPr>
          <p:nvPr>
            <p:ph type="title" idx="4294967295"/>
          </p:nvPr>
        </p:nvSpPr>
        <p:spPr/>
        <p:txBody>
          <a:bodyPr vert="horz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rtl="0">
              <a:buNone/>
            </a:pPr>
            <a:r>
              <a:rPr lang="ca-ES" sz="3200" dirty="0"/>
              <a:t>Oficina Municipal de Dades</a:t>
            </a:r>
          </a:p>
        </p:txBody>
      </p:sp>
      <p:sp>
        <p:nvSpPr>
          <p:cNvPr id="3" name="Subtítol 2"/>
          <p:cNvSpPr txBox="1">
            <a:spLocks noGrp="1"/>
          </p:cNvSpPr>
          <p:nvPr>
            <p:ph type="subTitle" idx="4294967295"/>
          </p:nvPr>
        </p:nvSpPr>
        <p:spPr>
          <a:xfrm>
            <a:off x="503808" y="1611139"/>
            <a:ext cx="9071640" cy="3170099"/>
          </a:xfrm>
        </p:spPr>
        <p:txBody>
          <a:bodyPr vert="horz" anchor="t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108000" indent="0">
              <a:spcBef>
                <a:spcPts val="0"/>
              </a:spcBef>
              <a:buNone/>
            </a:pPr>
            <a:endParaRPr lang="ca-ES" b="1" cap="small" dirty="0" smtClean="0"/>
          </a:p>
          <a:p>
            <a:pPr marL="108000" indent="0">
              <a:spcBef>
                <a:spcPts val="0"/>
              </a:spcBef>
              <a:buNone/>
            </a:pPr>
            <a:r>
              <a:rPr lang="ca-ES" b="1" cap="small" dirty="0" smtClean="0"/>
              <a:t>EVOLUCIÓ DE LA RENDA </a:t>
            </a:r>
            <a:r>
              <a:rPr lang="ca-ES" b="1" cap="small" dirty="0"/>
              <a:t>TRIMESTRAL DE BARCELONA</a:t>
            </a:r>
            <a:endParaRPr lang="ca-ES" dirty="0"/>
          </a:p>
          <a:p>
            <a:pPr marL="108000" indent="0">
              <a:spcBef>
                <a:spcPts val="0"/>
              </a:spcBef>
              <a:buNone/>
            </a:pPr>
            <a:r>
              <a:rPr lang="ca-ES" sz="2800" b="1" cap="small" dirty="0"/>
              <a:t>3er trimestre de 2021</a:t>
            </a:r>
          </a:p>
          <a:p>
            <a:pPr marL="108000" indent="0">
              <a:spcBef>
                <a:spcPts val="0"/>
              </a:spcBef>
              <a:buNone/>
            </a:pPr>
            <a:r>
              <a:rPr lang="ca-ES" sz="2800" b="1" cap="small" dirty="0"/>
              <a:t>(Una nova sèrie de conjuntura econòmica)</a:t>
            </a:r>
            <a:endParaRPr lang="ca-ES" sz="2800" dirty="0"/>
          </a:p>
          <a:p>
            <a:pPr marL="0" lvl="0" indent="0" algn="l" rtl="0">
              <a:spcBef>
                <a:spcPts val="0"/>
              </a:spcBef>
              <a:buNone/>
            </a:pPr>
            <a:endParaRPr lang="ca-ES" b="1" dirty="0"/>
          </a:p>
          <a:p>
            <a:pPr marL="0" lvl="0" indent="0" algn="l" rtl="0">
              <a:spcBef>
                <a:spcPts val="0"/>
              </a:spcBef>
              <a:buNone/>
            </a:pPr>
            <a:r>
              <a:rPr lang="ca-ES" sz="2200" i="1" dirty="0"/>
              <a:t>1 de març 2022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idor de número de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E91DDD3-09EC-44CC-8465-3C36E5273E28}" type="slidenum">
              <a:t>10</a:t>
            </a:fld>
            <a:endParaRPr lang="es-ES"/>
          </a:p>
        </p:txBody>
      </p:sp>
      <p:sp>
        <p:nvSpPr>
          <p:cNvPr id="2" name="Títol 1"/>
          <p:cNvSpPr txBox="1">
            <a:spLocks noGrp="1"/>
          </p:cNvSpPr>
          <p:nvPr>
            <p:ph type="title" idx="4294967295"/>
          </p:nvPr>
        </p:nvSpPr>
        <p:spPr>
          <a:xfrm>
            <a:off x="535545" y="268629"/>
            <a:ext cx="9071640" cy="523220"/>
          </a:xfrm>
        </p:spPr>
        <p:txBody>
          <a:bodyPr vert="horz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rtl="0">
              <a:buNone/>
            </a:pPr>
            <a:r>
              <a:rPr lang="ca-ES" sz="3400" dirty="0">
                <a:solidFill>
                  <a:srgbClr val="4B92F0"/>
                </a:solidFill>
              </a:rPr>
              <a:t>3.1	Renda Disponible i Renda Primària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D59356BA-5946-4302-A35E-BFB2BA5883E6}"/>
              </a:ext>
            </a:extLst>
          </p:cNvPr>
          <p:cNvSpPr txBox="1"/>
          <p:nvPr/>
        </p:nvSpPr>
        <p:spPr>
          <a:xfrm>
            <a:off x="521794" y="1107083"/>
            <a:ext cx="911327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200" b="1" dirty="0">
                <a:latin typeface="FreeSans"/>
                <a:cs typeface="Arial" panose="020B0604020202020204" pitchFamily="34" charset="0"/>
              </a:rPr>
              <a:t>2021: </a:t>
            </a:r>
            <a:r>
              <a:rPr lang="es-ES" sz="2200" dirty="0">
                <a:latin typeface="FreeSans"/>
                <a:cs typeface="Arial" panose="020B0604020202020204" pitchFamily="34" charset="0"/>
              </a:rPr>
              <a:t>la </a:t>
            </a:r>
            <a:r>
              <a:rPr lang="es-ES" sz="2200" dirty="0" err="1">
                <a:latin typeface="FreeSans"/>
                <a:cs typeface="Arial" panose="020B0604020202020204" pitchFamily="34" charset="0"/>
              </a:rPr>
              <a:t>recuperació</a:t>
            </a:r>
            <a:r>
              <a:rPr lang="es-ES" sz="2200" dirty="0">
                <a:latin typeface="FreeSans"/>
                <a:cs typeface="Arial" panose="020B0604020202020204" pitchFamily="34" charset="0"/>
              </a:rPr>
              <a:t> </a:t>
            </a:r>
            <a:r>
              <a:rPr lang="es-ES" sz="2200" dirty="0" err="1">
                <a:latin typeface="FreeSans"/>
                <a:cs typeface="Arial" panose="020B0604020202020204" pitchFamily="34" charset="0"/>
              </a:rPr>
              <a:t>econòmica</a:t>
            </a:r>
            <a:r>
              <a:rPr lang="es-ES" sz="2200" dirty="0">
                <a:latin typeface="FreeSans"/>
                <a:cs typeface="Arial" panose="020B0604020202020204" pitchFamily="34" charset="0"/>
              </a:rPr>
              <a:t> </a:t>
            </a:r>
            <a:r>
              <a:rPr lang="es-ES" sz="2200" dirty="0" err="1">
                <a:latin typeface="FreeSans"/>
                <a:cs typeface="Arial" panose="020B0604020202020204" pitchFamily="34" charset="0"/>
              </a:rPr>
              <a:t>durant</a:t>
            </a:r>
            <a:r>
              <a:rPr lang="es-ES" sz="2200" dirty="0">
                <a:latin typeface="FreeSans"/>
                <a:cs typeface="Arial" panose="020B0604020202020204" pitchFamily="34" charset="0"/>
              </a:rPr>
              <a:t> </a:t>
            </a:r>
            <a:r>
              <a:rPr lang="es-ES" sz="2200" dirty="0" err="1">
                <a:latin typeface="FreeSans"/>
                <a:cs typeface="Arial" panose="020B0604020202020204" pitchFamily="34" charset="0"/>
              </a:rPr>
              <a:t>l’any</a:t>
            </a:r>
            <a:r>
              <a:rPr lang="es-ES" sz="2200" dirty="0">
                <a:latin typeface="FreeSans"/>
                <a:cs typeface="Arial" panose="020B0604020202020204" pitchFamily="34" charset="0"/>
              </a:rPr>
              <a:t> 2021 </a:t>
            </a:r>
            <a:r>
              <a:rPr lang="es-ES" sz="2200" dirty="0" err="1">
                <a:latin typeface="FreeSans"/>
                <a:cs typeface="Arial" panose="020B0604020202020204" pitchFamily="34" charset="0"/>
              </a:rPr>
              <a:t>permet</a:t>
            </a:r>
            <a:r>
              <a:rPr lang="es-ES" sz="2200" dirty="0">
                <a:latin typeface="FreeSans"/>
                <a:cs typeface="Arial" panose="020B0604020202020204" pitchFamily="34" charset="0"/>
              </a:rPr>
              <a:t> la </a:t>
            </a:r>
            <a:r>
              <a:rPr lang="es-ES" sz="2200" dirty="0" err="1">
                <a:latin typeface="FreeSans"/>
                <a:cs typeface="Arial" panose="020B0604020202020204" pitchFamily="34" charset="0"/>
              </a:rPr>
              <a:t>recuperació</a:t>
            </a:r>
            <a:r>
              <a:rPr lang="es-ES" sz="2200" dirty="0">
                <a:latin typeface="FreeSans"/>
                <a:cs typeface="Arial" panose="020B0604020202020204" pitchFamily="34" charset="0"/>
              </a:rPr>
              <a:t> de la Renda </a:t>
            </a:r>
            <a:r>
              <a:rPr lang="es-ES" sz="2200" dirty="0" err="1">
                <a:latin typeface="FreeSans"/>
                <a:cs typeface="Arial" panose="020B0604020202020204" pitchFamily="34" charset="0"/>
              </a:rPr>
              <a:t>Primària</a:t>
            </a:r>
            <a:r>
              <a:rPr lang="es-ES" sz="2200" dirty="0">
                <a:latin typeface="FreeSans"/>
                <a:cs typeface="Arial" panose="020B0604020202020204" pitchFamily="34" charset="0"/>
              </a:rPr>
              <a:t> i la Renda Disponible.</a:t>
            </a:r>
          </a:p>
          <a:p>
            <a:pPr algn="just"/>
            <a:endParaRPr lang="es-ES" sz="2200" dirty="0">
              <a:latin typeface="FreeSans"/>
              <a:cs typeface="Arial" panose="020B0604020202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F97130E4-4D63-43DC-87C4-955BDCD016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41" y="2421853"/>
            <a:ext cx="9864915" cy="2122988"/>
          </a:xfrm>
          <a:prstGeom prst="rect">
            <a:avLst/>
          </a:prstGeom>
        </p:spPr>
      </p:pic>
      <p:sp>
        <p:nvSpPr>
          <p:cNvPr id="3" name="Elipse 2">
            <a:extLst>
              <a:ext uri="{FF2B5EF4-FFF2-40B4-BE49-F238E27FC236}">
                <a16:creationId xmlns:a16="http://schemas.microsoft.com/office/drawing/2014/main" xmlns="" id="{B29CF242-51FE-4BD7-886A-151697FB353E}"/>
              </a:ext>
            </a:extLst>
          </p:cNvPr>
          <p:cNvSpPr/>
          <p:nvPr/>
        </p:nvSpPr>
        <p:spPr>
          <a:xfrm>
            <a:off x="8682473" y="3483347"/>
            <a:ext cx="1223889" cy="86409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77785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idor de número de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E91DDD3-09EC-44CC-8465-3C36E5273E28}" type="slidenum">
              <a:t>11</a:t>
            </a:fld>
            <a:endParaRPr lang="es-E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9A0EFD9D-500E-421F-B9DE-2131A6F46CCF}"/>
              </a:ext>
            </a:extLst>
          </p:cNvPr>
          <p:cNvSpPr txBox="1"/>
          <p:nvPr/>
        </p:nvSpPr>
        <p:spPr>
          <a:xfrm>
            <a:off x="287784" y="1395115"/>
            <a:ext cx="374441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" sz="2200" b="1" dirty="0">
                <a:latin typeface="FreeSans"/>
                <a:cs typeface="Arial" panose="020B0604020202020204" pitchFamily="34" charset="0"/>
              </a:rPr>
              <a:t>2020: </a:t>
            </a:r>
          </a:p>
          <a:p>
            <a:pPr algn="just"/>
            <a:r>
              <a:rPr lang="ca-ES" sz="2200" dirty="0">
                <a:latin typeface="FreeSans"/>
                <a:cs typeface="Arial" panose="020B0604020202020204" pitchFamily="34" charset="0"/>
              </a:rPr>
              <a:t>Disminució de les Remuneracions d’Assalariats i les Rendes Mixtes que queden parcialment compensades per augment de les </a:t>
            </a:r>
            <a:r>
              <a:rPr lang="ca-ES" sz="2200" b="1" dirty="0">
                <a:latin typeface="FreeSans"/>
                <a:cs typeface="Arial" panose="020B0604020202020204" pitchFamily="34" charset="0"/>
              </a:rPr>
              <a:t>Prestacions </a:t>
            </a:r>
            <a:r>
              <a:rPr lang="ca-ES" sz="2200" b="1" dirty="0" smtClean="0">
                <a:latin typeface="FreeSans"/>
                <a:cs typeface="Arial" panose="020B0604020202020204" pitchFamily="34" charset="0"/>
              </a:rPr>
              <a:t>Socials.</a:t>
            </a:r>
            <a:endParaRPr lang="ca-ES" sz="2200" b="1" dirty="0">
              <a:latin typeface="FreeSans"/>
              <a:cs typeface="Arial" panose="020B0604020202020204" pitchFamily="34" charset="0"/>
            </a:endParaRPr>
          </a:p>
        </p:txBody>
      </p:sp>
      <p:sp>
        <p:nvSpPr>
          <p:cNvPr id="7" name="Títol 1">
            <a:extLst>
              <a:ext uri="{FF2B5EF4-FFF2-40B4-BE49-F238E27FC236}">
                <a16:creationId xmlns:a16="http://schemas.microsoft.com/office/drawing/2014/main" xmlns="" id="{A2175AEF-BDF2-4C1F-8E0F-2850C4F92BCB}"/>
              </a:ext>
            </a:extLst>
          </p:cNvPr>
          <p:cNvSpPr txBox="1">
            <a:spLocks/>
          </p:cNvSpPr>
          <p:nvPr/>
        </p:nvSpPr>
        <p:spPr>
          <a:xfrm>
            <a:off x="535545" y="268629"/>
            <a:ext cx="9071640" cy="52322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>
            <a:spAutoFit/>
          </a:bodyPr>
          <a:lstStyle>
            <a:defPPr lvl="0">
              <a:buSzPct val="45000"/>
              <a:buFont typeface="StarSymbol"/>
              <a:buNone/>
              <a:defRPr/>
            </a:defPPr>
            <a:lvl1pPr lvl="0" hangingPunct="0">
              <a:buSzPct val="45000"/>
              <a:buFont typeface="StarSymbol"/>
              <a:buNone/>
              <a:tabLst>
                <a:tab pos="1080000" algn="l"/>
              </a:tabLst>
              <a:defRPr lang="es-ES" sz="3400" b="0" i="0" u="none" strike="noStrike" cap="none">
                <a:ln>
                  <a:noFill/>
                </a:ln>
                <a:solidFill>
                  <a:srgbClr val="4B92F0"/>
                </a:solidFill>
                <a:highlight>
                  <a:scrgbClr r="0" g="0" b="0">
                    <a:alpha val="0"/>
                  </a:scrgbClr>
                </a:highlight>
                <a:latin typeface="FreeSans" pitchFamily="34"/>
              </a:defRPr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r>
              <a:rPr lang="ca-ES" dirty="0"/>
              <a:t>3.2      Evolució dels Recursos de les llars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62C17B67-7851-4D3A-98FA-16717A54401D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5" t="2244" r="1095" b="3447"/>
          <a:stretch/>
        </p:blipFill>
        <p:spPr bwMode="auto">
          <a:xfrm>
            <a:off x="4320232" y="1251099"/>
            <a:ext cx="5544617" cy="36004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Elipse 1">
            <a:extLst>
              <a:ext uri="{FF2B5EF4-FFF2-40B4-BE49-F238E27FC236}">
                <a16:creationId xmlns:a16="http://schemas.microsoft.com/office/drawing/2014/main" xmlns="" id="{74E69A61-1CDB-481D-8283-0B1AE8D464F5}"/>
              </a:ext>
            </a:extLst>
          </p:cNvPr>
          <p:cNvSpPr/>
          <p:nvPr/>
        </p:nvSpPr>
        <p:spPr>
          <a:xfrm>
            <a:off x="8280672" y="1827163"/>
            <a:ext cx="1080120" cy="187220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6083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idor de número de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E91DDD3-09EC-44CC-8465-3C36E5273E28}" type="slidenum">
              <a:t>12</a:t>
            </a:fld>
            <a:endParaRPr lang="es-E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9A0EFD9D-500E-421F-B9DE-2131A6F46CCF}"/>
              </a:ext>
            </a:extLst>
          </p:cNvPr>
          <p:cNvSpPr txBox="1"/>
          <p:nvPr/>
        </p:nvSpPr>
        <p:spPr>
          <a:xfrm>
            <a:off x="535545" y="1017564"/>
            <a:ext cx="878497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" sz="2200" b="1" dirty="0">
                <a:latin typeface="FreeSans"/>
                <a:cs typeface="Arial" panose="020B0604020202020204" pitchFamily="34" charset="0"/>
              </a:rPr>
              <a:t>2021</a:t>
            </a:r>
            <a:r>
              <a:rPr lang="ca-ES" sz="2200" dirty="0">
                <a:latin typeface="FreeSans"/>
                <a:cs typeface="Arial" panose="020B0604020202020204" pitchFamily="34" charset="0"/>
              </a:rPr>
              <a:t>: a mesura que l’economia es va recuperant, millora la taxa de la  Remuneracions d’Assalariats i de les Rendes Mixtes i es van reduint la de </a:t>
            </a:r>
            <a:r>
              <a:rPr lang="ca-ES" sz="2200" dirty="0" smtClean="0">
                <a:latin typeface="FreeSans"/>
                <a:cs typeface="Arial" panose="020B0604020202020204" pitchFamily="34" charset="0"/>
              </a:rPr>
              <a:t>Prestacions Socials.</a:t>
            </a:r>
            <a:endParaRPr lang="ca-ES" sz="2200" dirty="0">
              <a:latin typeface="FreeSans"/>
              <a:cs typeface="Arial" panose="020B0604020202020204" pitchFamily="34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xmlns="" id="{2E8B67BE-1C83-445A-9797-4C0224D49E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824" y="2351275"/>
            <a:ext cx="8496944" cy="2685265"/>
          </a:xfrm>
          <a:prstGeom prst="rect">
            <a:avLst/>
          </a:prstGeom>
        </p:spPr>
      </p:pic>
      <p:sp>
        <p:nvSpPr>
          <p:cNvPr id="8" name="Títol 1">
            <a:extLst>
              <a:ext uri="{FF2B5EF4-FFF2-40B4-BE49-F238E27FC236}">
                <a16:creationId xmlns:a16="http://schemas.microsoft.com/office/drawing/2014/main" xmlns="" id="{39E2C4AB-2306-4057-B5B6-446129CC7369}"/>
              </a:ext>
            </a:extLst>
          </p:cNvPr>
          <p:cNvSpPr txBox="1">
            <a:spLocks/>
          </p:cNvSpPr>
          <p:nvPr/>
        </p:nvSpPr>
        <p:spPr>
          <a:xfrm>
            <a:off x="535545" y="268629"/>
            <a:ext cx="9071640" cy="52322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>
            <a:spAutoFit/>
          </a:bodyPr>
          <a:lstStyle>
            <a:defPPr lvl="0">
              <a:buSzPct val="45000"/>
              <a:buFont typeface="StarSymbol"/>
              <a:buNone/>
              <a:defRPr/>
            </a:defPPr>
            <a:lvl1pPr lvl="0" hangingPunct="0">
              <a:buSzPct val="45000"/>
              <a:buFont typeface="StarSymbol"/>
              <a:buNone/>
              <a:tabLst>
                <a:tab pos="1080000" algn="l"/>
              </a:tabLst>
              <a:defRPr lang="es-ES" sz="3400" b="0" i="0" u="none" strike="noStrike" cap="none">
                <a:ln>
                  <a:noFill/>
                </a:ln>
                <a:solidFill>
                  <a:srgbClr val="4B92F0"/>
                </a:solidFill>
                <a:highlight>
                  <a:scrgbClr r="0" g="0" b="0">
                    <a:alpha val="0"/>
                  </a:scrgbClr>
                </a:highlight>
                <a:latin typeface="FreeSans" pitchFamily="34"/>
              </a:defRPr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r>
              <a:rPr lang="ca-ES" dirty="0"/>
              <a:t>3.2      Evolució dels Recursos de les llars</a:t>
            </a: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xmlns="" id="{021EEAAD-2B45-41F2-800F-F0C8141AFC2A}"/>
              </a:ext>
            </a:extLst>
          </p:cNvPr>
          <p:cNvSpPr/>
          <p:nvPr/>
        </p:nvSpPr>
        <p:spPr>
          <a:xfrm>
            <a:off x="7840512" y="3411339"/>
            <a:ext cx="1368152" cy="10801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1716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idor de número de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E91DDD3-09EC-44CC-8465-3C36E5273E28}" type="slidenum">
              <a:t>13</a:t>
            </a:fld>
            <a:endParaRPr lang="es-ES"/>
          </a:p>
        </p:txBody>
      </p:sp>
      <p:sp>
        <p:nvSpPr>
          <p:cNvPr id="2" name="Títol 1"/>
          <p:cNvSpPr txBox="1">
            <a:spLocks noGrp="1"/>
          </p:cNvSpPr>
          <p:nvPr>
            <p:ph type="title" idx="4294967295"/>
          </p:nvPr>
        </p:nvSpPr>
        <p:spPr>
          <a:xfrm>
            <a:off x="504359" y="322281"/>
            <a:ext cx="9071640" cy="523220"/>
          </a:xfrm>
        </p:spPr>
        <p:txBody>
          <a:bodyPr vert="horz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rtl="0">
              <a:buNone/>
            </a:pPr>
            <a:r>
              <a:rPr lang="ca-ES" sz="3400" dirty="0">
                <a:solidFill>
                  <a:srgbClr val="4B92F0"/>
                </a:solidFill>
              </a:rPr>
              <a:t>3.3      Capacitat adquisitiva de les llars </a:t>
            </a:r>
          </a:p>
        </p:txBody>
      </p:sp>
      <p:sp>
        <p:nvSpPr>
          <p:cNvPr id="5" name="CuadroTexto 5">
            <a:extLst>
              <a:ext uri="{FF2B5EF4-FFF2-40B4-BE49-F238E27FC236}">
                <a16:creationId xmlns:a16="http://schemas.microsoft.com/office/drawing/2014/main" xmlns="" id="{FD270B36-FE88-4834-95D6-0552ADDB6F64}"/>
              </a:ext>
            </a:extLst>
          </p:cNvPr>
          <p:cNvSpPr txBox="1"/>
          <p:nvPr/>
        </p:nvSpPr>
        <p:spPr>
          <a:xfrm>
            <a:off x="503808" y="891059"/>
            <a:ext cx="92195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" sz="2200" dirty="0">
                <a:latin typeface="FreeSans"/>
                <a:cs typeface="Arial" panose="020B0604020202020204" pitchFamily="34" charset="0"/>
              </a:rPr>
              <a:t>Renda Disponible nominal-efecte preus (inflació)= </a:t>
            </a:r>
            <a:endParaRPr lang="ca-ES" sz="2200" dirty="0" smtClean="0">
              <a:latin typeface="FreeSans"/>
              <a:cs typeface="Arial" panose="020B0604020202020204" pitchFamily="34" charset="0"/>
            </a:endParaRPr>
          </a:p>
          <a:p>
            <a:pPr algn="just"/>
            <a:r>
              <a:rPr lang="ca-ES" sz="2200" b="1" dirty="0" smtClean="0">
                <a:latin typeface="FreeSans"/>
                <a:cs typeface="Arial" panose="020B0604020202020204" pitchFamily="34" charset="0"/>
              </a:rPr>
              <a:t>Renda </a:t>
            </a:r>
            <a:r>
              <a:rPr lang="ca-ES" sz="2200" b="1" dirty="0">
                <a:latin typeface="FreeSans"/>
                <a:cs typeface="Arial" panose="020B0604020202020204" pitchFamily="34" charset="0"/>
              </a:rPr>
              <a:t>Disponible en termes reals </a:t>
            </a:r>
            <a:r>
              <a:rPr lang="ca-ES" sz="2200" dirty="0">
                <a:latin typeface="FreeSans"/>
                <a:cs typeface="Arial" panose="020B0604020202020204" pitchFamily="34" charset="0"/>
              </a:rPr>
              <a:t>(</a:t>
            </a:r>
            <a:r>
              <a:rPr lang="ca-ES" sz="2200" b="1" dirty="0">
                <a:latin typeface="FreeSans"/>
                <a:cs typeface="Arial" panose="020B0604020202020204" pitchFamily="34" charset="0"/>
              </a:rPr>
              <a:t>CAPACITAT ADQUISITIVA DE LES LLARS)</a:t>
            </a:r>
          </a:p>
          <a:p>
            <a:pPr algn="just"/>
            <a:endParaRPr lang="ca-ES" sz="2200" dirty="0">
              <a:latin typeface="FreeSans"/>
              <a:cs typeface="Arial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040" y="1851305"/>
            <a:ext cx="5724525" cy="311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or de fletxa recta 5"/>
          <p:cNvCxnSpPr/>
          <p:nvPr/>
        </p:nvCxnSpPr>
        <p:spPr>
          <a:xfrm flipV="1">
            <a:off x="7632600" y="2818467"/>
            <a:ext cx="504056" cy="936104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7363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idor de número de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E91DDD3-09EC-44CC-8465-3C36E5273E28}" type="slidenum">
              <a:t>14</a:t>
            </a:fld>
            <a:endParaRPr lang="es-ES"/>
          </a:p>
        </p:txBody>
      </p:sp>
      <p:sp>
        <p:nvSpPr>
          <p:cNvPr id="2" name="Títol 1"/>
          <p:cNvSpPr txBox="1">
            <a:spLocks noGrp="1"/>
          </p:cNvSpPr>
          <p:nvPr>
            <p:ph type="title" idx="4294967295"/>
          </p:nvPr>
        </p:nvSpPr>
        <p:spPr>
          <a:xfrm>
            <a:off x="504359" y="322281"/>
            <a:ext cx="9071640" cy="523220"/>
          </a:xfrm>
        </p:spPr>
        <p:txBody>
          <a:bodyPr vert="horz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rtl="0">
              <a:buNone/>
            </a:pPr>
            <a:r>
              <a:rPr lang="ca-ES" sz="3400" dirty="0">
                <a:solidFill>
                  <a:srgbClr val="4B92F0"/>
                </a:solidFill>
              </a:rPr>
              <a:t>3.3      Capacitat adquisitiva de les llars </a:t>
            </a:r>
          </a:p>
        </p:txBody>
      </p:sp>
      <p:sp>
        <p:nvSpPr>
          <p:cNvPr id="7" name="CuadroTexto 5">
            <a:extLst>
              <a:ext uri="{FF2B5EF4-FFF2-40B4-BE49-F238E27FC236}">
                <a16:creationId xmlns:a16="http://schemas.microsoft.com/office/drawing/2014/main" xmlns="" id="{9A0EFD9D-500E-421F-B9DE-2131A6F46CCF}"/>
              </a:ext>
            </a:extLst>
          </p:cNvPr>
          <p:cNvSpPr txBox="1"/>
          <p:nvPr/>
        </p:nvSpPr>
        <p:spPr>
          <a:xfrm>
            <a:off x="262596" y="2831647"/>
            <a:ext cx="384161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" sz="2200" dirty="0" smtClean="0">
                <a:latin typeface="FreeSans"/>
                <a:cs typeface="Arial" panose="020B0604020202020204" pitchFamily="34" charset="0"/>
              </a:rPr>
              <a:t>En </a:t>
            </a:r>
            <a:r>
              <a:rPr lang="ca-ES" sz="2200" dirty="0">
                <a:latin typeface="FreeSans"/>
                <a:cs typeface="Arial" panose="020B0604020202020204" pitchFamily="34" charset="0"/>
              </a:rPr>
              <a:t>termes nominals la RDL és un -4% inferior respecte el nivell </a:t>
            </a:r>
            <a:r>
              <a:rPr lang="ca-ES" sz="2200" dirty="0" smtClean="0">
                <a:latin typeface="FreeSans"/>
                <a:cs typeface="Arial" panose="020B0604020202020204" pitchFamily="34" charset="0"/>
              </a:rPr>
              <a:t>de </a:t>
            </a:r>
            <a:r>
              <a:rPr lang="ca-ES" sz="2200" dirty="0" err="1" smtClean="0">
                <a:latin typeface="FreeSans"/>
                <a:cs typeface="Arial" panose="020B0604020202020204" pitchFamily="34" charset="0"/>
              </a:rPr>
              <a:t>prepandèmia</a:t>
            </a:r>
            <a:r>
              <a:rPr lang="ca-ES" sz="2200" dirty="0" smtClean="0">
                <a:latin typeface="FreeSans"/>
                <a:cs typeface="Arial" panose="020B0604020202020204" pitchFamily="34" charset="0"/>
              </a:rPr>
              <a:t> </a:t>
            </a:r>
            <a:r>
              <a:rPr lang="ca-ES" sz="2200" dirty="0">
                <a:latin typeface="FreeSans"/>
                <a:cs typeface="Arial" panose="020B0604020202020204" pitchFamily="34" charset="0"/>
              </a:rPr>
              <a:t>i en termes reals, un -7% inferior (per increment preus des de l’estiu</a:t>
            </a:r>
            <a:r>
              <a:rPr lang="ca-ES" sz="2200" dirty="0" smtClean="0">
                <a:latin typeface="FreeSans"/>
                <a:cs typeface="Arial" panose="020B0604020202020204" pitchFamily="34" charset="0"/>
              </a:rPr>
              <a:t>).</a:t>
            </a:r>
            <a:endParaRPr lang="ca-ES" sz="2200" dirty="0">
              <a:latin typeface="FreeSans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9A0EFD9D-500E-421F-B9DE-2131A6F46CCF}"/>
              </a:ext>
            </a:extLst>
          </p:cNvPr>
          <p:cNvSpPr txBox="1"/>
          <p:nvPr/>
        </p:nvSpPr>
        <p:spPr>
          <a:xfrm>
            <a:off x="359792" y="1323107"/>
            <a:ext cx="374441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" sz="2200" dirty="0">
                <a:latin typeface="FreeSans"/>
                <a:cs typeface="Arial" panose="020B0604020202020204" pitchFamily="34" charset="0"/>
              </a:rPr>
              <a:t>Al 3er trimestre de 2021 el valors de la RDL encara no assolit el nivell d’inicis de 2019</a:t>
            </a:r>
            <a:r>
              <a:rPr lang="ca-ES" sz="2200" dirty="0" smtClean="0">
                <a:latin typeface="FreeSans"/>
                <a:cs typeface="Arial" panose="020B0604020202020204" pitchFamily="34" charset="0"/>
              </a:rPr>
              <a:t>.</a:t>
            </a:r>
            <a:endParaRPr lang="ca-ES" sz="2200" dirty="0">
              <a:latin typeface="FreeSans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2334" y="1104971"/>
            <a:ext cx="5296490" cy="3602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977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 noGrp="1"/>
          </p:cNvSpPr>
          <p:nvPr>
            <p:ph type="title" idx="4294967295"/>
          </p:nvPr>
        </p:nvSpPr>
        <p:spPr/>
        <p:txBody>
          <a:bodyPr vert="horz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rtl="0">
              <a:buNone/>
            </a:pPr>
            <a:r>
              <a:rPr lang="ca-ES" sz="3200" dirty="0"/>
              <a:t>Oficina Municipal de Dades</a:t>
            </a:r>
          </a:p>
        </p:txBody>
      </p:sp>
      <p:sp>
        <p:nvSpPr>
          <p:cNvPr id="5" name="Subtítol 2">
            <a:extLst>
              <a:ext uri="{FF2B5EF4-FFF2-40B4-BE49-F238E27FC236}">
                <a16:creationId xmlns:a16="http://schemas.microsoft.com/office/drawing/2014/main" xmlns="" id="{6111730B-51BA-431F-97BC-4E90808B8E27}"/>
              </a:ext>
            </a:extLst>
          </p:cNvPr>
          <p:cNvSpPr txBox="1">
            <a:spLocks/>
          </p:cNvSpPr>
          <p:nvPr/>
        </p:nvSpPr>
        <p:spPr>
          <a:xfrm>
            <a:off x="503999" y="1395115"/>
            <a:ext cx="9071640" cy="3170099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t">
            <a:spAutoFit/>
          </a:bodyPr>
          <a:lstStyle>
            <a:defPPr marL="432000" lvl="0" indent="-324000">
              <a:spcBef>
                <a:spcPts val="1417"/>
              </a:spcBef>
              <a:spcAft>
                <a:spcPts val="0"/>
              </a:spcAft>
              <a:buSzPct val="45000"/>
              <a:buFont typeface="StarSymbol"/>
              <a:buNone/>
              <a:defRPr lang="es-ES" sz="32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defPPr>
            <a:lvl1pPr marL="432000" lvl="0" indent="-324000" hangingPunct="0">
              <a:spcBef>
                <a:spcPts val="1417"/>
              </a:spcBef>
              <a:spcAft>
                <a:spcPts val="0"/>
              </a:spcAft>
              <a:buSzPct val="45000"/>
              <a:buFont typeface="StarSymbol"/>
              <a:buChar char="●"/>
              <a:tabLst/>
              <a:defRPr lang="es-ES" sz="32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1pPr>
            <a:lvl2pPr marL="864000" lvl="1" indent="-324000">
              <a:spcBef>
                <a:spcPts val="1134"/>
              </a:spcBef>
              <a:spcAft>
                <a:spcPts val="0"/>
              </a:spcAft>
              <a:buSzPct val="45000"/>
              <a:buFont typeface="StarSymbol"/>
              <a:buChar char="●"/>
              <a:defRPr lang="es-ES" sz="28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2pPr>
            <a:lvl3pPr marL="1295999" lvl="2" indent="-288000">
              <a:spcBef>
                <a:spcPts val="850"/>
              </a:spcBef>
              <a:spcAft>
                <a:spcPts val="0"/>
              </a:spcAft>
              <a:buSzPct val="45000"/>
              <a:buFont typeface="StarSymbol"/>
              <a:buChar char="●"/>
              <a:defRPr lang="es-ES" sz="24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3pPr>
            <a:lvl4pPr marL="1728000" lvl="3" indent="-216000">
              <a:spcBef>
                <a:spcPts val="567"/>
              </a:spcBef>
              <a:spcAft>
                <a:spcPts val="0"/>
              </a:spcAft>
              <a:buSzPct val="45000"/>
              <a:buFont typeface="StarSymbol"/>
              <a:buChar char="●"/>
              <a:defRPr lang="es-E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4pPr>
            <a:lvl5pPr marL="2160000" lvl="4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s-E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5pPr>
            <a:lvl6pPr marL="2592000" lvl="5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s-E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6pPr>
            <a:lvl7pPr marL="3024000" lvl="6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s-E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7pPr>
            <a:lvl8pPr marL="3456000" lvl="7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s-E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8pPr>
            <a:lvl9pPr marL="3887999" lvl="8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s-E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9pPr>
          </a:lstStyle>
          <a:p>
            <a:pPr marL="108000" indent="0">
              <a:spcBef>
                <a:spcPts val="0"/>
              </a:spcBef>
              <a:buFont typeface="StarSymbol"/>
              <a:buNone/>
            </a:pPr>
            <a:endParaRPr lang="pt-BR" b="1" dirty="0">
              <a:solidFill>
                <a:sysClr val="windowText" lastClr="000000"/>
              </a:solidFill>
            </a:endParaRPr>
          </a:p>
          <a:p>
            <a:pPr marL="108000" indent="0">
              <a:spcBef>
                <a:spcPts val="0"/>
              </a:spcBef>
              <a:buFont typeface="StarSymbol"/>
              <a:buNone/>
            </a:pPr>
            <a:r>
              <a:rPr lang="pt-BR" b="1" cap="small" dirty="0" smtClean="0">
                <a:solidFill>
                  <a:sysClr val="windowText" lastClr="000000"/>
                </a:solidFill>
              </a:rPr>
              <a:t>EVOLUCIÓ DE LA RENDA </a:t>
            </a:r>
            <a:r>
              <a:rPr lang="pt-BR" b="1" cap="small" dirty="0">
                <a:solidFill>
                  <a:sysClr val="windowText" lastClr="000000"/>
                </a:solidFill>
              </a:rPr>
              <a:t>TRIMESTRAL DE BARCELONA</a:t>
            </a:r>
            <a:endParaRPr lang="pt-BR" dirty="0">
              <a:solidFill>
                <a:sysClr val="windowText" lastClr="000000"/>
              </a:solidFill>
            </a:endParaRPr>
          </a:p>
          <a:p>
            <a:pPr marL="108000" indent="0">
              <a:spcBef>
                <a:spcPts val="0"/>
              </a:spcBef>
              <a:buFont typeface="StarSymbol"/>
              <a:buNone/>
            </a:pPr>
            <a:r>
              <a:rPr lang="pt-BR" sz="2800" b="1" cap="small" dirty="0">
                <a:solidFill>
                  <a:sysClr val="windowText" lastClr="000000"/>
                </a:solidFill>
              </a:rPr>
              <a:t>3er trimestre de 2021</a:t>
            </a:r>
          </a:p>
          <a:p>
            <a:pPr marL="108000" indent="0">
              <a:spcBef>
                <a:spcPts val="0"/>
              </a:spcBef>
              <a:buNone/>
            </a:pPr>
            <a:r>
              <a:rPr lang="ca-ES" sz="2800" b="1" cap="small" dirty="0"/>
              <a:t>(Una nova sèrie de conjuntura econòmica)</a:t>
            </a:r>
            <a:endParaRPr lang="ca-ES" sz="2800" dirty="0"/>
          </a:p>
          <a:p>
            <a:pPr marL="0" indent="0" algn="l" rtl="0">
              <a:spcBef>
                <a:spcPts val="0"/>
              </a:spcBef>
              <a:buFont typeface="StarSymbol"/>
              <a:buNone/>
            </a:pPr>
            <a:endParaRPr lang="pt-BR" b="1" dirty="0">
              <a:solidFill>
                <a:sysClr val="windowText" lastClr="000000"/>
              </a:solidFill>
            </a:endParaRPr>
          </a:p>
          <a:p>
            <a:pPr marL="0" indent="0" algn="l" rtl="0">
              <a:spcBef>
                <a:spcPts val="0"/>
              </a:spcBef>
              <a:buFont typeface="StarSymbol"/>
              <a:buNone/>
            </a:pPr>
            <a:r>
              <a:rPr lang="pt-BR" sz="2200" i="1" dirty="0" smtClean="0">
                <a:solidFill>
                  <a:sysClr val="windowText" lastClr="000000"/>
                </a:solidFill>
              </a:rPr>
              <a:t>1 </a:t>
            </a:r>
            <a:r>
              <a:rPr lang="pt-BR" sz="2200" i="1" dirty="0">
                <a:solidFill>
                  <a:sysClr val="windowText" lastClr="000000"/>
                </a:solidFill>
              </a:rPr>
              <a:t>de </a:t>
            </a:r>
            <a:r>
              <a:rPr lang="pt-BR" sz="2200" i="1" dirty="0" err="1">
                <a:solidFill>
                  <a:sysClr val="windowText" lastClr="000000"/>
                </a:solidFill>
              </a:rPr>
              <a:t>març</a:t>
            </a:r>
            <a:r>
              <a:rPr lang="pt-BR" sz="2200" i="1" dirty="0">
                <a:solidFill>
                  <a:sysClr val="windowText" lastClr="000000"/>
                </a:solidFill>
              </a:rPr>
              <a:t> 2022</a:t>
            </a:r>
          </a:p>
        </p:txBody>
      </p:sp>
    </p:spTree>
    <p:extLst>
      <p:ext uri="{BB962C8B-B14F-4D97-AF65-F5344CB8AC3E}">
        <p14:creationId xmlns:p14="http://schemas.microsoft.com/office/powerpoint/2010/main" val="2042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idor de número de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399416AD-7F2F-4D1E-B2E8-ACEF1187E4AF}" type="slidenum">
              <a:t>2</a:t>
            </a:fld>
            <a:endParaRPr lang="es-ES" dirty="0"/>
          </a:p>
        </p:txBody>
      </p:sp>
      <p:sp>
        <p:nvSpPr>
          <p:cNvPr id="2" name="Títol 1"/>
          <p:cNvSpPr txBox="1">
            <a:spLocks noGrp="1"/>
          </p:cNvSpPr>
          <p:nvPr>
            <p:ph type="title" idx="4294967295"/>
          </p:nvPr>
        </p:nvSpPr>
        <p:spPr>
          <a:xfrm>
            <a:off x="503999" y="437691"/>
            <a:ext cx="9071640" cy="523220"/>
          </a:xfrm>
        </p:spPr>
        <p:txBody>
          <a:bodyPr vert="horz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rtl="0">
              <a:buNone/>
            </a:pPr>
            <a:r>
              <a:rPr lang="ca-ES" sz="3400" dirty="0">
                <a:solidFill>
                  <a:srgbClr val="4B92F0"/>
                </a:solidFill>
              </a:rPr>
              <a:t>	Índex</a:t>
            </a:r>
          </a:p>
        </p:txBody>
      </p:sp>
      <p:sp>
        <p:nvSpPr>
          <p:cNvPr id="3" name="Contenidor de text 2"/>
          <p:cNvSpPr txBox="1">
            <a:spLocks noGrp="1"/>
          </p:cNvSpPr>
          <p:nvPr>
            <p:ph type="body" idx="4294967295"/>
          </p:nvPr>
        </p:nvSpPr>
        <p:spPr>
          <a:xfrm>
            <a:off x="503999" y="1107083"/>
            <a:ext cx="9071640" cy="3690232"/>
          </a:xfrm>
        </p:spPr>
        <p:txBody>
          <a:bodyPr vert="horz"/>
          <a:lstStyle>
            <a:defPPr marL="432000" lvl="0" indent="-324000">
              <a:spcBef>
                <a:spcPts val="1417"/>
              </a:spcBef>
              <a:spcAft>
                <a:spcPts val="0"/>
              </a:spcAft>
              <a:buSzPct val="45000"/>
              <a:buFont typeface="StarSymbol"/>
              <a:buNone/>
              <a:defRPr lang="es-ES" sz="32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defPPr>
            <a:lvl1pPr marL="432000" lvl="0" indent="-324000">
              <a:spcBef>
                <a:spcPts val="1417"/>
              </a:spcBef>
              <a:spcAft>
                <a:spcPts val="0"/>
              </a:spcAft>
              <a:buSzPct val="45000"/>
              <a:buFont typeface="StarSymbol"/>
              <a:buChar char="●"/>
              <a:defRPr lang="es-ES" sz="32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1pPr>
            <a:lvl2pPr marL="864000" marR="0" lvl="1" indent="-324000">
              <a:spcBef>
                <a:spcPts val="1134"/>
              </a:spcBef>
              <a:spcAft>
                <a:spcPts val="0"/>
              </a:spcAft>
              <a:buSzPct val="75000"/>
              <a:buFont typeface="StarSymbol"/>
              <a:buChar char="–"/>
              <a:defRPr lang="es-ES" sz="28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2pPr>
            <a:lvl3pPr marL="1295999" marR="0" lvl="2" indent="-288000">
              <a:spcBef>
                <a:spcPts val="850"/>
              </a:spcBef>
              <a:spcAft>
                <a:spcPts val="0"/>
              </a:spcAft>
              <a:buSzPct val="45000"/>
              <a:buFont typeface="StarSymbol"/>
              <a:buChar char="●"/>
              <a:defRPr lang="es-ES" sz="24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3pPr>
            <a:lvl4pPr marL="1728000" marR="0" lvl="3" indent="-216000">
              <a:spcBef>
                <a:spcPts val="567"/>
              </a:spcBef>
              <a:spcAft>
                <a:spcPts val="0"/>
              </a:spcAft>
              <a:buSzPct val="75000"/>
              <a:buFont typeface="StarSymbol"/>
              <a:buChar char="–"/>
              <a:defRPr lang="es-E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4pPr>
            <a:lvl5pPr marL="2160000" marR="0" lvl="4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s-E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5pPr>
            <a:lvl6pPr marL="2592000" marR="0" lvl="5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s-E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6pPr>
            <a:lvl7pPr marL="3024000" marR="0" lvl="6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s-E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7pPr>
            <a:lvl8pPr marL="3456000" marR="0" lvl="7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s-E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8pPr>
            <a:lvl9pPr marL="3887999" marR="0" lvl="8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s-E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FreeSans" pitchFamily="34"/>
                <a:ea typeface="Noto Sans CJK SC" pitchFamily="2"/>
                <a:cs typeface="Noto Sans Devanagari" pitchFamily="2"/>
              </a:defRPr>
            </a:lvl9pPr>
          </a:lstStyle>
          <a:p>
            <a:pPr marL="565200" lvl="0" indent="-457200" rtl="0">
              <a:buSzPct val="100000"/>
              <a:buFont typeface="+mj-lt"/>
              <a:buAutoNum type="arabicPeriod"/>
            </a:pPr>
            <a:r>
              <a:rPr lang="ca-ES" dirty="0" smtClean="0"/>
              <a:t>Presentació</a:t>
            </a:r>
            <a:endParaRPr lang="ca-ES" dirty="0"/>
          </a:p>
          <a:p>
            <a:pPr marL="565200" lvl="0" indent="-457200" rtl="0">
              <a:buSzPct val="100000"/>
              <a:buFont typeface="+mj-lt"/>
              <a:buAutoNum type="arabicPeriod"/>
            </a:pPr>
            <a:r>
              <a:rPr lang="ca-ES" dirty="0" smtClean="0"/>
              <a:t>Introducció</a:t>
            </a:r>
            <a:endParaRPr lang="ca-ES" dirty="0"/>
          </a:p>
          <a:p>
            <a:pPr marL="565200" indent="-457200" rtl="0">
              <a:buSzPct val="100000"/>
              <a:buFont typeface="+mj-lt"/>
              <a:buAutoNum type="arabicPeriod"/>
            </a:pPr>
            <a:r>
              <a:rPr lang="ca-ES" dirty="0"/>
              <a:t>Resultats</a:t>
            </a:r>
          </a:p>
          <a:p>
            <a:pPr marL="540000" lvl="1" indent="0" rtl="0">
              <a:buSzPct val="100000"/>
              <a:buNone/>
            </a:pPr>
            <a:r>
              <a:rPr lang="ca-ES" dirty="0"/>
              <a:t>3.1 Renda Disponible i Renda Primària</a:t>
            </a:r>
          </a:p>
          <a:p>
            <a:pPr marL="540000" lvl="1" indent="0" rtl="0">
              <a:buSzPct val="100000"/>
              <a:buNone/>
            </a:pPr>
            <a:r>
              <a:rPr lang="ca-ES" dirty="0"/>
              <a:t>3.2 Evolució dels recursos de les llars</a:t>
            </a:r>
          </a:p>
          <a:p>
            <a:pPr marL="540000" lvl="1" indent="0" rtl="0">
              <a:buSzPct val="100000"/>
              <a:buNone/>
            </a:pPr>
            <a:r>
              <a:rPr lang="ca-ES" dirty="0"/>
              <a:t>3.3 Capacitat adquisitiva de les llars</a:t>
            </a:r>
          </a:p>
          <a:p>
            <a:pPr marL="540000" lvl="1" indent="0" rtl="0">
              <a:buSzPct val="100000"/>
              <a:buNone/>
            </a:pPr>
            <a:endParaRPr lang="ca-ES" dirty="0"/>
          </a:p>
          <a:p>
            <a:pPr marL="108000" indent="0" rtl="0">
              <a:buSzPct val="100000"/>
              <a:buNone/>
            </a:pPr>
            <a:endParaRPr lang="ca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idor de número de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E91DDD3-09EC-44CC-8465-3C36E5273E28}" type="slidenum">
              <a:t>3</a:t>
            </a:fld>
            <a:endParaRPr lang="es-ES"/>
          </a:p>
        </p:txBody>
      </p:sp>
      <p:sp>
        <p:nvSpPr>
          <p:cNvPr id="2" name="Títol 1"/>
          <p:cNvSpPr txBox="1">
            <a:spLocks noGrp="1"/>
          </p:cNvSpPr>
          <p:nvPr>
            <p:ph type="title" idx="4294967295"/>
          </p:nvPr>
        </p:nvSpPr>
        <p:spPr>
          <a:xfrm>
            <a:off x="503999" y="437691"/>
            <a:ext cx="9071640" cy="523220"/>
          </a:xfrm>
        </p:spPr>
        <p:txBody>
          <a:bodyPr vert="horz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rtl="0">
              <a:buNone/>
            </a:pPr>
            <a:r>
              <a:rPr lang="ca-ES" sz="3400" dirty="0">
                <a:solidFill>
                  <a:srgbClr val="4B92F0"/>
                </a:solidFill>
              </a:rPr>
              <a:t>1.	</a:t>
            </a:r>
            <a:r>
              <a:rPr lang="ca-ES" sz="3400" dirty="0" smtClean="0">
                <a:solidFill>
                  <a:srgbClr val="4B92F0"/>
                </a:solidFill>
              </a:rPr>
              <a:t>Presentació</a:t>
            </a:r>
            <a:endParaRPr lang="ca-ES" sz="3400" dirty="0">
              <a:solidFill>
                <a:srgbClr val="4B92F0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F7A83572-92C1-43D7-AE52-90F5E0D78EE6}"/>
              </a:ext>
            </a:extLst>
          </p:cNvPr>
          <p:cNvSpPr txBox="1"/>
          <p:nvPr/>
        </p:nvSpPr>
        <p:spPr>
          <a:xfrm>
            <a:off x="503998" y="1251099"/>
            <a:ext cx="914482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a-ES" sz="2400" dirty="0">
                <a:latin typeface="FreeSans"/>
              </a:rPr>
              <a:t>La </a:t>
            </a:r>
            <a:r>
              <a:rPr lang="ca-ES" sz="2400" b="1" dirty="0">
                <a:latin typeface="FreeSans"/>
              </a:rPr>
              <a:t>Renda Disponible de les Llars (RDL) </a:t>
            </a:r>
            <a:r>
              <a:rPr lang="ca-ES" sz="2400" dirty="0">
                <a:latin typeface="FreeSans"/>
              </a:rPr>
              <a:t>és el concepte que millor capta el </a:t>
            </a:r>
            <a:r>
              <a:rPr lang="ca-ES" sz="2400" b="1" dirty="0">
                <a:latin typeface="FreeSans"/>
              </a:rPr>
              <a:t>benestar de la població,</a:t>
            </a:r>
            <a:r>
              <a:rPr lang="ca-ES" sz="2400" dirty="0">
                <a:latin typeface="FreeSans"/>
              </a:rPr>
              <a:t> sent </a:t>
            </a:r>
            <a:r>
              <a:rPr lang="ca-ES" sz="2400" dirty="0" smtClean="0">
                <a:latin typeface="FreeSans"/>
              </a:rPr>
              <a:t>molt </a:t>
            </a:r>
            <a:r>
              <a:rPr lang="ca-ES" sz="2400" dirty="0">
                <a:latin typeface="FreeSans"/>
              </a:rPr>
              <a:t>rellevant des del punt de vista de les polítiques públiques.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a-ES" sz="2400" dirty="0">
              <a:latin typeface="FreeSans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a-ES" sz="2400" dirty="0">
                <a:latin typeface="FreeSans"/>
              </a:rPr>
              <a:t>A l’estadística oficial actual la RDL no té la prioritat que li correspon tenint en compte la seva rellevància. La darrera dada disponible de RDL per a Catalunya és de 2019 i per Barcelona és de l’any 2018 (2019 disponible al maig de 2022).</a:t>
            </a:r>
          </a:p>
        </p:txBody>
      </p:sp>
    </p:spTree>
    <p:extLst>
      <p:ext uri="{BB962C8B-B14F-4D97-AF65-F5344CB8AC3E}">
        <p14:creationId xmlns:p14="http://schemas.microsoft.com/office/powerpoint/2010/main" val="397556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idor de número de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E91DDD3-09EC-44CC-8465-3C36E5273E28}" type="slidenum">
              <a:t>4</a:t>
            </a:fld>
            <a:endParaRPr lang="es-ES"/>
          </a:p>
        </p:txBody>
      </p:sp>
      <p:sp>
        <p:nvSpPr>
          <p:cNvPr id="2" name="Títol 1"/>
          <p:cNvSpPr txBox="1">
            <a:spLocks noGrp="1"/>
          </p:cNvSpPr>
          <p:nvPr>
            <p:ph type="title" idx="4294967295"/>
          </p:nvPr>
        </p:nvSpPr>
        <p:spPr>
          <a:xfrm>
            <a:off x="503999" y="437691"/>
            <a:ext cx="9071640" cy="523220"/>
          </a:xfrm>
        </p:spPr>
        <p:txBody>
          <a:bodyPr vert="horz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rtl="0">
              <a:buNone/>
            </a:pPr>
            <a:r>
              <a:rPr lang="ca-ES" sz="3400" dirty="0">
                <a:solidFill>
                  <a:srgbClr val="4B92F0"/>
                </a:solidFill>
              </a:rPr>
              <a:t>1.	</a:t>
            </a:r>
            <a:r>
              <a:rPr lang="ca-ES" sz="3400" dirty="0" smtClean="0">
                <a:solidFill>
                  <a:srgbClr val="4B92F0"/>
                </a:solidFill>
              </a:rPr>
              <a:t>Presentació</a:t>
            </a:r>
            <a:endParaRPr lang="ca-ES" sz="3400" dirty="0">
              <a:solidFill>
                <a:srgbClr val="4B92F0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BABB12EC-EE3D-4F45-B38F-1EF6153C0A4F}"/>
              </a:ext>
            </a:extLst>
          </p:cNvPr>
          <p:cNvSpPr txBox="1"/>
          <p:nvPr/>
        </p:nvSpPr>
        <p:spPr>
          <a:xfrm>
            <a:off x="503808" y="1467123"/>
            <a:ext cx="9145016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a-ES" sz="2400" dirty="0">
                <a:latin typeface="FreeSans"/>
              </a:rPr>
              <a:t>Per tal de millorar la </a:t>
            </a:r>
            <a:r>
              <a:rPr lang="ca-ES" sz="2400" b="1" dirty="0">
                <a:latin typeface="FreeSans"/>
              </a:rPr>
              <a:t>puntualitat</a:t>
            </a:r>
            <a:r>
              <a:rPr lang="ca-ES" sz="2400" dirty="0">
                <a:latin typeface="FreeSans"/>
              </a:rPr>
              <a:t> de les dades de RDL de la ciutat, l’Oficina Municipal de Dades de l’Ajuntament de Barcelona </a:t>
            </a:r>
            <a:r>
              <a:rPr lang="ca-ES" sz="2400" b="1" dirty="0">
                <a:latin typeface="FreeSans"/>
              </a:rPr>
              <a:t>ha desenvolupat una nova estadística de conjuntura que permet fer una aproximació trimestral a la RDL de la ciutat.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a-ES" sz="2400" b="1" dirty="0">
              <a:latin typeface="FreeSans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a-ES" sz="2400" dirty="0">
                <a:latin typeface="FreeSans"/>
              </a:rPr>
              <a:t>És doncs </a:t>
            </a:r>
            <a:r>
              <a:rPr lang="ca-ES" sz="2400" b="1" dirty="0">
                <a:latin typeface="FreeSans"/>
              </a:rPr>
              <a:t>una estadística de Conjuntura Econòmica.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a-ES" sz="2200" dirty="0">
              <a:latin typeface="FreeSans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a-ES" sz="2200" dirty="0">
              <a:latin typeface="FreeSans"/>
            </a:endParaRPr>
          </a:p>
        </p:txBody>
      </p:sp>
    </p:spTree>
    <p:extLst>
      <p:ext uri="{BB962C8B-B14F-4D97-AF65-F5344CB8AC3E}">
        <p14:creationId xmlns:p14="http://schemas.microsoft.com/office/powerpoint/2010/main" val="429490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idor de número de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4CEF3B38-DBBC-4EDA-910E-82B492D0021F}" type="slidenum">
              <a:t>5</a:t>
            </a:fld>
            <a:endParaRPr lang="es-E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5B222484-A82A-458F-A9D8-2E7E52152B98}"/>
              </a:ext>
            </a:extLst>
          </p:cNvPr>
          <p:cNvSpPr txBox="1"/>
          <p:nvPr/>
        </p:nvSpPr>
        <p:spPr>
          <a:xfrm>
            <a:off x="497038" y="1683147"/>
            <a:ext cx="3823194" cy="1631216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2000" b="1" dirty="0">
                <a:latin typeface="FreeSans"/>
              </a:rPr>
              <a:t>RECURSOS</a:t>
            </a:r>
          </a:p>
          <a:p>
            <a:pPr algn="ctr"/>
            <a:r>
              <a:rPr lang="ca-ES" sz="2000" dirty="0">
                <a:latin typeface="FreeSans"/>
              </a:rPr>
              <a:t>Salaris</a:t>
            </a:r>
          </a:p>
          <a:p>
            <a:pPr algn="ctr"/>
            <a:r>
              <a:rPr lang="ca-ES" sz="2000" dirty="0">
                <a:latin typeface="FreeSans"/>
              </a:rPr>
              <a:t>Rendes </a:t>
            </a:r>
            <a:r>
              <a:rPr lang="ca-ES" sz="2000" dirty="0" err="1">
                <a:latin typeface="FreeSans"/>
              </a:rPr>
              <a:t>mitxes</a:t>
            </a:r>
            <a:r>
              <a:rPr lang="ca-ES" sz="2000" dirty="0">
                <a:latin typeface="FreeSans"/>
              </a:rPr>
              <a:t> (</a:t>
            </a:r>
            <a:r>
              <a:rPr lang="ca-ES" sz="1400" dirty="0" err="1">
                <a:latin typeface="FreeSans"/>
              </a:rPr>
              <a:t>professional+propietat</a:t>
            </a:r>
            <a:r>
              <a:rPr lang="ca-ES" sz="2000" dirty="0">
                <a:latin typeface="FreeSans"/>
              </a:rPr>
              <a:t>)</a:t>
            </a:r>
          </a:p>
          <a:p>
            <a:pPr algn="ctr"/>
            <a:r>
              <a:rPr lang="ca-ES" sz="2000" dirty="0">
                <a:latin typeface="FreeSans"/>
              </a:rPr>
              <a:t>Prestacions socials (</a:t>
            </a:r>
            <a:r>
              <a:rPr lang="ca-ES" sz="1400" dirty="0">
                <a:latin typeface="FreeSans"/>
              </a:rPr>
              <a:t>jubilació, atur</a:t>
            </a:r>
            <a:r>
              <a:rPr lang="ca-ES" sz="1400" dirty="0" smtClean="0">
                <a:latin typeface="FreeSans"/>
              </a:rPr>
              <a:t>,..)</a:t>
            </a:r>
            <a:endParaRPr lang="ca-ES" sz="1400" dirty="0">
              <a:latin typeface="FreeSans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25475236-47B3-42B7-8E39-0C8424160572}"/>
              </a:ext>
            </a:extLst>
          </p:cNvPr>
          <p:cNvSpPr txBox="1"/>
          <p:nvPr/>
        </p:nvSpPr>
        <p:spPr>
          <a:xfrm>
            <a:off x="5184328" y="1925575"/>
            <a:ext cx="3024336" cy="1015663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2000" b="1" dirty="0">
                <a:latin typeface="FreeSans"/>
              </a:rPr>
              <a:t>USOS</a:t>
            </a:r>
          </a:p>
          <a:p>
            <a:pPr algn="ctr"/>
            <a:r>
              <a:rPr lang="ca-ES" sz="2000" dirty="0">
                <a:latin typeface="FreeSans"/>
              </a:rPr>
              <a:t>Impostos</a:t>
            </a:r>
          </a:p>
          <a:p>
            <a:pPr algn="ctr"/>
            <a:r>
              <a:rPr lang="ca-ES" sz="2000" dirty="0">
                <a:latin typeface="FreeSans"/>
              </a:rPr>
              <a:t>Cotitzacions socials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3AB99FF3-BBD7-4095-AC72-ACC346D33C05}"/>
              </a:ext>
            </a:extLst>
          </p:cNvPr>
          <p:cNvSpPr txBox="1"/>
          <p:nvPr/>
        </p:nvSpPr>
        <p:spPr>
          <a:xfrm>
            <a:off x="497038" y="371162"/>
            <a:ext cx="88637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800" b="1" dirty="0">
                <a:latin typeface="FreeSans"/>
              </a:rPr>
              <a:t>RENDA DISPONIBLE: </a:t>
            </a:r>
          </a:p>
          <a:p>
            <a:r>
              <a:rPr lang="ca-ES" sz="2800" b="1" dirty="0">
                <a:latin typeface="FreeSans"/>
              </a:rPr>
              <a:t>ingressos de que disposen les llars per al consum o l’estalvi</a:t>
            </a:r>
          </a:p>
        </p:txBody>
      </p:sp>
      <p:sp>
        <p:nvSpPr>
          <p:cNvPr id="9" name="Signo menos 8">
            <a:extLst>
              <a:ext uri="{FF2B5EF4-FFF2-40B4-BE49-F238E27FC236}">
                <a16:creationId xmlns:a16="http://schemas.microsoft.com/office/drawing/2014/main" xmlns="" id="{9D6087CB-7418-476E-9EFE-DE6CA09B7844}"/>
              </a:ext>
            </a:extLst>
          </p:cNvPr>
          <p:cNvSpPr/>
          <p:nvPr/>
        </p:nvSpPr>
        <p:spPr>
          <a:xfrm>
            <a:off x="4397243" y="2156269"/>
            <a:ext cx="504056" cy="50405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xmlns="" id="{47BEFC7F-1FCD-4B37-A3A9-23872670F30C}"/>
              </a:ext>
            </a:extLst>
          </p:cNvPr>
          <p:cNvSpPr/>
          <p:nvPr/>
        </p:nvSpPr>
        <p:spPr>
          <a:xfrm>
            <a:off x="591639" y="2066448"/>
            <a:ext cx="3528392" cy="87479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xmlns="" id="{94470EA3-27B3-4E16-BD07-041CE2C36623}"/>
              </a:ext>
            </a:extLst>
          </p:cNvPr>
          <p:cNvSpPr/>
          <p:nvPr/>
        </p:nvSpPr>
        <p:spPr>
          <a:xfrm>
            <a:off x="3816176" y="3699371"/>
            <a:ext cx="4392488" cy="1200329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ca-ES" b="1" dirty="0">
                <a:latin typeface="FreeSans"/>
              </a:rPr>
              <a:t>RENDA PRIMÀRIA:</a:t>
            </a:r>
          </a:p>
          <a:p>
            <a:r>
              <a:rPr lang="ca-ES" b="1" dirty="0">
                <a:latin typeface="FreeSans"/>
              </a:rPr>
              <a:t>Renda prèvia a l’actuació del sector públic (a través de les prestacions socials, impostos i cotitzacions)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12600B01-FF8B-4E31-9423-3911C5D0FD80}"/>
              </a:ext>
            </a:extLst>
          </p:cNvPr>
          <p:cNvSpPr txBox="1"/>
          <p:nvPr/>
        </p:nvSpPr>
        <p:spPr>
          <a:xfrm>
            <a:off x="8161122" y="201884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/>
              <a:t>RECORDATORI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916335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idor de número de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E91DDD3-09EC-44CC-8465-3C36E5273E28}" type="slidenum">
              <a:t>6</a:t>
            </a:fld>
            <a:endParaRPr lang="es-ES"/>
          </a:p>
        </p:txBody>
      </p:sp>
      <p:sp>
        <p:nvSpPr>
          <p:cNvPr id="2" name="Títol 1"/>
          <p:cNvSpPr txBox="1">
            <a:spLocks noGrp="1"/>
          </p:cNvSpPr>
          <p:nvPr>
            <p:ph type="title" idx="4294967295"/>
          </p:nvPr>
        </p:nvSpPr>
        <p:spPr>
          <a:xfrm>
            <a:off x="503999" y="437691"/>
            <a:ext cx="9071640" cy="523220"/>
          </a:xfrm>
        </p:spPr>
        <p:txBody>
          <a:bodyPr vert="horz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rtl="0">
              <a:buNone/>
            </a:pPr>
            <a:r>
              <a:rPr lang="ca-ES" sz="3400" dirty="0">
                <a:solidFill>
                  <a:srgbClr val="4B92F0"/>
                </a:solidFill>
              </a:rPr>
              <a:t>2.	</a:t>
            </a:r>
            <a:r>
              <a:rPr lang="ca-ES" sz="3400" dirty="0" smtClean="0">
                <a:solidFill>
                  <a:srgbClr val="4B92F0"/>
                </a:solidFill>
              </a:rPr>
              <a:t>Introducció</a:t>
            </a:r>
            <a:endParaRPr lang="ca-ES" sz="3400" dirty="0">
              <a:solidFill>
                <a:srgbClr val="4B92F0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09297569-4165-420D-BB8C-D127636A00F8}"/>
              </a:ext>
            </a:extLst>
          </p:cNvPr>
          <p:cNvSpPr txBox="1"/>
          <p:nvPr/>
        </p:nvSpPr>
        <p:spPr>
          <a:xfrm>
            <a:off x="478060" y="1107083"/>
            <a:ext cx="907164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" sz="2200" dirty="0">
                <a:latin typeface="FreeSans"/>
              </a:rPr>
              <a:t>L’estadística de la RDL de Barcelona ofereix les següents </a:t>
            </a:r>
            <a:r>
              <a:rPr lang="ca-ES" sz="2200" dirty="0" smtClean="0">
                <a:latin typeface="FreeSans"/>
              </a:rPr>
              <a:t>sèries </a:t>
            </a:r>
            <a:r>
              <a:rPr lang="ca-ES" sz="2200" dirty="0">
                <a:latin typeface="FreeSans"/>
              </a:rPr>
              <a:t>trimestrals:</a:t>
            </a:r>
          </a:p>
          <a:p>
            <a:pPr algn="just"/>
            <a:endParaRPr lang="ca-ES" sz="2200" dirty="0">
              <a:latin typeface="FreeSans"/>
            </a:endParaRPr>
          </a:p>
          <a:p>
            <a:pPr algn="just"/>
            <a:r>
              <a:rPr lang="ca-ES" sz="2200" b="1" dirty="0">
                <a:latin typeface="FreeSans"/>
              </a:rPr>
              <a:t>Variació (en %) de: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a-ES" sz="2200" dirty="0">
              <a:latin typeface="FreeSans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a-ES" sz="2200" dirty="0">
                <a:latin typeface="FreeSans"/>
              </a:rPr>
              <a:t>Renda Disponible de les </a:t>
            </a:r>
            <a:r>
              <a:rPr lang="ca-ES" sz="2200" dirty="0" smtClean="0">
                <a:latin typeface="FreeSans"/>
              </a:rPr>
              <a:t>Llars de Barcelona</a:t>
            </a:r>
            <a:endParaRPr lang="ca-ES" sz="2200" dirty="0">
              <a:latin typeface="FreeSans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a-ES" sz="2200" dirty="0">
                <a:latin typeface="FreeSans"/>
              </a:rPr>
              <a:t>Renda Primària de les llars (Remuneració Assalariats i Rendes Mixtes</a:t>
            </a:r>
            <a:r>
              <a:rPr lang="ca-ES" sz="2200" dirty="0" smtClean="0">
                <a:latin typeface="FreeSans"/>
              </a:rPr>
              <a:t>).</a:t>
            </a:r>
            <a:endParaRPr lang="ca-ES" sz="2200" dirty="0">
              <a:latin typeface="FreeSans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a-ES" sz="2200" dirty="0">
                <a:latin typeface="FreeSans"/>
              </a:rPr>
              <a:t>Total Recursos: Remuneració Assalariats, Rendes Mixtes i Prestacions </a:t>
            </a:r>
            <a:r>
              <a:rPr lang="ca-ES" sz="2200" dirty="0" smtClean="0">
                <a:latin typeface="FreeSans"/>
              </a:rPr>
              <a:t>socials.</a:t>
            </a:r>
            <a:endParaRPr lang="ca-ES" sz="2200" dirty="0">
              <a:latin typeface="FreeSans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a-ES" sz="2200" dirty="0">
                <a:latin typeface="FreeSans"/>
              </a:rPr>
              <a:t>Evolució de la capacitat adquisitiva de les llars.</a:t>
            </a:r>
          </a:p>
          <a:p>
            <a:pPr lvl="1" algn="just"/>
            <a:endParaRPr lang="ca-ES" sz="2200" dirty="0">
              <a:latin typeface="FreeSans"/>
            </a:endParaRPr>
          </a:p>
          <a:p>
            <a:endParaRPr lang="ca-ES" sz="2000" dirty="0"/>
          </a:p>
        </p:txBody>
      </p:sp>
    </p:spTree>
    <p:extLst>
      <p:ext uri="{BB962C8B-B14F-4D97-AF65-F5344CB8AC3E}">
        <p14:creationId xmlns:p14="http://schemas.microsoft.com/office/powerpoint/2010/main" val="52492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idor de número de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E91DDD3-09EC-44CC-8465-3C36E5273E28}" type="slidenum">
              <a:t>7</a:t>
            </a:fld>
            <a:endParaRPr lang="es-ES"/>
          </a:p>
        </p:txBody>
      </p:sp>
      <p:sp>
        <p:nvSpPr>
          <p:cNvPr id="2" name="Títol 1"/>
          <p:cNvSpPr txBox="1">
            <a:spLocks noGrp="1"/>
          </p:cNvSpPr>
          <p:nvPr>
            <p:ph type="title" idx="4294967295"/>
          </p:nvPr>
        </p:nvSpPr>
        <p:spPr>
          <a:xfrm>
            <a:off x="431800" y="314995"/>
            <a:ext cx="9071640" cy="523220"/>
          </a:xfrm>
        </p:spPr>
        <p:txBody>
          <a:bodyPr vert="horz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rtl="0">
              <a:buNone/>
            </a:pPr>
            <a:r>
              <a:rPr lang="ca-ES" sz="3400" dirty="0">
                <a:solidFill>
                  <a:srgbClr val="4B92F0"/>
                </a:solidFill>
              </a:rPr>
              <a:t>2.	</a:t>
            </a:r>
            <a:r>
              <a:rPr lang="ca-ES" sz="3400" dirty="0" smtClean="0">
                <a:solidFill>
                  <a:srgbClr val="4B92F0"/>
                </a:solidFill>
              </a:rPr>
              <a:t>Introducció</a:t>
            </a:r>
            <a:endParaRPr lang="ca-ES" sz="3400" dirty="0">
              <a:solidFill>
                <a:srgbClr val="4B92F0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09297569-4165-420D-BB8C-D127636A00F8}"/>
              </a:ext>
            </a:extLst>
          </p:cNvPr>
          <p:cNvSpPr txBox="1"/>
          <p:nvPr/>
        </p:nvSpPr>
        <p:spPr>
          <a:xfrm>
            <a:off x="260297" y="963067"/>
            <a:ext cx="957706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" sz="2200" b="1" dirty="0">
                <a:latin typeface="FreeSans"/>
              </a:rPr>
              <a:t>Apunt metodològic</a:t>
            </a:r>
            <a:r>
              <a:rPr lang="ca-ES" sz="2200" dirty="0">
                <a:latin typeface="FreeSans"/>
              </a:rPr>
              <a:t>:</a:t>
            </a:r>
          </a:p>
          <a:p>
            <a:pPr algn="just"/>
            <a:endParaRPr lang="ca-ES" sz="2200" dirty="0">
              <a:latin typeface="FreeSans"/>
            </a:endParaRPr>
          </a:p>
          <a:p>
            <a:pPr algn="just"/>
            <a:r>
              <a:rPr lang="ca-ES" sz="2200" dirty="0">
                <a:latin typeface="FreeSans"/>
              </a:rPr>
              <a:t>L’</a:t>
            </a:r>
            <a:r>
              <a:rPr lang="ca-ES" sz="2200" b="1" dirty="0">
                <a:latin typeface="FreeSans"/>
              </a:rPr>
              <a:t>INE </a:t>
            </a:r>
            <a:r>
              <a:rPr lang="ca-ES" sz="2200" dirty="0">
                <a:latin typeface="FreeSans"/>
              </a:rPr>
              <a:t>per al conjunt de l’Estat, seguint les directrius del sistema estadístic europeu, ofereix un seguiment conjuntural de la </a:t>
            </a:r>
            <a:r>
              <a:rPr lang="ca-ES" sz="2200" b="1" dirty="0">
                <a:latin typeface="FreeSans"/>
              </a:rPr>
              <a:t>RDL amb dades trimestrals.</a:t>
            </a:r>
          </a:p>
          <a:p>
            <a:pPr algn="just"/>
            <a:endParaRPr lang="ca-ES" sz="2200" dirty="0">
              <a:latin typeface="FreeSans"/>
            </a:endParaRPr>
          </a:p>
          <a:p>
            <a:pPr algn="just"/>
            <a:r>
              <a:rPr lang="ca-ES" sz="2200" dirty="0">
                <a:latin typeface="FreeSans"/>
              </a:rPr>
              <a:t>L’estadística de la RDL trimestral de Barcelona es fonamenta en dos elements</a:t>
            </a:r>
            <a:r>
              <a:rPr lang="ca-ES" sz="2200" dirty="0" smtClean="0">
                <a:latin typeface="FreeSans"/>
              </a:rPr>
              <a:t>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a-ES" dirty="0" smtClean="0">
              <a:latin typeface="FreeSans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a-ES" dirty="0" err="1" smtClean="0">
                <a:latin typeface="FreeSans"/>
              </a:rPr>
              <a:t>Trimestralització</a:t>
            </a:r>
            <a:r>
              <a:rPr lang="ca-ES" dirty="0" smtClean="0">
                <a:latin typeface="FreeSans"/>
              </a:rPr>
              <a:t> </a:t>
            </a:r>
            <a:r>
              <a:rPr lang="ca-ES" dirty="0">
                <a:latin typeface="FreeSans"/>
              </a:rPr>
              <a:t>de les dades oficials de la RDL de Barcelona de </a:t>
            </a:r>
            <a:r>
              <a:rPr lang="ca-ES" dirty="0" err="1">
                <a:latin typeface="FreeSans"/>
              </a:rPr>
              <a:t>l’Idescat</a:t>
            </a:r>
            <a:r>
              <a:rPr lang="ca-ES" dirty="0">
                <a:latin typeface="FreeSans"/>
              </a:rPr>
              <a:t>: RDL, salaris, rendes mixtes, prestacions, i impostos i cotitzacions </a:t>
            </a:r>
            <a:r>
              <a:rPr lang="ca-ES" sz="1600" dirty="0">
                <a:latin typeface="FreeSans"/>
              </a:rPr>
              <a:t>(dades anuals 2010-2018).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a-ES" dirty="0">
                <a:latin typeface="FreeSans"/>
              </a:rPr>
              <a:t>Models predictius de les </a:t>
            </a:r>
            <a:r>
              <a:rPr lang="ca-ES" dirty="0" smtClean="0">
                <a:latin typeface="FreeSans"/>
              </a:rPr>
              <a:t>sèries </a:t>
            </a:r>
            <a:r>
              <a:rPr lang="ca-ES" dirty="0">
                <a:latin typeface="FreeSans"/>
              </a:rPr>
              <a:t>trimestrals de Barcelona amb les sèries homòlogues de l’INE.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a-ES" sz="2000" dirty="0"/>
          </a:p>
          <a:p>
            <a:endParaRPr lang="ca-ES" sz="2000" dirty="0"/>
          </a:p>
        </p:txBody>
      </p:sp>
    </p:spTree>
    <p:extLst>
      <p:ext uri="{BB962C8B-B14F-4D97-AF65-F5344CB8AC3E}">
        <p14:creationId xmlns:p14="http://schemas.microsoft.com/office/powerpoint/2010/main" val="220431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idor de número de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E91DDD3-09EC-44CC-8465-3C36E5273E28}" type="slidenum">
              <a:t>8</a:t>
            </a:fld>
            <a:endParaRPr lang="es-ES"/>
          </a:p>
        </p:txBody>
      </p:sp>
      <p:sp>
        <p:nvSpPr>
          <p:cNvPr id="2" name="Títol 1"/>
          <p:cNvSpPr txBox="1">
            <a:spLocks noGrp="1"/>
          </p:cNvSpPr>
          <p:nvPr>
            <p:ph type="title" idx="4294967295"/>
          </p:nvPr>
        </p:nvSpPr>
        <p:spPr>
          <a:xfrm>
            <a:off x="503999" y="437691"/>
            <a:ext cx="9071640" cy="523220"/>
          </a:xfrm>
        </p:spPr>
        <p:txBody>
          <a:bodyPr vert="horz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rtl="0">
              <a:buNone/>
            </a:pPr>
            <a:r>
              <a:rPr lang="ca-ES" sz="3400" dirty="0">
                <a:solidFill>
                  <a:srgbClr val="4B92F0"/>
                </a:solidFill>
              </a:rPr>
              <a:t>3.	Resultats</a:t>
            </a:r>
          </a:p>
        </p:txBody>
      </p:sp>
    </p:spTree>
    <p:extLst>
      <p:ext uri="{BB962C8B-B14F-4D97-AF65-F5344CB8AC3E}">
        <p14:creationId xmlns:p14="http://schemas.microsoft.com/office/powerpoint/2010/main" val="3164337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idor de número de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E91DDD3-09EC-44CC-8465-3C36E5273E28}" type="slidenum">
              <a:t>9</a:t>
            </a:fld>
            <a:endParaRPr lang="es-ES"/>
          </a:p>
        </p:txBody>
      </p:sp>
      <p:sp>
        <p:nvSpPr>
          <p:cNvPr id="2" name="Títol 1"/>
          <p:cNvSpPr txBox="1">
            <a:spLocks noGrp="1"/>
          </p:cNvSpPr>
          <p:nvPr>
            <p:ph type="title" idx="4294967295"/>
          </p:nvPr>
        </p:nvSpPr>
        <p:spPr>
          <a:xfrm>
            <a:off x="535545" y="268629"/>
            <a:ext cx="9071640" cy="523220"/>
          </a:xfrm>
        </p:spPr>
        <p:txBody>
          <a:bodyPr vert="horz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rtl="0">
              <a:buNone/>
            </a:pPr>
            <a:r>
              <a:rPr lang="ca-ES" sz="3400" dirty="0">
                <a:solidFill>
                  <a:srgbClr val="4B92F0"/>
                </a:solidFill>
              </a:rPr>
              <a:t>3.1	Renda Disponible i Renda Primària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D59356BA-5946-4302-A35E-BFB2BA5883E6}"/>
              </a:ext>
            </a:extLst>
          </p:cNvPr>
          <p:cNvSpPr txBox="1"/>
          <p:nvPr/>
        </p:nvSpPr>
        <p:spPr>
          <a:xfrm>
            <a:off x="105459" y="1177832"/>
            <a:ext cx="349657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200" b="1" dirty="0">
                <a:latin typeface="FreeSans"/>
                <a:cs typeface="Arial" panose="020B0604020202020204" pitchFamily="34" charset="0"/>
              </a:rPr>
              <a:t>2020: </a:t>
            </a:r>
            <a:r>
              <a:rPr lang="es-ES" sz="2200" dirty="0">
                <a:latin typeface="FreeSans"/>
                <a:cs typeface="Arial" panose="020B0604020202020204" pitchFamily="34" charset="0"/>
              </a:rPr>
              <a:t>La </a:t>
            </a:r>
            <a:r>
              <a:rPr lang="es-ES" sz="2200" dirty="0" err="1">
                <a:latin typeface="FreeSans"/>
                <a:cs typeface="Arial" panose="020B0604020202020204" pitchFamily="34" charset="0"/>
              </a:rPr>
              <a:t>crisi</a:t>
            </a:r>
            <a:r>
              <a:rPr lang="es-ES" sz="2200" dirty="0">
                <a:latin typeface="FreeSans"/>
                <a:cs typeface="Arial" panose="020B0604020202020204" pitchFamily="34" charset="0"/>
              </a:rPr>
              <a:t> generada per la </a:t>
            </a:r>
            <a:r>
              <a:rPr lang="es-ES" sz="2200" dirty="0" err="1">
                <a:latin typeface="FreeSans"/>
                <a:cs typeface="Arial" panose="020B0604020202020204" pitchFamily="34" charset="0"/>
              </a:rPr>
              <a:t>pandèmia</a:t>
            </a:r>
            <a:r>
              <a:rPr lang="es-ES" sz="2200" dirty="0">
                <a:latin typeface="FreeSans"/>
                <a:cs typeface="Arial" panose="020B0604020202020204" pitchFamily="34" charset="0"/>
              </a:rPr>
              <a:t> ha </a:t>
            </a:r>
            <a:r>
              <a:rPr lang="es-ES" sz="2200" dirty="0" err="1">
                <a:latin typeface="FreeSans"/>
                <a:cs typeface="Arial" panose="020B0604020202020204" pitchFamily="34" charset="0"/>
              </a:rPr>
              <a:t>estat</a:t>
            </a:r>
            <a:r>
              <a:rPr lang="es-ES" sz="2200" dirty="0">
                <a:latin typeface="FreeSans"/>
                <a:cs typeface="Arial" panose="020B0604020202020204" pitchFamily="34" charset="0"/>
              </a:rPr>
              <a:t> </a:t>
            </a:r>
            <a:r>
              <a:rPr lang="es-ES" sz="2200" dirty="0" err="1">
                <a:latin typeface="FreeSans"/>
                <a:cs typeface="Arial" panose="020B0604020202020204" pitchFamily="34" charset="0"/>
              </a:rPr>
              <a:t>més</a:t>
            </a:r>
            <a:r>
              <a:rPr lang="es-ES" sz="2200" dirty="0">
                <a:latin typeface="FreeSans"/>
                <a:cs typeface="Arial" panose="020B0604020202020204" pitchFamily="34" charset="0"/>
              </a:rPr>
              <a:t> acusada en termes de Renda </a:t>
            </a:r>
            <a:r>
              <a:rPr lang="es-ES" sz="2200" dirty="0" err="1">
                <a:latin typeface="FreeSans"/>
                <a:cs typeface="Arial" panose="020B0604020202020204" pitchFamily="34" charset="0"/>
              </a:rPr>
              <a:t>Primària</a:t>
            </a:r>
            <a:r>
              <a:rPr lang="es-ES" sz="2200" dirty="0">
                <a:latin typeface="FreeSans"/>
                <a:cs typeface="Arial" panose="020B0604020202020204" pitchFamily="34" charset="0"/>
              </a:rPr>
              <a:t>  que de Renda Disponible (RDL).</a:t>
            </a:r>
          </a:p>
          <a:p>
            <a:pPr algn="just"/>
            <a:endParaRPr lang="es-ES" sz="2200" dirty="0">
              <a:latin typeface="FreeSans"/>
              <a:cs typeface="Arial" panose="020B0604020202020204" pitchFamily="34" charset="0"/>
            </a:endParaRPr>
          </a:p>
          <a:p>
            <a:pPr algn="just"/>
            <a:r>
              <a:rPr lang="es-ES" sz="2200" dirty="0">
                <a:latin typeface="FreeSans"/>
                <a:cs typeface="Arial" panose="020B0604020202020204" pitchFamily="34" charset="0"/>
              </a:rPr>
              <a:t>La RDL va resistir </a:t>
            </a:r>
            <a:r>
              <a:rPr lang="es-ES" sz="2200" dirty="0" err="1">
                <a:latin typeface="FreeSans"/>
                <a:cs typeface="Arial" panose="020B0604020202020204" pitchFamily="34" charset="0"/>
              </a:rPr>
              <a:t>millor</a:t>
            </a:r>
            <a:r>
              <a:rPr lang="es-ES" sz="2200" dirty="0">
                <a:latin typeface="FreeSans"/>
                <a:cs typeface="Arial" panose="020B0604020202020204" pitchFamily="34" charset="0"/>
              </a:rPr>
              <a:t> </a:t>
            </a:r>
            <a:r>
              <a:rPr lang="es-ES" sz="2200" dirty="0" err="1">
                <a:latin typeface="FreeSans"/>
                <a:cs typeface="Arial" panose="020B0604020202020204" pitchFamily="34" charset="0"/>
              </a:rPr>
              <a:t>gràcies</a:t>
            </a:r>
            <a:r>
              <a:rPr lang="es-ES" sz="2200" dirty="0">
                <a:latin typeface="FreeSans"/>
                <a:cs typeface="Arial" panose="020B0604020202020204" pitchFamily="34" charset="0"/>
              </a:rPr>
              <a:t> a </a:t>
            </a:r>
            <a:r>
              <a:rPr lang="es-ES" sz="2200" dirty="0" err="1">
                <a:latin typeface="FreeSans"/>
                <a:cs typeface="Arial" panose="020B0604020202020204" pitchFamily="34" charset="0"/>
              </a:rPr>
              <a:t>augment</a:t>
            </a:r>
            <a:r>
              <a:rPr lang="es-ES" sz="2200" dirty="0">
                <a:latin typeface="FreeSans"/>
                <a:cs typeface="Arial" panose="020B0604020202020204" pitchFamily="34" charset="0"/>
              </a:rPr>
              <a:t> de les </a:t>
            </a:r>
            <a:r>
              <a:rPr lang="es-ES" sz="2200" dirty="0" err="1">
                <a:latin typeface="FreeSans"/>
                <a:cs typeface="Arial" panose="020B0604020202020204" pitchFamily="34" charset="0"/>
              </a:rPr>
              <a:t>Prestacions</a:t>
            </a:r>
            <a:r>
              <a:rPr lang="es-ES" sz="2200" dirty="0">
                <a:latin typeface="FreeSans"/>
                <a:cs typeface="Arial" panose="020B0604020202020204" pitchFamily="34" charset="0"/>
              </a:rPr>
              <a:t> </a:t>
            </a:r>
            <a:r>
              <a:rPr lang="es-ES" sz="2200" dirty="0" err="1">
                <a:latin typeface="FreeSans"/>
                <a:cs typeface="Arial" panose="020B0604020202020204" pitchFamily="34" charset="0"/>
              </a:rPr>
              <a:t>Socials</a:t>
            </a:r>
            <a:r>
              <a:rPr lang="es-ES" sz="2200" dirty="0">
                <a:latin typeface="FreeSans"/>
                <a:cs typeface="Arial" panose="020B0604020202020204" pitchFamily="34" charset="0"/>
              </a:rPr>
              <a:t> </a:t>
            </a:r>
            <a:r>
              <a:rPr lang="es-ES" sz="2200" dirty="0" err="1">
                <a:latin typeface="FreeSans"/>
                <a:cs typeface="Arial" panose="020B0604020202020204" pitchFamily="34" charset="0"/>
              </a:rPr>
              <a:t>durant</a:t>
            </a:r>
            <a:r>
              <a:rPr lang="es-ES" sz="2200" dirty="0">
                <a:latin typeface="FreeSans"/>
                <a:cs typeface="Arial" panose="020B0604020202020204" pitchFamily="34" charset="0"/>
              </a:rPr>
              <a:t> el 2020.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32786632-5D95-4E66-A287-57AAD12785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5237" y="1177832"/>
            <a:ext cx="6124623" cy="3240360"/>
          </a:xfrm>
          <a:prstGeom prst="rect">
            <a:avLst/>
          </a:prstGeom>
        </p:spPr>
      </p:pic>
      <p:pic>
        <p:nvPicPr>
          <p:cNvPr id="7" name="Gráfico 6" descr="Mano con dedo índice apuntando a la derecha">
            <a:extLst>
              <a:ext uri="{FF2B5EF4-FFF2-40B4-BE49-F238E27FC236}">
                <a16:creationId xmlns:a16="http://schemas.microsoft.com/office/drawing/2014/main" xmlns="" id="{007233DE-6D85-4198-B629-78B2A7891C8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14278637">
            <a:off x="8522434" y="3221053"/>
            <a:ext cx="332074" cy="332074"/>
          </a:xfrm>
          <a:prstGeom prst="rect">
            <a:avLst/>
          </a:prstGeom>
        </p:spPr>
      </p:pic>
      <p:pic>
        <p:nvPicPr>
          <p:cNvPr id="8" name="Gráfico 7" descr="Mano con dedo índice apuntando a la derecha">
            <a:extLst>
              <a:ext uri="{FF2B5EF4-FFF2-40B4-BE49-F238E27FC236}">
                <a16:creationId xmlns:a16="http://schemas.microsoft.com/office/drawing/2014/main" xmlns="" id="{E2E1717C-6181-4B96-B1D6-E2816F80BE4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3422370">
            <a:off x="9211501" y="1818765"/>
            <a:ext cx="332074" cy="332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70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 defect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er defecte 1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1811</TotalTime>
  <Words>645</Words>
  <Application>Microsoft Office PowerPoint</Application>
  <PresentationFormat>Personalització</PresentationFormat>
  <Paragraphs>90</Paragraphs>
  <Slides>15</Slides>
  <Notes>15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Títols de les diapositives</vt:lpstr>
      </vt:variant>
      <vt:variant>
        <vt:i4>15</vt:i4>
      </vt:variant>
    </vt:vector>
  </HeadingPairs>
  <TitlesOfParts>
    <vt:vector size="17" baseType="lpstr">
      <vt:lpstr>Per defecte</vt:lpstr>
      <vt:lpstr>Per defecte 1</vt:lpstr>
      <vt:lpstr>Oficina Municipal de Dades</vt:lpstr>
      <vt:lpstr> Índex</vt:lpstr>
      <vt:lpstr>1. Presentació</vt:lpstr>
      <vt:lpstr>1. Presentació</vt:lpstr>
      <vt:lpstr>Presentació del PowerPoint</vt:lpstr>
      <vt:lpstr>2. Introducció</vt:lpstr>
      <vt:lpstr>2. Introducció</vt:lpstr>
      <vt:lpstr>3. Resultats</vt:lpstr>
      <vt:lpstr>3.1 Renda Disponible i Renda Primària</vt:lpstr>
      <vt:lpstr>3.1 Renda Disponible i Renda Primària</vt:lpstr>
      <vt:lpstr>Presentació del PowerPoint</vt:lpstr>
      <vt:lpstr>Presentació del PowerPoint</vt:lpstr>
      <vt:lpstr>3.3      Capacitat adquisitiva de les llars </vt:lpstr>
      <vt:lpstr>3.3      Capacitat adquisitiva de les llars </vt:lpstr>
      <vt:lpstr>Oficina Municipal de Dades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Oficina Municipal de Dades</dc:title>
  <dc:creator>ESTELLA VACAS, M.TERESA</dc:creator>
  <cp:lastModifiedBy>Ajuntament de Barcelona</cp:lastModifiedBy>
  <cp:revision>211</cp:revision>
  <cp:lastPrinted>2022-02-28T09:04:40Z</cp:lastPrinted>
  <dcterms:created xsi:type="dcterms:W3CDTF">2021-02-17T18:24:12Z</dcterms:created>
  <dcterms:modified xsi:type="dcterms:W3CDTF">2022-02-28T09:09:56Z</dcterms:modified>
</cp:coreProperties>
</file>