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7.xml" ContentType="application/vnd.openxmlformats-officedocument.drawingml.chart+xml"/>
  <Override PartName="/ppt/notesSlides/notesSlide14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  <p:sldMasterId id="2147483684" r:id="rId3"/>
  </p:sldMasterIdLst>
  <p:notesMasterIdLst>
    <p:notesMasterId r:id="rId34"/>
  </p:notesMasterIdLst>
  <p:sldIdLst>
    <p:sldId id="256" r:id="rId4"/>
    <p:sldId id="277" r:id="rId5"/>
    <p:sldId id="279" r:id="rId6"/>
    <p:sldId id="295" r:id="rId7"/>
    <p:sldId id="280" r:id="rId8"/>
    <p:sldId id="273" r:id="rId9"/>
    <p:sldId id="268" r:id="rId10"/>
    <p:sldId id="267" r:id="rId11"/>
    <p:sldId id="258" r:id="rId12"/>
    <p:sldId id="262" r:id="rId13"/>
    <p:sldId id="296" r:id="rId14"/>
    <p:sldId id="266" r:id="rId15"/>
    <p:sldId id="297" r:id="rId16"/>
    <p:sldId id="263" r:id="rId17"/>
    <p:sldId id="298" r:id="rId18"/>
    <p:sldId id="310" r:id="rId19"/>
    <p:sldId id="311" r:id="rId20"/>
    <p:sldId id="312" r:id="rId21"/>
    <p:sldId id="313" r:id="rId22"/>
    <p:sldId id="289" r:id="rId23"/>
    <p:sldId id="288" r:id="rId24"/>
    <p:sldId id="269" r:id="rId25"/>
    <p:sldId id="315" r:id="rId26"/>
    <p:sldId id="316" r:id="rId27"/>
    <p:sldId id="317" r:id="rId28"/>
    <p:sldId id="302" r:id="rId29"/>
    <p:sldId id="303" r:id="rId30"/>
    <p:sldId id="304" r:id="rId31"/>
    <p:sldId id="307" r:id="rId32"/>
    <p:sldId id="261" r:id="rId33"/>
  </p:sldIdLst>
  <p:sldSz cx="8891588" cy="6696075"/>
  <p:notesSz cx="6797675" cy="9926638"/>
  <p:defaultTextStyle>
    <a:defPPr>
      <a:defRPr lang="es-ES"/>
    </a:defPPr>
    <a:lvl1pPr marL="0" algn="l" defTabSz="748162" rtl="0" eaLnBrk="1" latinLnBrk="0" hangingPunct="1">
      <a:defRPr sz="1473" kern="1200">
        <a:solidFill>
          <a:schemeClr val="tx1"/>
        </a:solidFill>
        <a:latin typeface="+mn-lt"/>
        <a:ea typeface="+mn-ea"/>
        <a:cs typeface="+mn-cs"/>
      </a:defRPr>
    </a:lvl1pPr>
    <a:lvl2pPr marL="374081" algn="l" defTabSz="748162" rtl="0" eaLnBrk="1" latinLnBrk="0" hangingPunct="1">
      <a:defRPr sz="1473" kern="1200">
        <a:solidFill>
          <a:schemeClr val="tx1"/>
        </a:solidFill>
        <a:latin typeface="+mn-lt"/>
        <a:ea typeface="+mn-ea"/>
        <a:cs typeface="+mn-cs"/>
      </a:defRPr>
    </a:lvl2pPr>
    <a:lvl3pPr marL="748162" algn="l" defTabSz="748162" rtl="0" eaLnBrk="1" latinLnBrk="0" hangingPunct="1">
      <a:defRPr sz="1473" kern="1200">
        <a:solidFill>
          <a:schemeClr val="tx1"/>
        </a:solidFill>
        <a:latin typeface="+mn-lt"/>
        <a:ea typeface="+mn-ea"/>
        <a:cs typeface="+mn-cs"/>
      </a:defRPr>
    </a:lvl3pPr>
    <a:lvl4pPr marL="1122243" algn="l" defTabSz="748162" rtl="0" eaLnBrk="1" latinLnBrk="0" hangingPunct="1">
      <a:defRPr sz="1473" kern="1200">
        <a:solidFill>
          <a:schemeClr val="tx1"/>
        </a:solidFill>
        <a:latin typeface="+mn-lt"/>
        <a:ea typeface="+mn-ea"/>
        <a:cs typeface="+mn-cs"/>
      </a:defRPr>
    </a:lvl4pPr>
    <a:lvl5pPr marL="1496324" algn="l" defTabSz="748162" rtl="0" eaLnBrk="1" latinLnBrk="0" hangingPunct="1">
      <a:defRPr sz="1473" kern="1200">
        <a:solidFill>
          <a:schemeClr val="tx1"/>
        </a:solidFill>
        <a:latin typeface="+mn-lt"/>
        <a:ea typeface="+mn-ea"/>
        <a:cs typeface="+mn-cs"/>
      </a:defRPr>
    </a:lvl5pPr>
    <a:lvl6pPr marL="1870405" algn="l" defTabSz="748162" rtl="0" eaLnBrk="1" latinLnBrk="0" hangingPunct="1">
      <a:defRPr sz="1473" kern="1200">
        <a:solidFill>
          <a:schemeClr val="tx1"/>
        </a:solidFill>
        <a:latin typeface="+mn-lt"/>
        <a:ea typeface="+mn-ea"/>
        <a:cs typeface="+mn-cs"/>
      </a:defRPr>
    </a:lvl6pPr>
    <a:lvl7pPr marL="2244486" algn="l" defTabSz="748162" rtl="0" eaLnBrk="1" latinLnBrk="0" hangingPunct="1">
      <a:defRPr sz="1473" kern="1200">
        <a:solidFill>
          <a:schemeClr val="tx1"/>
        </a:solidFill>
        <a:latin typeface="+mn-lt"/>
        <a:ea typeface="+mn-ea"/>
        <a:cs typeface="+mn-cs"/>
      </a:defRPr>
    </a:lvl7pPr>
    <a:lvl8pPr marL="2618567" algn="l" defTabSz="748162" rtl="0" eaLnBrk="1" latinLnBrk="0" hangingPunct="1">
      <a:defRPr sz="1473" kern="1200">
        <a:solidFill>
          <a:schemeClr val="tx1"/>
        </a:solidFill>
        <a:latin typeface="+mn-lt"/>
        <a:ea typeface="+mn-ea"/>
        <a:cs typeface="+mn-cs"/>
      </a:defRPr>
    </a:lvl8pPr>
    <a:lvl9pPr marL="2992648" algn="l" defTabSz="748162" rtl="0" eaLnBrk="1" latinLnBrk="0" hangingPunct="1">
      <a:defRPr sz="147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09" userDrawn="1">
          <p15:clr>
            <a:srgbClr val="A4A3A4"/>
          </p15:clr>
        </p15:guide>
        <p15:guide id="3" pos="515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juntament de Barcelona" initials="Ad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BB0D"/>
    <a:srgbClr val="A8B315"/>
    <a:srgbClr val="B69712"/>
    <a:srgbClr val="DAEB03"/>
    <a:srgbClr val="CCFF33"/>
    <a:srgbClr val="BD3181"/>
    <a:srgbClr val="479376"/>
    <a:srgbClr val="6C23A9"/>
    <a:srgbClr val="AD6DE1"/>
    <a:srgbClr val="BC8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41" autoAdjust="0"/>
    <p:restoredTop sz="94300" autoAdjust="0"/>
  </p:normalViewPr>
  <p:slideViewPr>
    <p:cSldViewPr snapToGrid="0" snapToObjects="1">
      <p:cViewPr>
        <p:scale>
          <a:sx n="100" d="100"/>
          <a:sy n="100" d="100"/>
        </p:scale>
        <p:origin x="-316" y="-140"/>
      </p:cViewPr>
      <p:guideLst>
        <p:guide orient="horz" pos="2109"/>
        <p:guide pos="515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Xavier\Desktop\Balan&#231;%20OND%202020\Dades%20Balan&#231;%202020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9454759194755216E-2"/>
          <c:y val="0.10203991317209399"/>
          <c:w val="0.83221034331088373"/>
          <c:h val="0.81286589242670948"/>
        </c:manualLayout>
      </c:layout>
      <c:pie3DChart>
        <c:varyColors val="1"/>
        <c:ser>
          <c:idx val="0"/>
          <c:order val="0"/>
          <c:tx>
            <c:strRef>
              <c:f>Full1!$B$1</c:f>
              <c:strCache>
                <c:ptCount val="1"/>
                <c:pt idx="0">
                  <c:v>Vendes</c:v>
                </c:pt>
              </c:strCache>
            </c:strRef>
          </c:tx>
          <c:spPr>
            <a:ln>
              <a:solidFill>
                <a:srgbClr val="B78C5D"/>
              </a:solidFill>
            </a:ln>
          </c:spPr>
          <c:dPt>
            <c:idx val="0"/>
            <c:bubble3D val="0"/>
            <c:spPr>
              <a:solidFill>
                <a:srgbClr val="BD3181"/>
              </a:solidFill>
              <a:ln>
                <a:solidFill>
                  <a:srgbClr val="B78C5D"/>
                </a:solidFill>
              </a:ln>
            </c:spPr>
          </c:dPt>
          <c:dPt>
            <c:idx val="1"/>
            <c:bubble3D val="0"/>
            <c:spPr>
              <a:solidFill>
                <a:srgbClr val="479376"/>
              </a:solidFill>
              <a:ln>
                <a:solidFill>
                  <a:srgbClr val="B78C5D"/>
                </a:solidFill>
              </a:ln>
            </c:spPr>
          </c:dPt>
          <c:dPt>
            <c:idx val="2"/>
            <c:bubble3D val="0"/>
            <c:spPr>
              <a:solidFill>
                <a:srgbClr val="7F4385"/>
              </a:solidFill>
              <a:ln>
                <a:solidFill>
                  <a:srgbClr val="B78C5D"/>
                </a:solidFill>
              </a:ln>
            </c:spPr>
          </c:dPt>
          <c:dPt>
            <c:idx val="3"/>
            <c:bubble3D val="0"/>
            <c:spPr>
              <a:solidFill>
                <a:srgbClr val="B78C5D"/>
              </a:solidFill>
              <a:ln>
                <a:solidFill>
                  <a:srgbClr val="B78C5D"/>
                </a:solidFill>
              </a:ln>
            </c:spPr>
          </c:dPt>
          <c:dLbls>
            <c:dLbl>
              <c:idx val="0"/>
              <c:layout>
                <c:manualLayout>
                  <c:x val="-6.8670446790549858E-2"/>
                  <c:y val="-6.897730363370027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28744874105457136"/>
                  <c:y val="-0.1032067660118695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5.3156460618060068E-3"/>
                  <c:y val="-7.883450815496038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3.5657970666467378E-2"/>
                  <c:y val="-7.3313584084011649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lang="ca-ES" sz="1600"/>
                </a:pPr>
                <a:endParaRPr lang="ca-E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Full1!$A$2:$A$5</c:f>
              <c:strCache>
                <c:ptCount val="4"/>
                <c:pt idx="0">
                  <c:v>PRESENCIAL</c:v>
                </c:pt>
                <c:pt idx="1">
                  <c:v>TELEFÒNIC</c:v>
                </c:pt>
                <c:pt idx="2">
                  <c:v>CORREU ELECTRÒNIC</c:v>
                </c:pt>
                <c:pt idx="3">
                  <c:v>IRIS</c:v>
                </c:pt>
              </c:strCache>
            </c:strRef>
          </c:cat>
          <c:val>
            <c:numRef>
              <c:f>Full1!$B$2:$B$5</c:f>
              <c:numCache>
                <c:formatCode>General</c:formatCode>
                <c:ptCount val="4"/>
                <c:pt idx="0">
                  <c:v>30.642804967129287</c:v>
                </c:pt>
                <c:pt idx="1">
                  <c:v>42.403214024835648</c:v>
                </c:pt>
                <c:pt idx="2">
                  <c:v>20.781592403214024</c:v>
                </c:pt>
                <c:pt idx="3">
                  <c:v>6.1723886048210383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rgbClr val="479376"/>
            </a:solidFill>
          </c:spPr>
          <c:invertIfNegative val="0"/>
          <c:cat>
            <c:strRef>
              <c:f>Hoja1!$A$2:$A$14</c:f>
              <c:strCache>
                <c:ptCount val="13"/>
                <c:pt idx="0">
                  <c:v>Integritat moral</c:v>
                </c:pt>
                <c:pt idx="1">
                  <c:v>Integritat física</c:v>
                </c:pt>
                <c:pt idx="2">
                  <c:v>Habitatge</c:v>
                </c:pt>
                <c:pt idx="3">
                  <c:v>Servei públic de qualitat</c:v>
                </c:pt>
                <c:pt idx="4">
                  <c:v>Prestació de serveis</c:v>
                </c:pt>
                <c:pt idx="5">
                  <c:v>Treball</c:v>
                </c:pt>
                <c:pt idx="6">
                  <c:v>Admissió</c:v>
                </c:pt>
                <c:pt idx="7">
                  <c:v>llibertat i seguretat</c:v>
                </c:pt>
                <c:pt idx="8">
                  <c:v>Protecció de dades</c:v>
                </c:pt>
                <c:pt idx="9">
                  <c:v>Honor</c:v>
                </c:pt>
                <c:pt idx="10">
                  <c:v>Informació</c:v>
                </c:pt>
                <c:pt idx="11">
                  <c:v>Intimitat</c:v>
                </c:pt>
                <c:pt idx="12">
                  <c:v>Lleure</c:v>
                </c:pt>
              </c:strCache>
            </c:strRef>
          </c:cat>
          <c:val>
            <c:numRef>
              <c:f>Hoja1!$B$2:$B$14</c:f>
              <c:numCache>
                <c:formatCode>0%</c:formatCode>
                <c:ptCount val="13"/>
                <c:pt idx="0">
                  <c:v>0.53</c:v>
                </c:pt>
                <c:pt idx="1">
                  <c:v>0.17</c:v>
                </c:pt>
                <c:pt idx="2">
                  <c:v>0.06</c:v>
                </c:pt>
                <c:pt idx="3">
                  <c:v>0.05</c:v>
                </c:pt>
                <c:pt idx="4">
                  <c:v>0.04</c:v>
                </c:pt>
                <c:pt idx="5">
                  <c:v>0.02</c:v>
                </c:pt>
                <c:pt idx="6">
                  <c:v>0.02</c:v>
                </c:pt>
                <c:pt idx="7">
                  <c:v>0.02</c:v>
                </c:pt>
                <c:pt idx="8">
                  <c:v>0.02</c:v>
                </c:pt>
                <c:pt idx="9">
                  <c:v>0.02</c:v>
                </c:pt>
                <c:pt idx="10">
                  <c:v>0.02</c:v>
                </c:pt>
                <c:pt idx="11">
                  <c:v>0.01</c:v>
                </c:pt>
                <c:pt idx="12">
                  <c:v>0.01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15960192"/>
        <c:axId val="215961984"/>
      </c:barChart>
      <c:catAx>
        <c:axId val="2159601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215961984"/>
        <c:crosses val="autoZero"/>
        <c:auto val="1"/>
        <c:lblAlgn val="ctr"/>
        <c:lblOffset val="100"/>
        <c:noMultiLvlLbl val="0"/>
      </c:catAx>
      <c:valAx>
        <c:axId val="21596198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2159601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876525142445038"/>
          <c:y val="4.9504822718258457E-2"/>
          <c:w val="0.48981000299440353"/>
          <c:h val="0.9292983455458589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Full1!$B$1</c:f>
              <c:strCache>
                <c:ptCount val="1"/>
                <c:pt idx="0">
                  <c:v>Columna3</c:v>
                </c:pt>
              </c:strCache>
            </c:strRef>
          </c:tx>
          <c:spPr>
            <a:solidFill>
              <a:srgbClr val="6C23A9"/>
            </a:solidFill>
          </c:spPr>
          <c:invertIfNegative val="0"/>
          <c:cat>
            <c:strRef>
              <c:f>Full1!$A$2:$A$12</c:f>
              <c:strCache>
                <c:ptCount val="11"/>
                <c:pt idx="0">
                  <c:v>Prestació de serveis</c:v>
                </c:pt>
                <c:pt idx="1">
                  <c:v>Servei públic de qualitat</c:v>
                </c:pt>
                <c:pt idx="2">
                  <c:v>Integritat física</c:v>
                </c:pt>
                <c:pt idx="3">
                  <c:v>Habitatge</c:v>
                </c:pt>
                <c:pt idx="4">
                  <c:v>Llibertat deambulatòria/aut personal</c:v>
                </c:pt>
                <c:pt idx="5">
                  <c:v>Salut</c:v>
                </c:pt>
                <c:pt idx="6">
                  <c:v>Honor</c:v>
                </c:pt>
                <c:pt idx="7">
                  <c:v>Informació</c:v>
                </c:pt>
                <c:pt idx="8">
                  <c:v>Integritat moral</c:v>
                </c:pt>
                <c:pt idx="9">
                  <c:v>OCI</c:v>
                </c:pt>
                <c:pt idx="10">
                  <c:v>Treball</c:v>
                </c:pt>
              </c:strCache>
            </c:strRef>
          </c:cat>
          <c:val>
            <c:numRef>
              <c:f>Full1!$B$2:$B$12</c:f>
              <c:numCache>
                <c:formatCode>0%</c:formatCode>
                <c:ptCount val="11"/>
                <c:pt idx="0">
                  <c:v>0.26</c:v>
                </c:pt>
                <c:pt idx="1">
                  <c:v>0.19</c:v>
                </c:pt>
                <c:pt idx="2">
                  <c:v>7.0000000000000021E-2</c:v>
                </c:pt>
                <c:pt idx="3">
                  <c:v>7.0000000000000021E-2</c:v>
                </c:pt>
                <c:pt idx="4">
                  <c:v>7.0000000000000021E-2</c:v>
                </c:pt>
                <c:pt idx="5">
                  <c:v>7.0000000000000021E-2</c:v>
                </c:pt>
                <c:pt idx="6">
                  <c:v>7.0000000000000021E-2</c:v>
                </c:pt>
                <c:pt idx="7">
                  <c:v>7.0000000000000021E-2</c:v>
                </c:pt>
                <c:pt idx="8">
                  <c:v>4.0000000000000008E-2</c:v>
                </c:pt>
                <c:pt idx="9">
                  <c:v>4.0000000000000008E-2</c:v>
                </c:pt>
                <c:pt idx="10">
                  <c:v>4.0000000000000008E-2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16000000"/>
        <c:axId val="216001536"/>
      </c:barChart>
      <c:catAx>
        <c:axId val="2160000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ca-ES"/>
            </a:pPr>
            <a:endParaRPr lang="ca-ES"/>
          </a:p>
        </c:txPr>
        <c:crossAx val="216001536"/>
        <c:crosses val="autoZero"/>
        <c:auto val="1"/>
        <c:lblAlgn val="ctr"/>
        <c:lblOffset val="100"/>
        <c:noMultiLvlLbl val="0"/>
      </c:catAx>
      <c:valAx>
        <c:axId val="21600153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2160000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zero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Full1!$B$1</c:f>
              <c:strCache>
                <c:ptCount val="1"/>
                <c:pt idx="0">
                  <c:v>Columna1</c:v>
                </c:pt>
              </c:strCache>
            </c:strRef>
          </c:tx>
          <c:dPt>
            <c:idx val="0"/>
            <c:bubble3D val="0"/>
            <c:spPr>
              <a:solidFill>
                <a:srgbClr val="B69712"/>
              </a:solidFill>
            </c:spPr>
          </c:dPt>
          <c:dPt>
            <c:idx val="1"/>
            <c:bubble3D val="0"/>
            <c:spPr>
              <a:solidFill>
                <a:srgbClr val="BD3181"/>
              </a:solidFill>
            </c:spPr>
          </c:dPt>
          <c:cat>
            <c:strRef>
              <c:f>Full1!$A$2:$A$5</c:f>
              <c:strCache>
                <c:ptCount val="2"/>
                <c:pt idx="0">
                  <c:v>Consultes i demandes d'informació</c:v>
                </c:pt>
                <c:pt idx="1">
                  <c:v>Expedients oberts per discriminació</c:v>
                </c:pt>
              </c:strCache>
            </c:strRef>
          </c:cat>
          <c:val>
            <c:numRef>
              <c:f>Full1!$B$2:$B$5</c:f>
              <c:numCache>
                <c:formatCode>General</c:formatCode>
                <c:ptCount val="4"/>
                <c:pt idx="0">
                  <c:v>296</c:v>
                </c:pt>
                <c:pt idx="1">
                  <c:v>244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</c:plotArea>
    <c:plotVisOnly val="1"/>
    <c:dispBlanksAs val="zero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16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9244750656167974E-2"/>
          <c:y val="9.9537037037037049E-2"/>
          <c:w val="0.66720559930008771"/>
          <c:h val="0.77314814814814825"/>
        </c:manualLayout>
      </c:layout>
      <c:pie3DChart>
        <c:varyColors val="0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Full1!$B$1</c:f>
              <c:strCache>
                <c:ptCount val="1"/>
                <c:pt idx="0">
                  <c:v>Vendes</c:v>
                </c:pt>
              </c:strCache>
            </c:strRef>
          </c:tx>
          <c:dPt>
            <c:idx val="0"/>
            <c:bubble3D val="0"/>
            <c:spPr>
              <a:solidFill>
                <a:srgbClr val="7F4385"/>
              </a:solidFill>
            </c:spPr>
          </c:dPt>
          <c:dPt>
            <c:idx val="1"/>
            <c:bubble3D val="0"/>
            <c:spPr>
              <a:solidFill>
                <a:srgbClr val="B69712"/>
              </a:solidFill>
            </c:spPr>
          </c:dPt>
          <c:dPt>
            <c:idx val="2"/>
            <c:bubble3D val="0"/>
            <c:spPr>
              <a:solidFill>
                <a:srgbClr val="BD3181"/>
              </a:solidFill>
            </c:spPr>
          </c:dPt>
          <c:dPt>
            <c:idx val="3"/>
            <c:bubble3D val="0"/>
            <c:spPr>
              <a:solidFill>
                <a:srgbClr val="479376"/>
              </a:solidFill>
            </c:spPr>
          </c:dPt>
          <c:dLbls>
            <c:dLbl>
              <c:idx val="0"/>
              <c:layout>
                <c:manualLayout>
                  <c:x val="-5.5146336310160762E-2"/>
                  <c:y val="0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3.9180909163714035E-2"/>
                  <c:y val="9.3696422448279852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5.7243590637165713E-2"/>
                  <c:y val="9.713791466277471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9.3883495649830437E-2"/>
                  <c:y val="-0.1370620378592718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delete val="1"/>
            </c:dLbl>
            <c:dLbl>
              <c:idx val="5"/>
              <c:delete val="1"/>
            </c:dLbl>
            <c:txPr>
              <a:bodyPr/>
              <a:lstStyle/>
              <a:p>
                <a:pPr>
                  <a:defRPr lang="ca-ES" sz="1600"/>
                </a:pPr>
                <a:endParaRPr lang="ca-E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Full1!$A$2:$A$7</c:f>
              <c:strCache>
                <c:ptCount val="4"/>
                <c:pt idx="0">
                  <c:v>ALTRES</c:v>
                </c:pt>
                <c:pt idx="1">
                  <c:v>COL·LECTIU</c:v>
                </c:pt>
                <c:pt idx="2">
                  <c:v>MASCULÍ</c:v>
                </c:pt>
                <c:pt idx="3">
                  <c:v>FEMENÍ</c:v>
                </c:pt>
              </c:strCache>
            </c:strRef>
          </c:cat>
          <c:val>
            <c:numRef>
              <c:f>Full1!$B$2:$B$7</c:f>
              <c:numCache>
                <c:formatCode>General</c:formatCode>
                <c:ptCount val="6"/>
                <c:pt idx="0">
                  <c:v>5.7377049180327866</c:v>
                </c:pt>
                <c:pt idx="1">
                  <c:v>4.0983606557377055</c:v>
                </c:pt>
                <c:pt idx="2">
                  <c:v>50.819672131147534</c:v>
                </c:pt>
                <c:pt idx="3">
                  <c:v>39.344262295081961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4533637699042907E-2"/>
          <c:y val="0.11857098977034845"/>
          <c:w val="0.83717995712818416"/>
          <c:h val="0.81625900064060164"/>
        </c:manualLayout>
      </c:layout>
      <c:pie3DChart>
        <c:varyColors val="1"/>
        <c:ser>
          <c:idx val="0"/>
          <c:order val="0"/>
          <c:tx>
            <c:strRef>
              <c:f>Full1!$B$1</c:f>
              <c:strCache>
                <c:ptCount val="1"/>
                <c:pt idx="0">
                  <c:v>Vendes</c:v>
                </c:pt>
              </c:strCache>
            </c:strRef>
          </c:tx>
          <c:dPt>
            <c:idx val="0"/>
            <c:bubble3D val="0"/>
            <c:spPr>
              <a:solidFill>
                <a:srgbClr val="B78C5D"/>
              </a:solidFill>
            </c:spPr>
          </c:dPt>
          <c:dPt>
            <c:idx val="1"/>
            <c:bubble3D val="0"/>
            <c:spPr>
              <a:solidFill>
                <a:srgbClr val="479376"/>
              </a:solidFill>
            </c:spPr>
          </c:dPt>
          <c:dPt>
            <c:idx val="2"/>
            <c:bubble3D val="0"/>
            <c:spPr>
              <a:solidFill>
                <a:srgbClr val="7F4385"/>
              </a:solidFill>
            </c:spPr>
          </c:dPt>
          <c:dPt>
            <c:idx val="3"/>
            <c:bubble3D val="0"/>
            <c:spPr>
              <a:solidFill>
                <a:srgbClr val="B69712"/>
              </a:solidFill>
            </c:spPr>
          </c:dPt>
          <c:dPt>
            <c:idx val="4"/>
            <c:bubble3D val="0"/>
            <c:spPr>
              <a:solidFill>
                <a:srgbClr val="BD3181"/>
              </a:solidFill>
            </c:spPr>
          </c:dPt>
          <c:dLbls>
            <c:dLbl>
              <c:idx val="0"/>
              <c:layout>
                <c:manualLayout>
                  <c:x val="-4.592733990614549E-2"/>
                  <c:y val="2.2890939850943996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2.9574676715211051E-2"/>
                  <c:y val="0.3064387916493482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3.7394532787626417E-2"/>
                  <c:y val="0.1956115747255263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6.4543930616746625E-2"/>
                  <c:y val="6.6877369274295393E-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4.1099522930573971E-2"/>
                  <c:y val="-4.2153135930513138E-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lang="ca-ES" sz="1600"/>
                </a:pPr>
                <a:endParaRPr lang="ca-E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Full1!$A$2:$A$6</c:f>
              <c:strCache>
                <c:ptCount val="5"/>
                <c:pt idx="0">
                  <c:v>De 15 a 24 anys</c:v>
                </c:pt>
                <c:pt idx="1">
                  <c:v>De 25 a 39 anys</c:v>
                </c:pt>
                <c:pt idx="2">
                  <c:v>De 40 a 64 anys</c:v>
                </c:pt>
                <c:pt idx="3">
                  <c:v>Més de 65 anys</c:v>
                </c:pt>
                <c:pt idx="4">
                  <c:v>Grup</c:v>
                </c:pt>
              </c:strCache>
            </c:strRef>
          </c:cat>
          <c:val>
            <c:numRef>
              <c:f>Full1!$B$2:$B$6</c:f>
              <c:numCache>
                <c:formatCode>General</c:formatCode>
                <c:ptCount val="5"/>
                <c:pt idx="0">
                  <c:v>7.8260869565217384</c:v>
                </c:pt>
                <c:pt idx="1">
                  <c:v>38.260869565217376</c:v>
                </c:pt>
                <c:pt idx="2">
                  <c:v>44.347826086956509</c:v>
                </c:pt>
                <c:pt idx="3">
                  <c:v>5.2173913043478271</c:v>
                </c:pt>
                <c:pt idx="4">
                  <c:v>4.3478260869565215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6527810412993548E-2"/>
          <c:y val="0.11955569280932658"/>
          <c:w val="0.90347218958700637"/>
          <c:h val="0.4901758510219588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Full1!$B$1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B69712"/>
            </a:solidFill>
          </c:spPr>
          <c:invertIfNegative val="0"/>
          <c:dLbls>
            <c:dLbl>
              <c:idx val="0"/>
              <c:layout>
                <c:manualLayout>
                  <c:x val="-8.566978368267192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2.09035390144187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235315190688788E-17"/>
                  <c:y val="-1.04517695072093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-1.5677654260814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8556594560890641E-3"/>
                  <c:y val="-5.22588475360467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8556594560890641E-3"/>
                  <c:y val="-2.35164813912210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"/>
                  <c:y val="-1.04517695072093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"/>
                  <c:y val="-1.82905966376163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lang="ca-ES" sz="1000"/>
                </a:pPr>
                <a:endParaRPr lang="ca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Full1!$A$2:$A$11</c:f>
              <c:strCache>
                <c:ptCount val="10"/>
                <c:pt idx="0">
                  <c:v>Racisme i xenofòbia</c:v>
                </c:pt>
                <c:pt idx="1">
                  <c:v>Orientació sexual/ Identitat de gènere</c:v>
                </c:pt>
                <c:pt idx="2">
                  <c:v>Discapacitat</c:v>
                </c:pt>
                <c:pt idx="3">
                  <c:v>Salut</c:v>
                </c:pt>
                <c:pt idx="4">
                  <c:v>Gènere</c:v>
                </c:pt>
                <c:pt idx="5">
                  <c:v>Posició socioeconòmica</c:v>
                </c:pt>
                <c:pt idx="6">
                  <c:v>Motius religiosos</c:v>
                </c:pt>
                <c:pt idx="7">
                  <c:v>Ùs de la llengua</c:v>
                </c:pt>
                <c:pt idx="8">
                  <c:v>Edat</c:v>
                </c:pt>
                <c:pt idx="9">
                  <c:v>Ideològics</c:v>
                </c:pt>
              </c:strCache>
            </c:strRef>
          </c:cat>
          <c:val>
            <c:numRef>
              <c:f>Full1!$B$2:$B$11</c:f>
              <c:numCache>
                <c:formatCode>0%</c:formatCode>
                <c:ptCount val="10"/>
                <c:pt idx="0">
                  <c:v>0.38</c:v>
                </c:pt>
                <c:pt idx="1">
                  <c:v>0.16</c:v>
                </c:pt>
                <c:pt idx="2">
                  <c:v>0.12</c:v>
                </c:pt>
                <c:pt idx="3">
                  <c:v>0.08</c:v>
                </c:pt>
                <c:pt idx="4">
                  <c:v>0.06</c:v>
                </c:pt>
                <c:pt idx="5">
                  <c:v>7.0000000000000007E-2</c:v>
                </c:pt>
                <c:pt idx="6">
                  <c:v>0.03</c:v>
                </c:pt>
                <c:pt idx="7">
                  <c:v>0.04</c:v>
                </c:pt>
                <c:pt idx="8">
                  <c:v>0.03</c:v>
                </c:pt>
                <c:pt idx="9">
                  <c:v>0.03</c:v>
                </c:pt>
              </c:numCache>
            </c:numRef>
          </c:val>
        </c:ser>
        <c:ser>
          <c:idx val="1"/>
          <c:order val="1"/>
          <c:tx>
            <c:strRef>
              <c:f>Full1!$C$1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BD3181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-1.82905966376163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2834891841335961E-3"/>
                  <c:y val="-3.39682508984304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283489184133596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7.1391486402226602E-3"/>
                  <c:y val="-2.61294237680233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4.2834891841335961E-3"/>
                  <c:y val="-2.87423661448257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"/>
                  <c:y val="-2.35164813912210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5.7113189121781281E-3"/>
                  <c:y val="-1.30647118840116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1.427829728044532E-3"/>
                  <c:y val="-2.87423661448257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lang="ca-ES" sz="1000"/>
                </a:pPr>
                <a:endParaRPr lang="ca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Full1!$A$2:$A$11</c:f>
              <c:strCache>
                <c:ptCount val="10"/>
                <c:pt idx="0">
                  <c:v>Racisme i xenofòbia</c:v>
                </c:pt>
                <c:pt idx="1">
                  <c:v>Orientació sexual/ Identitat de gènere</c:v>
                </c:pt>
                <c:pt idx="2">
                  <c:v>Discapacitat</c:v>
                </c:pt>
                <c:pt idx="3">
                  <c:v>Salut</c:v>
                </c:pt>
                <c:pt idx="4">
                  <c:v>Gènere</c:v>
                </c:pt>
                <c:pt idx="5">
                  <c:v>Posició socioeconòmica</c:v>
                </c:pt>
                <c:pt idx="6">
                  <c:v>Motius religiosos</c:v>
                </c:pt>
                <c:pt idx="7">
                  <c:v>Ùs de la llengua</c:v>
                </c:pt>
                <c:pt idx="8">
                  <c:v>Edat</c:v>
                </c:pt>
                <c:pt idx="9">
                  <c:v>Ideològics</c:v>
                </c:pt>
              </c:strCache>
            </c:strRef>
          </c:cat>
          <c:val>
            <c:numRef>
              <c:f>Full1!$C$2:$C$11</c:f>
              <c:numCache>
                <c:formatCode>0%</c:formatCode>
                <c:ptCount val="10"/>
                <c:pt idx="0">
                  <c:v>0.43</c:v>
                </c:pt>
                <c:pt idx="1">
                  <c:v>0.22</c:v>
                </c:pt>
                <c:pt idx="2">
                  <c:v>0.08</c:v>
                </c:pt>
                <c:pt idx="3">
                  <c:v>0.06</c:v>
                </c:pt>
                <c:pt idx="4">
                  <c:v>0.05</c:v>
                </c:pt>
                <c:pt idx="5">
                  <c:v>0.03</c:v>
                </c:pt>
                <c:pt idx="6">
                  <c:v>0.03</c:v>
                </c:pt>
                <c:pt idx="7">
                  <c:v>0.03</c:v>
                </c:pt>
                <c:pt idx="8">
                  <c:v>0.02</c:v>
                </c:pt>
                <c:pt idx="9">
                  <c:v>0.03</c:v>
                </c:pt>
              </c:numCache>
            </c:numRef>
          </c:val>
        </c:ser>
        <c:ser>
          <c:idx val="2"/>
          <c:order val="2"/>
          <c:tx>
            <c:strRef>
              <c:f>Full1!$D$1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479376"/>
            </a:solidFill>
          </c:spPr>
          <c:invertIfNegative val="0"/>
          <c:dLbls>
            <c:dLbl>
              <c:idx val="0"/>
              <c:layout>
                <c:manualLayout>
                  <c:x val="8.972813082879591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8.5669783682671922E-3"/>
                  <c:y val="-7.83882713040701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556594560890641E-3"/>
                  <c:y val="-1.82905966376163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2.87423661448257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8556594560890641E-3"/>
                  <c:y val="-1.04517695072093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8556594560890641E-3"/>
                  <c:y val="-7.83882713040701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4.283489184133701E-3"/>
                  <c:y val="-1.30647118840116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lang="ca-ES" sz="1000"/>
                </a:pPr>
                <a:endParaRPr lang="ca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Full1!$A$2:$A$11</c:f>
              <c:strCache>
                <c:ptCount val="10"/>
                <c:pt idx="0">
                  <c:v>Racisme i xenofòbia</c:v>
                </c:pt>
                <c:pt idx="1">
                  <c:v>Orientació sexual/ Identitat de gènere</c:v>
                </c:pt>
                <c:pt idx="2">
                  <c:v>Discapacitat</c:v>
                </c:pt>
                <c:pt idx="3">
                  <c:v>Salut</c:v>
                </c:pt>
                <c:pt idx="4">
                  <c:v>Gènere</c:v>
                </c:pt>
                <c:pt idx="5">
                  <c:v>Posició socioeconòmica</c:v>
                </c:pt>
                <c:pt idx="6">
                  <c:v>Motius religiosos</c:v>
                </c:pt>
                <c:pt idx="7">
                  <c:v>Ùs de la llengua</c:v>
                </c:pt>
                <c:pt idx="8">
                  <c:v>Edat</c:v>
                </c:pt>
                <c:pt idx="9">
                  <c:v>Ideològics</c:v>
                </c:pt>
              </c:strCache>
            </c:strRef>
          </c:cat>
          <c:val>
            <c:numRef>
              <c:f>Full1!$D$2:$D$11</c:f>
              <c:numCache>
                <c:formatCode>0%</c:formatCode>
                <c:ptCount val="10"/>
                <c:pt idx="0">
                  <c:v>0.42</c:v>
                </c:pt>
                <c:pt idx="1">
                  <c:v>0.28000000000000003</c:v>
                </c:pt>
                <c:pt idx="2">
                  <c:v>0.06</c:v>
                </c:pt>
                <c:pt idx="3">
                  <c:v>7.0000000000000007E-2</c:v>
                </c:pt>
                <c:pt idx="4">
                  <c:v>0.08</c:v>
                </c:pt>
                <c:pt idx="5">
                  <c:v>0.02</c:v>
                </c:pt>
                <c:pt idx="6">
                  <c:v>0.02</c:v>
                </c:pt>
                <c:pt idx="7">
                  <c:v>0.02</c:v>
                </c:pt>
                <c:pt idx="8">
                  <c:v>0.01</c:v>
                </c:pt>
                <c:pt idx="9">
                  <c:v>0.03</c:v>
                </c:pt>
              </c:numCache>
            </c:numRef>
          </c:val>
        </c:ser>
        <c:ser>
          <c:idx val="3"/>
          <c:order val="3"/>
          <c:tx>
            <c:strRef>
              <c:f>Full1!$E$1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7F4385"/>
            </a:solidFill>
          </c:spPr>
          <c:invertIfNegative val="0"/>
          <c:dLbls>
            <c:dLbl>
              <c:idx val="0"/>
              <c:layout>
                <c:manualLayout>
                  <c:x val="1.713395673653441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8556594560890641E-3"/>
                  <c:y val="-1.04517695072093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139148640222660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7.1391486402226602E-3"/>
                  <c:y val="-7.83882713040701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1391486402226602E-3"/>
                  <c:y val="-2.61294237680233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"/>
                  <c:y val="-1.30647118840116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427829728044532E-3"/>
                  <c:y val="-1.5677654260814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8556594560890641E-3"/>
                  <c:y val="-2.35164813912210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1.7133844308996744E-2"/>
                  <c:y val="-1.04517695072093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lang="ca-ES" sz="1050"/>
                </a:pPr>
                <a:endParaRPr lang="ca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Full1!$A$2:$A$11</c:f>
              <c:strCache>
                <c:ptCount val="10"/>
                <c:pt idx="0">
                  <c:v>Racisme i xenofòbia</c:v>
                </c:pt>
                <c:pt idx="1">
                  <c:v>Orientació sexual/ Identitat de gènere</c:v>
                </c:pt>
                <c:pt idx="2">
                  <c:v>Discapacitat</c:v>
                </c:pt>
                <c:pt idx="3">
                  <c:v>Salut</c:v>
                </c:pt>
                <c:pt idx="4">
                  <c:v>Gènere</c:v>
                </c:pt>
                <c:pt idx="5">
                  <c:v>Posició socioeconòmica</c:v>
                </c:pt>
                <c:pt idx="6">
                  <c:v>Motius religiosos</c:v>
                </c:pt>
                <c:pt idx="7">
                  <c:v>Ùs de la llengua</c:v>
                </c:pt>
                <c:pt idx="8">
                  <c:v>Edat</c:v>
                </c:pt>
                <c:pt idx="9">
                  <c:v>Ideològics</c:v>
                </c:pt>
              </c:strCache>
            </c:strRef>
          </c:cat>
          <c:val>
            <c:numRef>
              <c:f>Full1!$E$2:$E$11</c:f>
              <c:numCache>
                <c:formatCode>0%</c:formatCode>
                <c:ptCount val="10"/>
                <c:pt idx="0">
                  <c:v>0.34</c:v>
                </c:pt>
                <c:pt idx="1">
                  <c:v>0.32</c:v>
                </c:pt>
                <c:pt idx="2">
                  <c:v>0.09</c:v>
                </c:pt>
                <c:pt idx="3">
                  <c:v>7.0000000000000007E-2</c:v>
                </c:pt>
                <c:pt idx="4">
                  <c:v>0.06</c:v>
                </c:pt>
                <c:pt idx="5">
                  <c:v>0.05</c:v>
                </c:pt>
                <c:pt idx="6">
                  <c:v>0.02</c:v>
                </c:pt>
                <c:pt idx="7">
                  <c:v>0.02</c:v>
                </c:pt>
                <c:pt idx="8">
                  <c:v>0.02</c:v>
                </c:pt>
                <c:pt idx="9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15609344"/>
        <c:axId val="215610880"/>
        <c:axId val="0"/>
      </c:bar3DChart>
      <c:catAx>
        <c:axId val="215609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ca-ES" sz="1400"/>
            </a:pPr>
            <a:endParaRPr lang="ca-ES"/>
          </a:p>
        </c:txPr>
        <c:crossAx val="215610880"/>
        <c:crosses val="autoZero"/>
        <c:auto val="1"/>
        <c:lblAlgn val="ctr"/>
        <c:lblOffset val="100"/>
        <c:noMultiLvlLbl val="0"/>
      </c:catAx>
      <c:valAx>
        <c:axId val="21561088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1560934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55844635486313188"/>
          <c:y val="0.12803417646331461"/>
          <c:w val="0.38570335454541166"/>
          <c:h val="7.2522730026884502E-2"/>
        </c:manualLayout>
      </c:layout>
      <c:overlay val="0"/>
      <c:txPr>
        <a:bodyPr/>
        <a:lstStyle/>
        <a:p>
          <a:pPr>
            <a:defRPr lang="ca-ES"/>
          </a:pPr>
          <a:endParaRPr lang="ca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630328635614302"/>
          <c:y val="5.0005785883799773E-2"/>
          <c:w val="0.87003955795742005"/>
          <c:h val="0.4826153332264385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Full1!$B$1</c:f>
              <c:strCache>
                <c:ptCount val="1"/>
                <c:pt idx="0">
                  <c:v>Columna2</c:v>
                </c:pt>
              </c:strCache>
            </c:strRef>
          </c:tx>
          <c:spPr>
            <a:solidFill>
              <a:srgbClr val="BBBB0D"/>
            </a:solidFill>
          </c:spPr>
          <c:invertIfNegative val="0"/>
          <c:dLbls>
            <c:dLbl>
              <c:idx val="0"/>
              <c:layout>
                <c:manualLayout>
                  <c:x val="3.0349234858748665E-3"/>
                  <c:y val="-0.2639194254978320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5174617429374404E-3"/>
                  <c:y val="-0.1583516552986992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174617429374404E-3"/>
                  <c:y val="-0.113902067846432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5174617429374404E-3"/>
                  <c:y val="-0.1139020678464328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-9.16772741202996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5.5639621154054654E-17"/>
                  <c:y val="-6.66743811783996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0349234858748249E-3"/>
                  <c:y val="-5.00057858837997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0"/>
                  <c:y val="-5.00057858837997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4.5523852288123206E-3"/>
                  <c:y val="-5.00057858837997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4.5523852288123206E-3"/>
                  <c:y val="-5.55619843153330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1.5174617429374404E-3"/>
                  <c:y val="-5.55619843153330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"/>
                  <c:y val="-5.55619843153330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1.5174617429374404E-3"/>
                  <c:y val="-5.0005785883799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1.5174617429374404E-3"/>
                  <c:y val="-4.16714882364998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1.5174617429374404E-3"/>
                  <c:y val="-4.1671706984469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1.5174617429374404E-3"/>
                  <c:y val="-4.44495874522665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lang="ca-ES" sz="1600"/>
                </a:pPr>
                <a:endParaRPr lang="ca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Full1!$A$2:$A$17</c:f>
              <c:strCache>
                <c:ptCount val="16"/>
                <c:pt idx="0">
                  <c:v>Integritat moral</c:v>
                </c:pt>
                <c:pt idx="1">
                  <c:v>Prestació de serveis</c:v>
                </c:pt>
                <c:pt idx="2">
                  <c:v>Integritat física</c:v>
                </c:pt>
                <c:pt idx="3">
                  <c:v>Servei públic de qualitat</c:v>
                </c:pt>
                <c:pt idx="4">
                  <c:v>Habitatge</c:v>
                </c:pt>
                <c:pt idx="5">
                  <c:v>llibertat i seguretat</c:v>
                </c:pt>
                <c:pt idx="6">
                  <c:v>Treball</c:v>
                </c:pt>
                <c:pt idx="7">
                  <c:v>Honor</c:v>
                </c:pt>
                <c:pt idx="8">
                  <c:v>Informació</c:v>
                </c:pt>
                <c:pt idx="9">
                  <c:v>Admissió</c:v>
                </c:pt>
                <c:pt idx="10">
                  <c:v>Protecció de dades</c:v>
                </c:pt>
                <c:pt idx="11">
                  <c:v>Salut</c:v>
                </c:pt>
                <c:pt idx="12">
                  <c:v>llibertat deambulatòria/aut persona</c:v>
                </c:pt>
                <c:pt idx="13">
                  <c:v>Intimitat</c:v>
                </c:pt>
                <c:pt idx="14">
                  <c:v>Educació/Formació</c:v>
                </c:pt>
                <c:pt idx="15">
                  <c:v>Lleure</c:v>
                </c:pt>
              </c:strCache>
            </c:strRef>
          </c:cat>
          <c:val>
            <c:numRef>
              <c:f>Full1!$B$2:$B$17</c:f>
              <c:numCache>
                <c:formatCode>0%</c:formatCode>
                <c:ptCount val="16"/>
                <c:pt idx="0">
                  <c:v>0.37000000000000005</c:v>
                </c:pt>
                <c:pt idx="1">
                  <c:v>0.13</c:v>
                </c:pt>
                <c:pt idx="2">
                  <c:v>0.13</c:v>
                </c:pt>
                <c:pt idx="3">
                  <c:v>9.0000000000000011E-2</c:v>
                </c:pt>
                <c:pt idx="4">
                  <c:v>9.0000000000000011E-2</c:v>
                </c:pt>
                <c:pt idx="5">
                  <c:v>4.0000000000000008E-2</c:v>
                </c:pt>
                <c:pt idx="6">
                  <c:v>3.0000000000000002E-2</c:v>
                </c:pt>
                <c:pt idx="7">
                  <c:v>3.0000000000000002E-2</c:v>
                </c:pt>
                <c:pt idx="8">
                  <c:v>3.0000000000000002E-2</c:v>
                </c:pt>
                <c:pt idx="9">
                  <c:v>2.0000000000000004E-2</c:v>
                </c:pt>
                <c:pt idx="10">
                  <c:v>2.0000000000000004E-2</c:v>
                </c:pt>
                <c:pt idx="11">
                  <c:v>2.0000000000000004E-2</c:v>
                </c:pt>
                <c:pt idx="12">
                  <c:v>1.0000000000000002E-2</c:v>
                </c:pt>
                <c:pt idx="13">
                  <c:v>1.0000000000000002E-2</c:v>
                </c:pt>
                <c:pt idx="14">
                  <c:v>1.0000000000000002E-2</c:v>
                </c:pt>
                <c:pt idx="15">
                  <c:v>1.0000000000000002E-2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137176576"/>
        <c:axId val="137220480"/>
      </c:barChart>
      <c:catAx>
        <c:axId val="137176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ca-ES"/>
            </a:pPr>
            <a:endParaRPr lang="ca-ES"/>
          </a:p>
        </c:txPr>
        <c:crossAx val="137220480"/>
        <c:crosses val="autoZero"/>
        <c:auto val="1"/>
        <c:lblAlgn val="ctr"/>
        <c:lblOffset val="100"/>
        <c:noMultiLvlLbl val="0"/>
      </c:catAx>
      <c:valAx>
        <c:axId val="13722048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371765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Full1!$B$1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B69712"/>
            </a:solidFill>
            <a:ln>
              <a:solidFill>
                <a:srgbClr val="C8BB12"/>
              </a:solidFill>
            </a:ln>
          </c:spPr>
          <c:invertIfNegative val="0"/>
          <c:dPt>
            <c:idx val="2"/>
            <c:invertIfNegative val="0"/>
            <c:bubble3D val="0"/>
            <c:spPr>
              <a:solidFill>
                <a:srgbClr val="B69712"/>
              </a:solidFill>
              <a:ln>
                <a:solidFill>
                  <a:srgbClr val="B69712"/>
                </a:solidFill>
              </a:ln>
            </c:spPr>
          </c:dPt>
          <c:cat>
            <c:strRef>
              <c:f>Full1!$A$2:$A$4</c:f>
              <c:strCache>
                <c:ptCount val="3"/>
                <c:pt idx="0">
                  <c:v>Integritat moral</c:v>
                </c:pt>
                <c:pt idx="1">
                  <c:v>Prestació de serveis</c:v>
                </c:pt>
                <c:pt idx="2">
                  <c:v>Integritat física</c:v>
                </c:pt>
              </c:strCache>
            </c:strRef>
          </c:cat>
          <c:val>
            <c:numRef>
              <c:f>Full1!$B$2:$B$4</c:f>
              <c:numCache>
                <c:formatCode>0%</c:formatCode>
                <c:ptCount val="3"/>
                <c:pt idx="0">
                  <c:v>0.35</c:v>
                </c:pt>
                <c:pt idx="1">
                  <c:v>0.09</c:v>
                </c:pt>
                <c:pt idx="2">
                  <c:v>0.08</c:v>
                </c:pt>
              </c:numCache>
            </c:numRef>
          </c:val>
        </c:ser>
        <c:ser>
          <c:idx val="1"/>
          <c:order val="1"/>
          <c:tx>
            <c:strRef>
              <c:f>Full1!$C$1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BD3181"/>
            </a:solidFill>
            <a:ln>
              <a:solidFill>
                <a:srgbClr val="BD3181"/>
              </a:solidFill>
            </a:ln>
          </c:spPr>
          <c:invertIfNegative val="0"/>
          <c:cat>
            <c:strRef>
              <c:f>Full1!$A$2:$A$4</c:f>
              <c:strCache>
                <c:ptCount val="3"/>
                <c:pt idx="0">
                  <c:v>Integritat moral</c:v>
                </c:pt>
                <c:pt idx="1">
                  <c:v>Prestació de serveis</c:v>
                </c:pt>
                <c:pt idx="2">
                  <c:v>Integritat física</c:v>
                </c:pt>
              </c:strCache>
            </c:strRef>
          </c:cat>
          <c:val>
            <c:numRef>
              <c:f>Full1!$C$2:$C$4</c:f>
              <c:numCache>
                <c:formatCode>0%</c:formatCode>
                <c:ptCount val="3"/>
                <c:pt idx="0">
                  <c:v>0.32</c:v>
                </c:pt>
                <c:pt idx="1">
                  <c:v>0.14000000000000001</c:v>
                </c:pt>
                <c:pt idx="2">
                  <c:v>0.09</c:v>
                </c:pt>
              </c:numCache>
            </c:numRef>
          </c:val>
        </c:ser>
        <c:ser>
          <c:idx val="2"/>
          <c:order val="2"/>
          <c:tx>
            <c:strRef>
              <c:f>Full1!$D$1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479376"/>
            </a:solidFill>
          </c:spPr>
          <c:invertIfNegative val="0"/>
          <c:cat>
            <c:strRef>
              <c:f>Full1!$A$2:$A$4</c:f>
              <c:strCache>
                <c:ptCount val="3"/>
                <c:pt idx="0">
                  <c:v>Integritat moral</c:v>
                </c:pt>
                <c:pt idx="1">
                  <c:v>Prestació de serveis</c:v>
                </c:pt>
                <c:pt idx="2">
                  <c:v>Integritat física</c:v>
                </c:pt>
              </c:strCache>
            </c:strRef>
          </c:cat>
          <c:val>
            <c:numRef>
              <c:f>Full1!$D$2:$D$4</c:f>
              <c:numCache>
                <c:formatCode>0%</c:formatCode>
                <c:ptCount val="3"/>
                <c:pt idx="0">
                  <c:v>0.35</c:v>
                </c:pt>
                <c:pt idx="1">
                  <c:v>0.13</c:v>
                </c:pt>
                <c:pt idx="2">
                  <c:v>0.15</c:v>
                </c:pt>
              </c:numCache>
            </c:numRef>
          </c:val>
        </c:ser>
        <c:ser>
          <c:idx val="3"/>
          <c:order val="3"/>
          <c:tx>
            <c:strRef>
              <c:f>Full1!$E$1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7F4385"/>
            </a:solidFill>
            <a:ln>
              <a:solidFill>
                <a:srgbClr val="7F4385"/>
              </a:solidFill>
            </a:ln>
          </c:spPr>
          <c:invertIfNegative val="0"/>
          <c:cat>
            <c:strRef>
              <c:f>Full1!$A$2:$A$4</c:f>
              <c:strCache>
                <c:ptCount val="3"/>
                <c:pt idx="0">
                  <c:v>Integritat moral</c:v>
                </c:pt>
                <c:pt idx="1">
                  <c:v>Prestació de serveis</c:v>
                </c:pt>
                <c:pt idx="2">
                  <c:v>Integritat física</c:v>
                </c:pt>
              </c:strCache>
            </c:strRef>
          </c:cat>
          <c:val>
            <c:numRef>
              <c:f>Full1!$E$2:$E$4</c:f>
              <c:numCache>
                <c:formatCode>0%</c:formatCode>
                <c:ptCount val="3"/>
                <c:pt idx="0">
                  <c:v>0.37</c:v>
                </c:pt>
                <c:pt idx="1">
                  <c:v>0.13</c:v>
                </c:pt>
                <c:pt idx="2">
                  <c:v>0.13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37284224"/>
        <c:axId val="137298304"/>
      </c:barChart>
      <c:catAx>
        <c:axId val="137284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ca-ES"/>
            </a:pPr>
            <a:endParaRPr lang="ca-ES"/>
          </a:p>
        </c:txPr>
        <c:crossAx val="137298304"/>
        <c:crosses val="autoZero"/>
        <c:auto val="1"/>
        <c:lblAlgn val="ctr"/>
        <c:lblOffset val="100"/>
        <c:noMultiLvlLbl val="0"/>
      </c:catAx>
      <c:valAx>
        <c:axId val="13729830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3728422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47421892622406797"/>
          <c:y val="2.386593198612072E-2"/>
          <c:w val="0.49510456529610675"/>
          <c:h val="9.4629091470412582E-2"/>
        </c:manualLayout>
      </c:layout>
      <c:overlay val="0"/>
      <c:txPr>
        <a:bodyPr/>
        <a:lstStyle/>
        <a:p>
          <a:pPr>
            <a:defRPr lang="ca-ES"/>
          </a:pPr>
          <a:endParaRPr lang="ca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Full1!$B$1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BD3181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44%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13%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4%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mtClean="0"/>
                      <a:t>4%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mtClean="0"/>
                      <a:t>2%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Full1!$A$2:$A$9</c:f>
              <c:strCache>
                <c:ptCount val="8"/>
                <c:pt idx="0">
                  <c:v>Integritat moral</c:v>
                </c:pt>
                <c:pt idx="1">
                  <c:v>Prestació de serveis</c:v>
                </c:pt>
                <c:pt idx="2">
                  <c:v>Habitatge</c:v>
                </c:pt>
                <c:pt idx="3">
                  <c:v>Integritat física</c:v>
                </c:pt>
                <c:pt idx="4">
                  <c:v>llibertat i seguretat</c:v>
                </c:pt>
                <c:pt idx="5">
                  <c:v>Servei públic de qualitat</c:v>
                </c:pt>
                <c:pt idx="6">
                  <c:v>Informació</c:v>
                </c:pt>
                <c:pt idx="7">
                  <c:v>Admissió</c:v>
                </c:pt>
              </c:strCache>
            </c:strRef>
          </c:cat>
          <c:val>
            <c:numRef>
              <c:f>Full1!$B$2:$B$9</c:f>
              <c:numCache>
                <c:formatCode>General</c:formatCode>
                <c:ptCount val="8"/>
                <c:pt idx="0">
                  <c:v>44</c:v>
                </c:pt>
                <c:pt idx="1">
                  <c:v>13</c:v>
                </c:pt>
                <c:pt idx="2">
                  <c:v>13</c:v>
                </c:pt>
                <c:pt idx="3">
                  <c:v>9</c:v>
                </c:pt>
                <c:pt idx="4">
                  <c:v>9</c:v>
                </c:pt>
                <c:pt idx="5">
                  <c:v>4</c:v>
                </c:pt>
                <c:pt idx="6">
                  <c:v>4</c:v>
                </c:pt>
                <c:pt idx="7">
                  <c:v>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16294912"/>
        <c:axId val="137341568"/>
      </c:barChart>
      <c:valAx>
        <c:axId val="1373415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16294912"/>
        <c:crosses val="autoZero"/>
        <c:crossBetween val="between"/>
      </c:valAx>
      <c:catAx>
        <c:axId val="2162949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ca-ES"/>
            </a:pPr>
            <a:endParaRPr lang="ca-ES"/>
          </a:p>
        </c:txPr>
        <c:crossAx val="137341568"/>
        <c:crosses val="autoZero"/>
        <c:auto val="1"/>
        <c:lblAlgn val="ctr"/>
        <c:lblOffset val="100"/>
        <c:noMultiLvlLbl val="0"/>
      </c:catAx>
    </c:plotArea>
    <c:plotVisOnly val="1"/>
    <c:dispBlanksAs val="zero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E8B9A-6782-4B71-98A3-6E595094E9B0}" type="datetimeFigureOut">
              <a:rPr lang="ca-ES" smtClean="0"/>
              <a:pPr/>
              <a:t>10/3/2022</a:t>
            </a:fld>
            <a:endParaRPr lang="ca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28688" y="744538"/>
            <a:ext cx="49403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8C37D-2C87-456B-97AF-20D07DC84360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241016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37439E-AD33-6E4F-9956-CC83603E31AB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90667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8C37D-2C87-456B-97AF-20D07DC84360}" type="slidenum">
              <a:rPr lang="ca-ES" smtClean="0"/>
              <a:pPr/>
              <a:t>11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767076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8C37D-2C87-456B-97AF-20D07DC84360}" type="slidenum">
              <a:rPr lang="ca-ES" smtClean="0"/>
              <a:pPr/>
              <a:t>12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820791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8C37D-2C87-456B-97AF-20D07DC84360}" type="slidenum">
              <a:rPr lang="ca-ES" smtClean="0"/>
              <a:pPr/>
              <a:t>13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767076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8C37D-2C87-456B-97AF-20D07DC84360}" type="slidenum">
              <a:rPr lang="ca-ES" smtClean="0"/>
              <a:pPr/>
              <a:t>14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820791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8C37D-2C87-456B-97AF-20D07DC84360}" type="slidenum">
              <a:rPr lang="ca-ES" smtClean="0"/>
              <a:pPr/>
              <a:t>15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820791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8C37D-2C87-456B-97AF-20D07DC84360}" type="slidenum">
              <a:rPr lang="ca-ES" smtClean="0"/>
              <a:pPr/>
              <a:t>20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767076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8C37D-2C87-456B-97AF-20D07DC84360}" type="slidenum">
              <a:rPr lang="ca-ES" smtClean="0"/>
              <a:pPr/>
              <a:t>21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820791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8C37D-2C87-456B-97AF-20D07DC84360}" type="slidenum">
              <a:rPr lang="ca-ES" smtClean="0"/>
              <a:pPr/>
              <a:t>22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767076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8C37D-2C87-456B-97AF-20D07DC84360}" type="slidenum">
              <a:rPr lang="ca-ES" smtClean="0">
                <a:solidFill>
                  <a:prstClr val="black"/>
                </a:solidFill>
              </a:rPr>
              <a:pPr/>
              <a:t>23</a:t>
            </a:fld>
            <a:endParaRPr lang="ca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0791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8C37D-2C87-456B-97AF-20D07DC84360}" type="slidenum">
              <a:rPr lang="ca-ES" smtClean="0">
                <a:solidFill>
                  <a:prstClr val="black"/>
                </a:solidFill>
              </a:rPr>
              <a:pPr/>
              <a:t>24</a:t>
            </a:fld>
            <a:endParaRPr lang="ca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079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8C37D-2C87-456B-97AF-20D07DC84360}" type="slidenum">
              <a:rPr lang="ca-ES" smtClean="0"/>
              <a:pPr/>
              <a:t>3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605543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8C37D-2C87-456B-97AF-20D07DC84360}" type="slidenum">
              <a:rPr lang="ca-ES" smtClean="0"/>
              <a:pPr/>
              <a:t>25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8207912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8C37D-2C87-456B-97AF-20D07DC84360}" type="slidenum">
              <a:rPr lang="ca-ES" smtClean="0"/>
              <a:pPr/>
              <a:t>26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8207912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8C37D-2C87-456B-97AF-20D07DC84360}" type="slidenum">
              <a:rPr lang="ca-ES" smtClean="0"/>
              <a:pPr/>
              <a:t>27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8207912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8C37D-2C87-456B-97AF-20D07DC84360}" type="slidenum">
              <a:rPr lang="ca-ES" smtClean="0"/>
              <a:pPr/>
              <a:t>28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820791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8C37D-2C87-456B-97AF-20D07DC84360}" type="slidenum">
              <a:rPr lang="ca-ES" smtClean="0"/>
              <a:pPr/>
              <a:t>29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82079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8C37D-2C87-456B-97AF-20D07DC84360}" type="slidenum">
              <a:rPr lang="ca-ES" smtClean="0"/>
              <a:pPr/>
              <a:t>4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767076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8C37D-2C87-456B-97AF-20D07DC84360}" type="slidenum">
              <a:rPr lang="ca-ES" smtClean="0"/>
              <a:pPr/>
              <a:t>5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05773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8C37D-2C87-456B-97AF-20D07DC84360}" type="slidenum">
              <a:rPr lang="ca-ES" smtClean="0"/>
              <a:pPr/>
              <a:t>6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820791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8C37D-2C87-456B-97AF-20D07DC84360}" type="slidenum">
              <a:rPr lang="ca-ES" smtClean="0"/>
              <a:pPr/>
              <a:t>7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820791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8C37D-2C87-456B-97AF-20D07DC84360}" type="slidenum">
              <a:rPr lang="ca-ES" smtClean="0"/>
              <a:pPr/>
              <a:t>8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767076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8C37D-2C87-456B-97AF-20D07DC84360}" type="slidenum">
              <a:rPr lang="ca-ES" smtClean="0"/>
              <a:pPr/>
              <a:t>9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820791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8C37D-2C87-456B-97AF-20D07DC84360}" type="slidenum">
              <a:rPr lang="ca-ES" smtClean="0"/>
              <a:pPr/>
              <a:t>10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82079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6869" y="1095863"/>
            <a:ext cx="7557850" cy="2331226"/>
          </a:xfrm>
        </p:spPr>
        <p:txBody>
          <a:bodyPr anchor="b"/>
          <a:lstStyle>
            <a:lvl1pPr algn="ctr">
              <a:defRPr sz="5834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1449" y="3516990"/>
            <a:ext cx="6668691" cy="1616668"/>
          </a:xfrm>
        </p:spPr>
        <p:txBody>
          <a:bodyPr/>
          <a:lstStyle>
            <a:lvl1pPr marL="0" indent="0" algn="ctr">
              <a:buNone/>
              <a:defRPr sz="2334"/>
            </a:lvl1pPr>
            <a:lvl2pPr marL="444581" indent="0" algn="ctr">
              <a:buNone/>
              <a:defRPr sz="1945"/>
            </a:lvl2pPr>
            <a:lvl3pPr marL="889163" indent="0" algn="ctr">
              <a:buNone/>
              <a:defRPr sz="1750"/>
            </a:lvl3pPr>
            <a:lvl4pPr marL="1333744" indent="0" algn="ctr">
              <a:buNone/>
              <a:defRPr sz="1556"/>
            </a:lvl4pPr>
            <a:lvl5pPr marL="1778325" indent="0" algn="ctr">
              <a:buNone/>
              <a:defRPr sz="1556"/>
            </a:lvl5pPr>
            <a:lvl6pPr marL="2222906" indent="0" algn="ctr">
              <a:buNone/>
              <a:defRPr sz="1556"/>
            </a:lvl6pPr>
            <a:lvl7pPr marL="2667488" indent="0" algn="ctr">
              <a:buNone/>
              <a:defRPr sz="1556"/>
            </a:lvl7pPr>
            <a:lvl8pPr marL="3112069" indent="0" algn="ctr">
              <a:buNone/>
              <a:defRPr sz="1556"/>
            </a:lvl8pPr>
            <a:lvl9pPr marL="3556650" indent="0" algn="ctr">
              <a:buNone/>
              <a:defRPr sz="1556"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/>
              <a:pPr/>
              <a:t>10/03/2022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24734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/>
              <a:pPr/>
              <a:t>10/03/2022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8433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3043" y="356504"/>
            <a:ext cx="1917249" cy="5674614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1297" y="356504"/>
            <a:ext cx="5640601" cy="5674614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/>
              <a:pPr/>
              <a:t>10/03/2022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3911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6869" y="1095863"/>
            <a:ext cx="7557850" cy="2331226"/>
          </a:xfrm>
        </p:spPr>
        <p:txBody>
          <a:bodyPr anchor="b"/>
          <a:lstStyle>
            <a:lvl1pPr algn="ctr">
              <a:defRPr sz="5834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1449" y="3516990"/>
            <a:ext cx="6668691" cy="1616668"/>
          </a:xfrm>
        </p:spPr>
        <p:txBody>
          <a:bodyPr/>
          <a:lstStyle>
            <a:lvl1pPr marL="0" indent="0" algn="ctr">
              <a:buNone/>
              <a:defRPr sz="2334"/>
            </a:lvl1pPr>
            <a:lvl2pPr marL="444581" indent="0" algn="ctr">
              <a:buNone/>
              <a:defRPr sz="1945"/>
            </a:lvl2pPr>
            <a:lvl3pPr marL="889163" indent="0" algn="ctr">
              <a:buNone/>
              <a:defRPr sz="1750"/>
            </a:lvl3pPr>
            <a:lvl4pPr marL="1333744" indent="0" algn="ctr">
              <a:buNone/>
              <a:defRPr sz="1556"/>
            </a:lvl4pPr>
            <a:lvl5pPr marL="1778325" indent="0" algn="ctr">
              <a:buNone/>
              <a:defRPr sz="1556"/>
            </a:lvl5pPr>
            <a:lvl6pPr marL="2222906" indent="0" algn="ctr">
              <a:buNone/>
              <a:defRPr sz="1556"/>
            </a:lvl6pPr>
            <a:lvl7pPr marL="2667488" indent="0" algn="ctr">
              <a:buNone/>
              <a:defRPr sz="1556"/>
            </a:lvl7pPr>
            <a:lvl8pPr marL="3112069" indent="0" algn="ctr">
              <a:buNone/>
              <a:defRPr sz="1556"/>
            </a:lvl8pPr>
            <a:lvl9pPr marL="3556650" indent="0" algn="ctr">
              <a:buNone/>
              <a:defRPr sz="1556"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6529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2679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666" y="1669371"/>
            <a:ext cx="7668995" cy="2785381"/>
          </a:xfrm>
        </p:spPr>
        <p:txBody>
          <a:bodyPr anchor="b"/>
          <a:lstStyle>
            <a:lvl1pPr>
              <a:defRPr sz="5834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6666" y="4481102"/>
            <a:ext cx="7668995" cy="1464766"/>
          </a:xfrm>
        </p:spPr>
        <p:txBody>
          <a:bodyPr/>
          <a:lstStyle>
            <a:lvl1pPr marL="0" indent="0">
              <a:buNone/>
              <a:defRPr sz="2334">
                <a:solidFill>
                  <a:schemeClr val="tx1"/>
                </a:solidFill>
              </a:defRPr>
            </a:lvl1pPr>
            <a:lvl2pPr marL="444581" indent="0">
              <a:buNone/>
              <a:defRPr sz="1945">
                <a:solidFill>
                  <a:schemeClr val="tx1">
                    <a:tint val="75000"/>
                  </a:schemeClr>
                </a:solidFill>
              </a:defRPr>
            </a:lvl2pPr>
            <a:lvl3pPr marL="889163" indent="0">
              <a:buNone/>
              <a:defRPr sz="1750">
                <a:solidFill>
                  <a:schemeClr val="tx1">
                    <a:tint val="75000"/>
                  </a:schemeClr>
                </a:solidFill>
              </a:defRPr>
            </a:lvl3pPr>
            <a:lvl4pPr marL="1333744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4pPr>
            <a:lvl5pPr marL="1778325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5pPr>
            <a:lvl6pPr marL="2222906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6pPr>
            <a:lvl7pPr marL="2667488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7pPr>
            <a:lvl8pPr marL="3112069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8pPr>
            <a:lvl9pPr marL="3556650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6649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297" y="1782520"/>
            <a:ext cx="3778925" cy="424859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1366" y="1782520"/>
            <a:ext cx="3778925" cy="424859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06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55" y="356505"/>
            <a:ext cx="7668995" cy="129426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456" y="1641469"/>
            <a:ext cx="3761558" cy="804459"/>
          </a:xfrm>
        </p:spPr>
        <p:txBody>
          <a:bodyPr anchor="b"/>
          <a:lstStyle>
            <a:lvl1pPr marL="0" indent="0">
              <a:buNone/>
              <a:defRPr sz="2334" b="1"/>
            </a:lvl1pPr>
            <a:lvl2pPr marL="444581" indent="0">
              <a:buNone/>
              <a:defRPr sz="1945" b="1"/>
            </a:lvl2pPr>
            <a:lvl3pPr marL="889163" indent="0">
              <a:buNone/>
              <a:defRPr sz="1750" b="1"/>
            </a:lvl3pPr>
            <a:lvl4pPr marL="1333744" indent="0">
              <a:buNone/>
              <a:defRPr sz="1556" b="1"/>
            </a:lvl4pPr>
            <a:lvl5pPr marL="1778325" indent="0">
              <a:buNone/>
              <a:defRPr sz="1556" b="1"/>
            </a:lvl5pPr>
            <a:lvl6pPr marL="2222906" indent="0">
              <a:buNone/>
              <a:defRPr sz="1556" b="1"/>
            </a:lvl6pPr>
            <a:lvl7pPr marL="2667488" indent="0">
              <a:buNone/>
              <a:defRPr sz="1556" b="1"/>
            </a:lvl7pPr>
            <a:lvl8pPr marL="3112069" indent="0">
              <a:buNone/>
              <a:defRPr sz="1556" b="1"/>
            </a:lvl8pPr>
            <a:lvl9pPr marL="3556650" indent="0">
              <a:buNone/>
              <a:defRPr sz="1556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456" y="2445927"/>
            <a:ext cx="3761558" cy="3597591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01367" y="1641469"/>
            <a:ext cx="3780083" cy="804459"/>
          </a:xfrm>
        </p:spPr>
        <p:txBody>
          <a:bodyPr anchor="b"/>
          <a:lstStyle>
            <a:lvl1pPr marL="0" indent="0">
              <a:buNone/>
              <a:defRPr sz="2334" b="1"/>
            </a:lvl1pPr>
            <a:lvl2pPr marL="444581" indent="0">
              <a:buNone/>
              <a:defRPr sz="1945" b="1"/>
            </a:lvl2pPr>
            <a:lvl3pPr marL="889163" indent="0">
              <a:buNone/>
              <a:defRPr sz="1750" b="1"/>
            </a:lvl3pPr>
            <a:lvl4pPr marL="1333744" indent="0">
              <a:buNone/>
              <a:defRPr sz="1556" b="1"/>
            </a:lvl4pPr>
            <a:lvl5pPr marL="1778325" indent="0">
              <a:buNone/>
              <a:defRPr sz="1556" b="1"/>
            </a:lvl5pPr>
            <a:lvl6pPr marL="2222906" indent="0">
              <a:buNone/>
              <a:defRPr sz="1556" b="1"/>
            </a:lvl6pPr>
            <a:lvl7pPr marL="2667488" indent="0">
              <a:buNone/>
              <a:defRPr sz="1556" b="1"/>
            </a:lvl7pPr>
            <a:lvl8pPr marL="3112069" indent="0">
              <a:buNone/>
              <a:defRPr sz="1556" b="1"/>
            </a:lvl8pPr>
            <a:lvl9pPr marL="3556650" indent="0">
              <a:buNone/>
              <a:defRPr sz="1556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01367" y="2445927"/>
            <a:ext cx="3780083" cy="3597591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494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4282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6650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55" y="446405"/>
            <a:ext cx="2867769" cy="1562418"/>
          </a:xfrm>
        </p:spPr>
        <p:txBody>
          <a:bodyPr anchor="b"/>
          <a:lstStyle>
            <a:lvl1pPr>
              <a:defRPr sz="3112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0083" y="964112"/>
            <a:ext cx="4501366" cy="4758553"/>
          </a:xfrm>
        </p:spPr>
        <p:txBody>
          <a:bodyPr/>
          <a:lstStyle>
            <a:lvl1pPr>
              <a:defRPr sz="3112"/>
            </a:lvl1pPr>
            <a:lvl2pPr>
              <a:defRPr sz="2723"/>
            </a:lvl2pPr>
            <a:lvl3pPr>
              <a:defRPr sz="2334"/>
            </a:lvl3pPr>
            <a:lvl4pPr>
              <a:defRPr sz="1945"/>
            </a:lvl4pPr>
            <a:lvl5pPr>
              <a:defRPr sz="1945"/>
            </a:lvl5pPr>
            <a:lvl6pPr>
              <a:defRPr sz="1945"/>
            </a:lvl6pPr>
            <a:lvl7pPr>
              <a:defRPr sz="1945"/>
            </a:lvl7pPr>
            <a:lvl8pPr>
              <a:defRPr sz="1945"/>
            </a:lvl8pPr>
            <a:lvl9pPr>
              <a:defRPr sz="1945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455" y="2008823"/>
            <a:ext cx="2867769" cy="3721592"/>
          </a:xfrm>
        </p:spPr>
        <p:txBody>
          <a:bodyPr/>
          <a:lstStyle>
            <a:lvl1pPr marL="0" indent="0">
              <a:buNone/>
              <a:defRPr sz="1556"/>
            </a:lvl1pPr>
            <a:lvl2pPr marL="444581" indent="0">
              <a:buNone/>
              <a:defRPr sz="1361"/>
            </a:lvl2pPr>
            <a:lvl3pPr marL="889163" indent="0">
              <a:buNone/>
              <a:defRPr sz="1167"/>
            </a:lvl3pPr>
            <a:lvl4pPr marL="1333744" indent="0">
              <a:buNone/>
              <a:defRPr sz="972"/>
            </a:lvl4pPr>
            <a:lvl5pPr marL="1778325" indent="0">
              <a:buNone/>
              <a:defRPr sz="972"/>
            </a:lvl5pPr>
            <a:lvl6pPr marL="2222906" indent="0">
              <a:buNone/>
              <a:defRPr sz="972"/>
            </a:lvl6pPr>
            <a:lvl7pPr marL="2667488" indent="0">
              <a:buNone/>
              <a:defRPr sz="972"/>
            </a:lvl7pPr>
            <a:lvl8pPr marL="3112069" indent="0">
              <a:buNone/>
              <a:defRPr sz="972"/>
            </a:lvl8pPr>
            <a:lvl9pPr marL="3556650" indent="0">
              <a:buNone/>
              <a:defRPr sz="972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099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/>
              <a:pPr/>
              <a:t>10/03/2022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34082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55" y="446405"/>
            <a:ext cx="2867769" cy="1562418"/>
          </a:xfrm>
        </p:spPr>
        <p:txBody>
          <a:bodyPr anchor="b"/>
          <a:lstStyle>
            <a:lvl1pPr>
              <a:defRPr sz="3112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780083" y="964112"/>
            <a:ext cx="4501366" cy="4758553"/>
          </a:xfrm>
        </p:spPr>
        <p:txBody>
          <a:bodyPr anchor="t"/>
          <a:lstStyle>
            <a:lvl1pPr marL="0" indent="0">
              <a:buNone/>
              <a:defRPr sz="3112"/>
            </a:lvl1pPr>
            <a:lvl2pPr marL="444581" indent="0">
              <a:buNone/>
              <a:defRPr sz="2723"/>
            </a:lvl2pPr>
            <a:lvl3pPr marL="889163" indent="0">
              <a:buNone/>
              <a:defRPr sz="2334"/>
            </a:lvl3pPr>
            <a:lvl4pPr marL="1333744" indent="0">
              <a:buNone/>
              <a:defRPr sz="1945"/>
            </a:lvl4pPr>
            <a:lvl5pPr marL="1778325" indent="0">
              <a:buNone/>
              <a:defRPr sz="1945"/>
            </a:lvl5pPr>
            <a:lvl6pPr marL="2222906" indent="0">
              <a:buNone/>
              <a:defRPr sz="1945"/>
            </a:lvl6pPr>
            <a:lvl7pPr marL="2667488" indent="0">
              <a:buNone/>
              <a:defRPr sz="1945"/>
            </a:lvl7pPr>
            <a:lvl8pPr marL="3112069" indent="0">
              <a:buNone/>
              <a:defRPr sz="1945"/>
            </a:lvl8pPr>
            <a:lvl9pPr marL="3556650" indent="0">
              <a:buNone/>
              <a:defRPr sz="1945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455" y="2008823"/>
            <a:ext cx="2867769" cy="3721592"/>
          </a:xfrm>
        </p:spPr>
        <p:txBody>
          <a:bodyPr/>
          <a:lstStyle>
            <a:lvl1pPr marL="0" indent="0">
              <a:buNone/>
              <a:defRPr sz="1556"/>
            </a:lvl1pPr>
            <a:lvl2pPr marL="444581" indent="0">
              <a:buNone/>
              <a:defRPr sz="1361"/>
            </a:lvl2pPr>
            <a:lvl3pPr marL="889163" indent="0">
              <a:buNone/>
              <a:defRPr sz="1167"/>
            </a:lvl3pPr>
            <a:lvl4pPr marL="1333744" indent="0">
              <a:buNone/>
              <a:defRPr sz="972"/>
            </a:lvl4pPr>
            <a:lvl5pPr marL="1778325" indent="0">
              <a:buNone/>
              <a:defRPr sz="972"/>
            </a:lvl5pPr>
            <a:lvl6pPr marL="2222906" indent="0">
              <a:buNone/>
              <a:defRPr sz="972"/>
            </a:lvl6pPr>
            <a:lvl7pPr marL="2667488" indent="0">
              <a:buNone/>
              <a:defRPr sz="972"/>
            </a:lvl7pPr>
            <a:lvl8pPr marL="3112069" indent="0">
              <a:buNone/>
              <a:defRPr sz="972"/>
            </a:lvl8pPr>
            <a:lvl9pPr marL="3556650" indent="0">
              <a:buNone/>
              <a:defRPr sz="972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5728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3086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3043" y="356504"/>
            <a:ext cx="1917249" cy="5674614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1297" y="356504"/>
            <a:ext cx="5640601" cy="5674614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7780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6869" y="1095863"/>
            <a:ext cx="7557850" cy="2331226"/>
          </a:xfrm>
        </p:spPr>
        <p:txBody>
          <a:bodyPr anchor="b"/>
          <a:lstStyle>
            <a:lvl1pPr algn="ctr">
              <a:defRPr sz="5834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1449" y="3516990"/>
            <a:ext cx="6668691" cy="1616668"/>
          </a:xfrm>
        </p:spPr>
        <p:txBody>
          <a:bodyPr/>
          <a:lstStyle>
            <a:lvl1pPr marL="0" indent="0" algn="ctr">
              <a:buNone/>
              <a:defRPr sz="2334"/>
            </a:lvl1pPr>
            <a:lvl2pPr marL="444581" indent="0" algn="ctr">
              <a:buNone/>
              <a:defRPr sz="1945"/>
            </a:lvl2pPr>
            <a:lvl3pPr marL="889163" indent="0" algn="ctr">
              <a:buNone/>
              <a:defRPr sz="1750"/>
            </a:lvl3pPr>
            <a:lvl4pPr marL="1333744" indent="0" algn="ctr">
              <a:buNone/>
              <a:defRPr sz="1556"/>
            </a:lvl4pPr>
            <a:lvl5pPr marL="1778325" indent="0" algn="ctr">
              <a:buNone/>
              <a:defRPr sz="1556"/>
            </a:lvl5pPr>
            <a:lvl6pPr marL="2222906" indent="0" algn="ctr">
              <a:buNone/>
              <a:defRPr sz="1556"/>
            </a:lvl6pPr>
            <a:lvl7pPr marL="2667488" indent="0" algn="ctr">
              <a:buNone/>
              <a:defRPr sz="1556"/>
            </a:lvl7pPr>
            <a:lvl8pPr marL="3112069" indent="0" algn="ctr">
              <a:buNone/>
              <a:defRPr sz="1556"/>
            </a:lvl8pPr>
            <a:lvl9pPr marL="3556650" indent="0" algn="ctr">
              <a:buNone/>
              <a:defRPr sz="1556"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1275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3446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666" y="1669371"/>
            <a:ext cx="7668995" cy="2785381"/>
          </a:xfrm>
        </p:spPr>
        <p:txBody>
          <a:bodyPr anchor="b"/>
          <a:lstStyle>
            <a:lvl1pPr>
              <a:defRPr sz="5834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6666" y="4481102"/>
            <a:ext cx="7668995" cy="1464766"/>
          </a:xfrm>
        </p:spPr>
        <p:txBody>
          <a:bodyPr/>
          <a:lstStyle>
            <a:lvl1pPr marL="0" indent="0">
              <a:buNone/>
              <a:defRPr sz="2334">
                <a:solidFill>
                  <a:schemeClr val="tx1"/>
                </a:solidFill>
              </a:defRPr>
            </a:lvl1pPr>
            <a:lvl2pPr marL="444581" indent="0">
              <a:buNone/>
              <a:defRPr sz="1945">
                <a:solidFill>
                  <a:schemeClr val="tx1">
                    <a:tint val="75000"/>
                  </a:schemeClr>
                </a:solidFill>
              </a:defRPr>
            </a:lvl2pPr>
            <a:lvl3pPr marL="889163" indent="0">
              <a:buNone/>
              <a:defRPr sz="1750">
                <a:solidFill>
                  <a:schemeClr val="tx1">
                    <a:tint val="75000"/>
                  </a:schemeClr>
                </a:solidFill>
              </a:defRPr>
            </a:lvl3pPr>
            <a:lvl4pPr marL="1333744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4pPr>
            <a:lvl5pPr marL="1778325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5pPr>
            <a:lvl6pPr marL="2222906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6pPr>
            <a:lvl7pPr marL="2667488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7pPr>
            <a:lvl8pPr marL="3112069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8pPr>
            <a:lvl9pPr marL="3556650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132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297" y="1782520"/>
            <a:ext cx="3778925" cy="424859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1366" y="1782520"/>
            <a:ext cx="3778925" cy="424859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0155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55" y="356505"/>
            <a:ext cx="7668995" cy="129426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456" y="1641469"/>
            <a:ext cx="3761558" cy="804459"/>
          </a:xfrm>
        </p:spPr>
        <p:txBody>
          <a:bodyPr anchor="b"/>
          <a:lstStyle>
            <a:lvl1pPr marL="0" indent="0">
              <a:buNone/>
              <a:defRPr sz="2334" b="1"/>
            </a:lvl1pPr>
            <a:lvl2pPr marL="444581" indent="0">
              <a:buNone/>
              <a:defRPr sz="1945" b="1"/>
            </a:lvl2pPr>
            <a:lvl3pPr marL="889163" indent="0">
              <a:buNone/>
              <a:defRPr sz="1750" b="1"/>
            </a:lvl3pPr>
            <a:lvl4pPr marL="1333744" indent="0">
              <a:buNone/>
              <a:defRPr sz="1556" b="1"/>
            </a:lvl4pPr>
            <a:lvl5pPr marL="1778325" indent="0">
              <a:buNone/>
              <a:defRPr sz="1556" b="1"/>
            </a:lvl5pPr>
            <a:lvl6pPr marL="2222906" indent="0">
              <a:buNone/>
              <a:defRPr sz="1556" b="1"/>
            </a:lvl6pPr>
            <a:lvl7pPr marL="2667488" indent="0">
              <a:buNone/>
              <a:defRPr sz="1556" b="1"/>
            </a:lvl7pPr>
            <a:lvl8pPr marL="3112069" indent="0">
              <a:buNone/>
              <a:defRPr sz="1556" b="1"/>
            </a:lvl8pPr>
            <a:lvl9pPr marL="3556650" indent="0">
              <a:buNone/>
              <a:defRPr sz="1556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456" y="2445927"/>
            <a:ext cx="3761558" cy="3597591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01367" y="1641469"/>
            <a:ext cx="3780083" cy="804459"/>
          </a:xfrm>
        </p:spPr>
        <p:txBody>
          <a:bodyPr anchor="b"/>
          <a:lstStyle>
            <a:lvl1pPr marL="0" indent="0">
              <a:buNone/>
              <a:defRPr sz="2334" b="1"/>
            </a:lvl1pPr>
            <a:lvl2pPr marL="444581" indent="0">
              <a:buNone/>
              <a:defRPr sz="1945" b="1"/>
            </a:lvl2pPr>
            <a:lvl3pPr marL="889163" indent="0">
              <a:buNone/>
              <a:defRPr sz="1750" b="1"/>
            </a:lvl3pPr>
            <a:lvl4pPr marL="1333744" indent="0">
              <a:buNone/>
              <a:defRPr sz="1556" b="1"/>
            </a:lvl4pPr>
            <a:lvl5pPr marL="1778325" indent="0">
              <a:buNone/>
              <a:defRPr sz="1556" b="1"/>
            </a:lvl5pPr>
            <a:lvl6pPr marL="2222906" indent="0">
              <a:buNone/>
              <a:defRPr sz="1556" b="1"/>
            </a:lvl6pPr>
            <a:lvl7pPr marL="2667488" indent="0">
              <a:buNone/>
              <a:defRPr sz="1556" b="1"/>
            </a:lvl7pPr>
            <a:lvl8pPr marL="3112069" indent="0">
              <a:buNone/>
              <a:defRPr sz="1556" b="1"/>
            </a:lvl8pPr>
            <a:lvl9pPr marL="3556650" indent="0">
              <a:buNone/>
              <a:defRPr sz="1556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01367" y="2445927"/>
            <a:ext cx="3780083" cy="3597591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0329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8339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373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666" y="1669371"/>
            <a:ext cx="7668995" cy="2785381"/>
          </a:xfrm>
        </p:spPr>
        <p:txBody>
          <a:bodyPr anchor="b"/>
          <a:lstStyle>
            <a:lvl1pPr>
              <a:defRPr sz="5834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6666" y="4481102"/>
            <a:ext cx="7668995" cy="1464766"/>
          </a:xfrm>
        </p:spPr>
        <p:txBody>
          <a:bodyPr/>
          <a:lstStyle>
            <a:lvl1pPr marL="0" indent="0">
              <a:buNone/>
              <a:defRPr sz="2334">
                <a:solidFill>
                  <a:schemeClr val="tx1"/>
                </a:solidFill>
              </a:defRPr>
            </a:lvl1pPr>
            <a:lvl2pPr marL="444581" indent="0">
              <a:buNone/>
              <a:defRPr sz="1945">
                <a:solidFill>
                  <a:schemeClr val="tx1">
                    <a:tint val="75000"/>
                  </a:schemeClr>
                </a:solidFill>
              </a:defRPr>
            </a:lvl2pPr>
            <a:lvl3pPr marL="889163" indent="0">
              <a:buNone/>
              <a:defRPr sz="1750">
                <a:solidFill>
                  <a:schemeClr val="tx1">
                    <a:tint val="75000"/>
                  </a:schemeClr>
                </a:solidFill>
              </a:defRPr>
            </a:lvl3pPr>
            <a:lvl4pPr marL="1333744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4pPr>
            <a:lvl5pPr marL="1778325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5pPr>
            <a:lvl6pPr marL="2222906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6pPr>
            <a:lvl7pPr marL="2667488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7pPr>
            <a:lvl8pPr marL="3112069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8pPr>
            <a:lvl9pPr marL="3556650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/>
              <a:pPr/>
              <a:t>10/03/2022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2132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55" y="446405"/>
            <a:ext cx="2867769" cy="1562418"/>
          </a:xfrm>
        </p:spPr>
        <p:txBody>
          <a:bodyPr anchor="b"/>
          <a:lstStyle>
            <a:lvl1pPr>
              <a:defRPr sz="3112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0083" y="964112"/>
            <a:ext cx="4501366" cy="4758553"/>
          </a:xfrm>
        </p:spPr>
        <p:txBody>
          <a:bodyPr/>
          <a:lstStyle>
            <a:lvl1pPr>
              <a:defRPr sz="3112"/>
            </a:lvl1pPr>
            <a:lvl2pPr>
              <a:defRPr sz="2723"/>
            </a:lvl2pPr>
            <a:lvl3pPr>
              <a:defRPr sz="2334"/>
            </a:lvl3pPr>
            <a:lvl4pPr>
              <a:defRPr sz="1945"/>
            </a:lvl4pPr>
            <a:lvl5pPr>
              <a:defRPr sz="1945"/>
            </a:lvl5pPr>
            <a:lvl6pPr>
              <a:defRPr sz="1945"/>
            </a:lvl6pPr>
            <a:lvl7pPr>
              <a:defRPr sz="1945"/>
            </a:lvl7pPr>
            <a:lvl8pPr>
              <a:defRPr sz="1945"/>
            </a:lvl8pPr>
            <a:lvl9pPr>
              <a:defRPr sz="1945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455" y="2008823"/>
            <a:ext cx="2867769" cy="3721592"/>
          </a:xfrm>
        </p:spPr>
        <p:txBody>
          <a:bodyPr/>
          <a:lstStyle>
            <a:lvl1pPr marL="0" indent="0">
              <a:buNone/>
              <a:defRPr sz="1556"/>
            </a:lvl1pPr>
            <a:lvl2pPr marL="444581" indent="0">
              <a:buNone/>
              <a:defRPr sz="1361"/>
            </a:lvl2pPr>
            <a:lvl3pPr marL="889163" indent="0">
              <a:buNone/>
              <a:defRPr sz="1167"/>
            </a:lvl3pPr>
            <a:lvl4pPr marL="1333744" indent="0">
              <a:buNone/>
              <a:defRPr sz="972"/>
            </a:lvl4pPr>
            <a:lvl5pPr marL="1778325" indent="0">
              <a:buNone/>
              <a:defRPr sz="972"/>
            </a:lvl5pPr>
            <a:lvl6pPr marL="2222906" indent="0">
              <a:buNone/>
              <a:defRPr sz="972"/>
            </a:lvl6pPr>
            <a:lvl7pPr marL="2667488" indent="0">
              <a:buNone/>
              <a:defRPr sz="972"/>
            </a:lvl7pPr>
            <a:lvl8pPr marL="3112069" indent="0">
              <a:buNone/>
              <a:defRPr sz="972"/>
            </a:lvl8pPr>
            <a:lvl9pPr marL="3556650" indent="0">
              <a:buNone/>
              <a:defRPr sz="972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3669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55" y="446405"/>
            <a:ext cx="2867769" cy="1562418"/>
          </a:xfrm>
        </p:spPr>
        <p:txBody>
          <a:bodyPr anchor="b"/>
          <a:lstStyle>
            <a:lvl1pPr>
              <a:defRPr sz="3112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780083" y="964112"/>
            <a:ext cx="4501366" cy="4758553"/>
          </a:xfrm>
        </p:spPr>
        <p:txBody>
          <a:bodyPr anchor="t"/>
          <a:lstStyle>
            <a:lvl1pPr marL="0" indent="0">
              <a:buNone/>
              <a:defRPr sz="3112"/>
            </a:lvl1pPr>
            <a:lvl2pPr marL="444581" indent="0">
              <a:buNone/>
              <a:defRPr sz="2723"/>
            </a:lvl2pPr>
            <a:lvl3pPr marL="889163" indent="0">
              <a:buNone/>
              <a:defRPr sz="2334"/>
            </a:lvl3pPr>
            <a:lvl4pPr marL="1333744" indent="0">
              <a:buNone/>
              <a:defRPr sz="1945"/>
            </a:lvl4pPr>
            <a:lvl5pPr marL="1778325" indent="0">
              <a:buNone/>
              <a:defRPr sz="1945"/>
            </a:lvl5pPr>
            <a:lvl6pPr marL="2222906" indent="0">
              <a:buNone/>
              <a:defRPr sz="1945"/>
            </a:lvl6pPr>
            <a:lvl7pPr marL="2667488" indent="0">
              <a:buNone/>
              <a:defRPr sz="1945"/>
            </a:lvl7pPr>
            <a:lvl8pPr marL="3112069" indent="0">
              <a:buNone/>
              <a:defRPr sz="1945"/>
            </a:lvl8pPr>
            <a:lvl9pPr marL="3556650" indent="0">
              <a:buNone/>
              <a:defRPr sz="1945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455" y="2008823"/>
            <a:ext cx="2867769" cy="3721592"/>
          </a:xfrm>
        </p:spPr>
        <p:txBody>
          <a:bodyPr/>
          <a:lstStyle>
            <a:lvl1pPr marL="0" indent="0">
              <a:buNone/>
              <a:defRPr sz="1556"/>
            </a:lvl1pPr>
            <a:lvl2pPr marL="444581" indent="0">
              <a:buNone/>
              <a:defRPr sz="1361"/>
            </a:lvl2pPr>
            <a:lvl3pPr marL="889163" indent="0">
              <a:buNone/>
              <a:defRPr sz="1167"/>
            </a:lvl3pPr>
            <a:lvl4pPr marL="1333744" indent="0">
              <a:buNone/>
              <a:defRPr sz="972"/>
            </a:lvl4pPr>
            <a:lvl5pPr marL="1778325" indent="0">
              <a:buNone/>
              <a:defRPr sz="972"/>
            </a:lvl5pPr>
            <a:lvl6pPr marL="2222906" indent="0">
              <a:buNone/>
              <a:defRPr sz="972"/>
            </a:lvl6pPr>
            <a:lvl7pPr marL="2667488" indent="0">
              <a:buNone/>
              <a:defRPr sz="972"/>
            </a:lvl7pPr>
            <a:lvl8pPr marL="3112069" indent="0">
              <a:buNone/>
              <a:defRPr sz="972"/>
            </a:lvl8pPr>
            <a:lvl9pPr marL="3556650" indent="0">
              <a:buNone/>
              <a:defRPr sz="972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068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67515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3043" y="356504"/>
            <a:ext cx="1917249" cy="5674614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1297" y="356504"/>
            <a:ext cx="5640601" cy="5674614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017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297" y="1782520"/>
            <a:ext cx="3778925" cy="424859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1366" y="1782520"/>
            <a:ext cx="3778925" cy="424859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/>
              <a:pPr/>
              <a:t>10/03/2022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94129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55" y="356505"/>
            <a:ext cx="7668995" cy="129426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456" y="1641469"/>
            <a:ext cx="3761558" cy="804459"/>
          </a:xfrm>
        </p:spPr>
        <p:txBody>
          <a:bodyPr anchor="b"/>
          <a:lstStyle>
            <a:lvl1pPr marL="0" indent="0">
              <a:buNone/>
              <a:defRPr sz="2334" b="1"/>
            </a:lvl1pPr>
            <a:lvl2pPr marL="444581" indent="0">
              <a:buNone/>
              <a:defRPr sz="1945" b="1"/>
            </a:lvl2pPr>
            <a:lvl3pPr marL="889163" indent="0">
              <a:buNone/>
              <a:defRPr sz="1750" b="1"/>
            </a:lvl3pPr>
            <a:lvl4pPr marL="1333744" indent="0">
              <a:buNone/>
              <a:defRPr sz="1556" b="1"/>
            </a:lvl4pPr>
            <a:lvl5pPr marL="1778325" indent="0">
              <a:buNone/>
              <a:defRPr sz="1556" b="1"/>
            </a:lvl5pPr>
            <a:lvl6pPr marL="2222906" indent="0">
              <a:buNone/>
              <a:defRPr sz="1556" b="1"/>
            </a:lvl6pPr>
            <a:lvl7pPr marL="2667488" indent="0">
              <a:buNone/>
              <a:defRPr sz="1556" b="1"/>
            </a:lvl7pPr>
            <a:lvl8pPr marL="3112069" indent="0">
              <a:buNone/>
              <a:defRPr sz="1556" b="1"/>
            </a:lvl8pPr>
            <a:lvl9pPr marL="3556650" indent="0">
              <a:buNone/>
              <a:defRPr sz="1556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456" y="2445927"/>
            <a:ext cx="3761558" cy="3597591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01367" y="1641469"/>
            <a:ext cx="3780083" cy="804459"/>
          </a:xfrm>
        </p:spPr>
        <p:txBody>
          <a:bodyPr anchor="b"/>
          <a:lstStyle>
            <a:lvl1pPr marL="0" indent="0">
              <a:buNone/>
              <a:defRPr sz="2334" b="1"/>
            </a:lvl1pPr>
            <a:lvl2pPr marL="444581" indent="0">
              <a:buNone/>
              <a:defRPr sz="1945" b="1"/>
            </a:lvl2pPr>
            <a:lvl3pPr marL="889163" indent="0">
              <a:buNone/>
              <a:defRPr sz="1750" b="1"/>
            </a:lvl3pPr>
            <a:lvl4pPr marL="1333744" indent="0">
              <a:buNone/>
              <a:defRPr sz="1556" b="1"/>
            </a:lvl4pPr>
            <a:lvl5pPr marL="1778325" indent="0">
              <a:buNone/>
              <a:defRPr sz="1556" b="1"/>
            </a:lvl5pPr>
            <a:lvl6pPr marL="2222906" indent="0">
              <a:buNone/>
              <a:defRPr sz="1556" b="1"/>
            </a:lvl6pPr>
            <a:lvl7pPr marL="2667488" indent="0">
              <a:buNone/>
              <a:defRPr sz="1556" b="1"/>
            </a:lvl7pPr>
            <a:lvl8pPr marL="3112069" indent="0">
              <a:buNone/>
              <a:defRPr sz="1556" b="1"/>
            </a:lvl8pPr>
            <a:lvl9pPr marL="3556650" indent="0">
              <a:buNone/>
              <a:defRPr sz="1556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01367" y="2445927"/>
            <a:ext cx="3780083" cy="3597591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/>
              <a:pPr/>
              <a:t>10/03/2022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4167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/>
              <a:pPr/>
              <a:t>10/03/2022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3442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/>
              <a:pPr/>
              <a:t>10/03/2022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305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55" y="446405"/>
            <a:ext cx="2867769" cy="1562418"/>
          </a:xfrm>
        </p:spPr>
        <p:txBody>
          <a:bodyPr anchor="b"/>
          <a:lstStyle>
            <a:lvl1pPr>
              <a:defRPr sz="3112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0083" y="964112"/>
            <a:ext cx="4501366" cy="4758553"/>
          </a:xfrm>
        </p:spPr>
        <p:txBody>
          <a:bodyPr/>
          <a:lstStyle>
            <a:lvl1pPr>
              <a:defRPr sz="3112"/>
            </a:lvl1pPr>
            <a:lvl2pPr>
              <a:defRPr sz="2723"/>
            </a:lvl2pPr>
            <a:lvl3pPr>
              <a:defRPr sz="2334"/>
            </a:lvl3pPr>
            <a:lvl4pPr>
              <a:defRPr sz="1945"/>
            </a:lvl4pPr>
            <a:lvl5pPr>
              <a:defRPr sz="1945"/>
            </a:lvl5pPr>
            <a:lvl6pPr>
              <a:defRPr sz="1945"/>
            </a:lvl6pPr>
            <a:lvl7pPr>
              <a:defRPr sz="1945"/>
            </a:lvl7pPr>
            <a:lvl8pPr>
              <a:defRPr sz="1945"/>
            </a:lvl8pPr>
            <a:lvl9pPr>
              <a:defRPr sz="1945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455" y="2008823"/>
            <a:ext cx="2867769" cy="3721592"/>
          </a:xfrm>
        </p:spPr>
        <p:txBody>
          <a:bodyPr/>
          <a:lstStyle>
            <a:lvl1pPr marL="0" indent="0">
              <a:buNone/>
              <a:defRPr sz="1556"/>
            </a:lvl1pPr>
            <a:lvl2pPr marL="444581" indent="0">
              <a:buNone/>
              <a:defRPr sz="1361"/>
            </a:lvl2pPr>
            <a:lvl3pPr marL="889163" indent="0">
              <a:buNone/>
              <a:defRPr sz="1167"/>
            </a:lvl3pPr>
            <a:lvl4pPr marL="1333744" indent="0">
              <a:buNone/>
              <a:defRPr sz="972"/>
            </a:lvl4pPr>
            <a:lvl5pPr marL="1778325" indent="0">
              <a:buNone/>
              <a:defRPr sz="972"/>
            </a:lvl5pPr>
            <a:lvl6pPr marL="2222906" indent="0">
              <a:buNone/>
              <a:defRPr sz="972"/>
            </a:lvl6pPr>
            <a:lvl7pPr marL="2667488" indent="0">
              <a:buNone/>
              <a:defRPr sz="972"/>
            </a:lvl7pPr>
            <a:lvl8pPr marL="3112069" indent="0">
              <a:buNone/>
              <a:defRPr sz="972"/>
            </a:lvl8pPr>
            <a:lvl9pPr marL="3556650" indent="0">
              <a:buNone/>
              <a:defRPr sz="972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/>
              <a:pPr/>
              <a:t>10/03/2022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962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55" y="446405"/>
            <a:ext cx="2867769" cy="1562418"/>
          </a:xfrm>
        </p:spPr>
        <p:txBody>
          <a:bodyPr anchor="b"/>
          <a:lstStyle>
            <a:lvl1pPr>
              <a:defRPr sz="3112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780083" y="964112"/>
            <a:ext cx="4501366" cy="4758553"/>
          </a:xfrm>
        </p:spPr>
        <p:txBody>
          <a:bodyPr anchor="t"/>
          <a:lstStyle>
            <a:lvl1pPr marL="0" indent="0">
              <a:buNone/>
              <a:defRPr sz="3112"/>
            </a:lvl1pPr>
            <a:lvl2pPr marL="444581" indent="0">
              <a:buNone/>
              <a:defRPr sz="2723"/>
            </a:lvl2pPr>
            <a:lvl3pPr marL="889163" indent="0">
              <a:buNone/>
              <a:defRPr sz="2334"/>
            </a:lvl3pPr>
            <a:lvl4pPr marL="1333744" indent="0">
              <a:buNone/>
              <a:defRPr sz="1945"/>
            </a:lvl4pPr>
            <a:lvl5pPr marL="1778325" indent="0">
              <a:buNone/>
              <a:defRPr sz="1945"/>
            </a:lvl5pPr>
            <a:lvl6pPr marL="2222906" indent="0">
              <a:buNone/>
              <a:defRPr sz="1945"/>
            </a:lvl6pPr>
            <a:lvl7pPr marL="2667488" indent="0">
              <a:buNone/>
              <a:defRPr sz="1945"/>
            </a:lvl7pPr>
            <a:lvl8pPr marL="3112069" indent="0">
              <a:buNone/>
              <a:defRPr sz="1945"/>
            </a:lvl8pPr>
            <a:lvl9pPr marL="3556650" indent="0">
              <a:buNone/>
              <a:defRPr sz="1945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455" y="2008823"/>
            <a:ext cx="2867769" cy="3721592"/>
          </a:xfrm>
        </p:spPr>
        <p:txBody>
          <a:bodyPr/>
          <a:lstStyle>
            <a:lvl1pPr marL="0" indent="0">
              <a:buNone/>
              <a:defRPr sz="1556"/>
            </a:lvl1pPr>
            <a:lvl2pPr marL="444581" indent="0">
              <a:buNone/>
              <a:defRPr sz="1361"/>
            </a:lvl2pPr>
            <a:lvl3pPr marL="889163" indent="0">
              <a:buNone/>
              <a:defRPr sz="1167"/>
            </a:lvl3pPr>
            <a:lvl4pPr marL="1333744" indent="0">
              <a:buNone/>
              <a:defRPr sz="972"/>
            </a:lvl4pPr>
            <a:lvl5pPr marL="1778325" indent="0">
              <a:buNone/>
              <a:defRPr sz="972"/>
            </a:lvl5pPr>
            <a:lvl6pPr marL="2222906" indent="0">
              <a:buNone/>
              <a:defRPr sz="972"/>
            </a:lvl6pPr>
            <a:lvl7pPr marL="2667488" indent="0">
              <a:buNone/>
              <a:defRPr sz="972"/>
            </a:lvl7pPr>
            <a:lvl8pPr marL="3112069" indent="0">
              <a:buNone/>
              <a:defRPr sz="972"/>
            </a:lvl8pPr>
            <a:lvl9pPr marL="3556650" indent="0">
              <a:buNone/>
              <a:defRPr sz="972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/>
              <a:pPr/>
              <a:t>10/03/2022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6532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297" y="356505"/>
            <a:ext cx="7668995" cy="12942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297" y="1782520"/>
            <a:ext cx="7668995" cy="4248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1297" y="6206271"/>
            <a:ext cx="2000607" cy="3565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1CE86-307B-F049-9C51-8CD5C2977CB1}" type="datetimeFigureOut">
              <a:rPr lang="es-ES" smtClean="0"/>
              <a:pPr/>
              <a:t>10/03/2022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45339" y="6206271"/>
            <a:ext cx="3000911" cy="3565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79684" y="6206271"/>
            <a:ext cx="2000607" cy="3565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BA3A0-81A8-4045-BB55-3A1B1CC8521E}" type="slidenum">
              <a:rPr lang="es-ES" smtClean="0"/>
              <a:pPr/>
              <a:t>‹#›</a:t>
            </a:fld>
            <a:endParaRPr lang="es-ES"/>
          </a:p>
        </p:txBody>
      </p:sp>
      <p:pic>
        <p:nvPicPr>
          <p:cNvPr id="7" name="Imagen 4">
            <a:extLst>
              <a:ext uri="{FF2B5EF4-FFF2-40B4-BE49-F238E27FC236}">
                <a16:creationId xmlns="" xmlns:a16="http://schemas.microsoft.com/office/drawing/2014/main" id="{1A36D5ED-BE1B-5245-817F-79A49C63B72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59235" y="6339316"/>
            <a:ext cx="8139306" cy="200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58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889163" rtl="0" eaLnBrk="1" latinLnBrk="0" hangingPunct="1">
        <a:lnSpc>
          <a:spcPct val="90000"/>
        </a:lnSpc>
        <a:spcBef>
          <a:spcPct val="0"/>
        </a:spcBef>
        <a:buNone/>
        <a:defRPr sz="42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2291" indent="-222291" algn="l" defTabSz="889163" rtl="0" eaLnBrk="1" latinLnBrk="0" hangingPunct="1">
        <a:lnSpc>
          <a:spcPct val="90000"/>
        </a:lnSpc>
        <a:spcBef>
          <a:spcPts val="972"/>
        </a:spcBef>
        <a:buFont typeface="Arial" panose="020B0604020202020204" pitchFamily="34" charset="0"/>
        <a:buChar char="•"/>
        <a:defRPr sz="2723" kern="1200">
          <a:solidFill>
            <a:schemeClr val="tx1"/>
          </a:solidFill>
          <a:latin typeface="+mn-lt"/>
          <a:ea typeface="+mn-ea"/>
          <a:cs typeface="+mn-cs"/>
        </a:defRPr>
      </a:lvl1pPr>
      <a:lvl2pPr marL="666872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2334" kern="1200">
          <a:solidFill>
            <a:schemeClr val="tx1"/>
          </a:solidFill>
          <a:latin typeface="+mn-lt"/>
          <a:ea typeface="+mn-ea"/>
          <a:cs typeface="+mn-cs"/>
        </a:defRPr>
      </a:lvl2pPr>
      <a:lvl3pPr marL="1111453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945" kern="1200">
          <a:solidFill>
            <a:schemeClr val="tx1"/>
          </a:solidFill>
          <a:latin typeface="+mn-lt"/>
          <a:ea typeface="+mn-ea"/>
          <a:cs typeface="+mn-cs"/>
        </a:defRPr>
      </a:lvl3pPr>
      <a:lvl4pPr marL="1556034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4pPr>
      <a:lvl5pPr marL="2000616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5pPr>
      <a:lvl6pPr marL="2445197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6pPr>
      <a:lvl7pPr marL="2889778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7pPr>
      <a:lvl8pPr marL="3334360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8pPr>
      <a:lvl9pPr marL="3778941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1pPr>
      <a:lvl2pPr marL="444581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2pPr>
      <a:lvl3pPr marL="889163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3pPr>
      <a:lvl4pPr marL="1333744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4pPr>
      <a:lvl5pPr marL="1778325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5pPr>
      <a:lvl6pPr marL="2222906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6pPr>
      <a:lvl7pPr marL="2667488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7pPr>
      <a:lvl8pPr marL="3112069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8pPr>
      <a:lvl9pPr marL="3556650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297" y="356505"/>
            <a:ext cx="7668995" cy="12942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297" y="1782520"/>
            <a:ext cx="7668995" cy="4248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1297" y="6206271"/>
            <a:ext cx="2000607" cy="3565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45339" y="6206271"/>
            <a:ext cx="3000911" cy="3565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79684" y="6206271"/>
            <a:ext cx="2000607" cy="3565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Imagen 4">
            <a:extLst>
              <a:ext uri="{FF2B5EF4-FFF2-40B4-BE49-F238E27FC236}">
                <a16:creationId xmlns="" xmlns:a16="http://schemas.microsoft.com/office/drawing/2014/main" id="{1A36D5ED-BE1B-5245-817F-79A49C63B72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59235" y="6339316"/>
            <a:ext cx="8139306" cy="200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561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889163" rtl="0" eaLnBrk="1" latinLnBrk="0" hangingPunct="1">
        <a:lnSpc>
          <a:spcPct val="90000"/>
        </a:lnSpc>
        <a:spcBef>
          <a:spcPct val="0"/>
        </a:spcBef>
        <a:buNone/>
        <a:defRPr sz="42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2291" indent="-222291" algn="l" defTabSz="889163" rtl="0" eaLnBrk="1" latinLnBrk="0" hangingPunct="1">
        <a:lnSpc>
          <a:spcPct val="90000"/>
        </a:lnSpc>
        <a:spcBef>
          <a:spcPts val="972"/>
        </a:spcBef>
        <a:buFont typeface="Arial" panose="020B0604020202020204" pitchFamily="34" charset="0"/>
        <a:buChar char="•"/>
        <a:defRPr sz="2723" kern="1200">
          <a:solidFill>
            <a:schemeClr val="tx1"/>
          </a:solidFill>
          <a:latin typeface="+mn-lt"/>
          <a:ea typeface="+mn-ea"/>
          <a:cs typeface="+mn-cs"/>
        </a:defRPr>
      </a:lvl1pPr>
      <a:lvl2pPr marL="666872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2334" kern="1200">
          <a:solidFill>
            <a:schemeClr val="tx1"/>
          </a:solidFill>
          <a:latin typeface="+mn-lt"/>
          <a:ea typeface="+mn-ea"/>
          <a:cs typeface="+mn-cs"/>
        </a:defRPr>
      </a:lvl2pPr>
      <a:lvl3pPr marL="1111453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945" kern="1200">
          <a:solidFill>
            <a:schemeClr val="tx1"/>
          </a:solidFill>
          <a:latin typeface="+mn-lt"/>
          <a:ea typeface="+mn-ea"/>
          <a:cs typeface="+mn-cs"/>
        </a:defRPr>
      </a:lvl3pPr>
      <a:lvl4pPr marL="1556034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4pPr>
      <a:lvl5pPr marL="2000616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5pPr>
      <a:lvl6pPr marL="2445197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6pPr>
      <a:lvl7pPr marL="2889778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7pPr>
      <a:lvl8pPr marL="3334360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8pPr>
      <a:lvl9pPr marL="3778941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1pPr>
      <a:lvl2pPr marL="444581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2pPr>
      <a:lvl3pPr marL="889163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3pPr>
      <a:lvl4pPr marL="1333744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4pPr>
      <a:lvl5pPr marL="1778325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5pPr>
      <a:lvl6pPr marL="2222906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6pPr>
      <a:lvl7pPr marL="2667488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7pPr>
      <a:lvl8pPr marL="3112069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8pPr>
      <a:lvl9pPr marL="3556650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297" y="356505"/>
            <a:ext cx="7668995" cy="12942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297" y="1782520"/>
            <a:ext cx="7668995" cy="4248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1297" y="6206271"/>
            <a:ext cx="2000607" cy="3565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45339" y="6206271"/>
            <a:ext cx="3000911" cy="3565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79684" y="6206271"/>
            <a:ext cx="2000607" cy="3565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Imagen 4">
            <a:extLst>
              <a:ext uri="{FF2B5EF4-FFF2-40B4-BE49-F238E27FC236}">
                <a16:creationId xmlns="" xmlns:a16="http://schemas.microsoft.com/office/drawing/2014/main" id="{1A36D5ED-BE1B-5245-817F-79A49C63B72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59235" y="6339316"/>
            <a:ext cx="8139306" cy="200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247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defTabSz="889163" rtl="0" eaLnBrk="1" latinLnBrk="0" hangingPunct="1">
        <a:lnSpc>
          <a:spcPct val="90000"/>
        </a:lnSpc>
        <a:spcBef>
          <a:spcPct val="0"/>
        </a:spcBef>
        <a:buNone/>
        <a:defRPr sz="42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2291" indent="-222291" algn="l" defTabSz="889163" rtl="0" eaLnBrk="1" latinLnBrk="0" hangingPunct="1">
        <a:lnSpc>
          <a:spcPct val="90000"/>
        </a:lnSpc>
        <a:spcBef>
          <a:spcPts val="972"/>
        </a:spcBef>
        <a:buFont typeface="Arial" panose="020B0604020202020204" pitchFamily="34" charset="0"/>
        <a:buChar char="•"/>
        <a:defRPr sz="2723" kern="1200">
          <a:solidFill>
            <a:schemeClr val="tx1"/>
          </a:solidFill>
          <a:latin typeface="+mn-lt"/>
          <a:ea typeface="+mn-ea"/>
          <a:cs typeface="+mn-cs"/>
        </a:defRPr>
      </a:lvl1pPr>
      <a:lvl2pPr marL="666872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2334" kern="1200">
          <a:solidFill>
            <a:schemeClr val="tx1"/>
          </a:solidFill>
          <a:latin typeface="+mn-lt"/>
          <a:ea typeface="+mn-ea"/>
          <a:cs typeface="+mn-cs"/>
        </a:defRPr>
      </a:lvl2pPr>
      <a:lvl3pPr marL="1111453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945" kern="1200">
          <a:solidFill>
            <a:schemeClr val="tx1"/>
          </a:solidFill>
          <a:latin typeface="+mn-lt"/>
          <a:ea typeface="+mn-ea"/>
          <a:cs typeface="+mn-cs"/>
        </a:defRPr>
      </a:lvl3pPr>
      <a:lvl4pPr marL="1556034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4pPr>
      <a:lvl5pPr marL="2000616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5pPr>
      <a:lvl6pPr marL="2445197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6pPr>
      <a:lvl7pPr marL="2889778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7pPr>
      <a:lvl8pPr marL="3334360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8pPr>
      <a:lvl9pPr marL="3778941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1pPr>
      <a:lvl2pPr marL="444581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2pPr>
      <a:lvl3pPr marL="889163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3pPr>
      <a:lvl4pPr marL="1333744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4pPr>
      <a:lvl5pPr marL="1778325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5pPr>
      <a:lvl6pPr marL="2222906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6pPr>
      <a:lvl7pPr marL="2667488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7pPr>
      <a:lvl8pPr marL="3112069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8pPr>
      <a:lvl9pPr marL="3556650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5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6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7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8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3.xml"/><Relationship Id="rId3" Type="http://schemas.openxmlformats.org/officeDocument/2006/relationships/chart" Target="../charts/chart12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2.png"/><Relationship Id="rId7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902745" y="853758"/>
            <a:ext cx="3991873" cy="5833369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730664" y="4492109"/>
            <a:ext cx="3371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2400" b="1" dirty="0">
                <a:solidFill>
                  <a:srgbClr val="E72338"/>
                </a:solidFill>
                <a:ea typeface="Arial" charset="0"/>
                <a:cs typeface="Arial" charset="0"/>
              </a:rPr>
              <a:t>Balanç </a:t>
            </a:r>
            <a:r>
              <a:rPr lang="ca-ES" sz="2400" b="1" dirty="0" smtClean="0">
                <a:solidFill>
                  <a:srgbClr val="E72338"/>
                </a:solidFill>
                <a:ea typeface="Arial" charset="0"/>
                <a:cs typeface="Arial" charset="0"/>
              </a:rPr>
              <a:t>2021 </a:t>
            </a:r>
            <a:endParaRPr lang="es-ES" sz="2400" b="1" dirty="0">
              <a:solidFill>
                <a:srgbClr val="E72338"/>
              </a:solidFill>
              <a:ea typeface="Arial" charset="0"/>
              <a:cs typeface="Arial" charset="0"/>
            </a:endParaRPr>
          </a:p>
        </p:txBody>
      </p:sp>
      <p:cxnSp>
        <p:nvCxnSpPr>
          <p:cNvPr id="12" name="Conector recto 11"/>
          <p:cNvCxnSpPr/>
          <p:nvPr/>
        </p:nvCxnSpPr>
        <p:spPr>
          <a:xfrm>
            <a:off x="1031184" y="6126480"/>
            <a:ext cx="7158729" cy="0"/>
          </a:xfrm>
          <a:prstGeom prst="line">
            <a:avLst/>
          </a:prstGeom>
          <a:ln w="12700">
            <a:solidFill>
              <a:srgbClr val="E723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adroTexto 14"/>
          <p:cNvSpPr txBox="1"/>
          <p:nvPr/>
        </p:nvSpPr>
        <p:spPr>
          <a:xfrm>
            <a:off x="952806" y="5738342"/>
            <a:ext cx="2816352" cy="534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>
                <a:solidFill>
                  <a:srgbClr val="FF0000"/>
                </a:solidFill>
                <a:ea typeface="Arial" charset="0"/>
                <a:cs typeface="Arial" charset="0"/>
              </a:rPr>
              <a:t> </a:t>
            </a:r>
            <a:r>
              <a:rPr lang="ca-ES" sz="1400" dirty="0">
                <a:ea typeface="Arial" charset="0"/>
                <a:cs typeface="Arial" charset="0"/>
              </a:rPr>
              <a:t>G</a:t>
            </a:r>
            <a:r>
              <a:rPr lang="ca-ES" sz="1400" dirty="0" smtClean="0">
                <a:ea typeface="Arial" charset="0"/>
                <a:cs typeface="Arial" charset="0"/>
              </a:rPr>
              <a:t>ener de 2022</a:t>
            </a:r>
          </a:p>
          <a:p>
            <a:endParaRPr lang="ca-ES" dirty="0"/>
          </a:p>
        </p:txBody>
      </p:sp>
      <p:pic>
        <p:nvPicPr>
          <p:cNvPr id="16" name="Imagen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353394"/>
            <a:ext cx="1776220" cy="483203"/>
          </a:xfrm>
          <a:prstGeom prst="rect">
            <a:avLst/>
          </a:prstGeom>
        </p:spPr>
      </p:pic>
      <p:pic>
        <p:nvPicPr>
          <p:cNvPr id="8" name="Imagen 5">
            <a:extLst>
              <a:ext uri="{FF2B5EF4-FFF2-40B4-BE49-F238E27FC236}">
                <a16:creationId xmlns="" xmlns:a16="http://schemas.microsoft.com/office/drawing/2014/main" id="{55E14724-4C19-AA4B-A3AB-6C46420E34C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2806" y="2875194"/>
            <a:ext cx="7158729" cy="1352405"/>
          </a:xfrm>
          <a:prstGeom prst="rect">
            <a:avLst/>
          </a:prstGeom>
        </p:spPr>
      </p:pic>
      <p:sp>
        <p:nvSpPr>
          <p:cNvPr id="2" name="AutoShape 2" descr="Oficina per la No Discriminació | Ajuntament de Barcelon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a-ES"/>
          </a:p>
        </p:txBody>
      </p:sp>
      <p:pic>
        <p:nvPicPr>
          <p:cNvPr id="2051" name="Picture 3" descr="C:\Users\F457288\Desktop\180507_P_OficinaNoDiscriminacio_0028-1024x576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4502" y="997339"/>
            <a:ext cx="2289585" cy="128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16927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902745" y="853758"/>
            <a:ext cx="3991873" cy="5833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90526" y="691833"/>
            <a:ext cx="6668691" cy="743451"/>
          </a:xfrm>
        </p:spPr>
        <p:txBody>
          <a:bodyPr>
            <a:normAutofit/>
          </a:bodyPr>
          <a:lstStyle/>
          <a:p>
            <a:pPr algn="l"/>
            <a:r>
              <a:rPr lang="ca-ES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Arial" charset="0"/>
                <a:cs typeface="Arial" charset="0"/>
              </a:rPr>
              <a:t>Qui ha patit la </a:t>
            </a:r>
            <a:r>
              <a:rPr lang="ca-E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Arial" charset="0"/>
                <a:cs typeface="Arial" charset="0"/>
              </a:rPr>
              <a:t>discriminació:     </a:t>
            </a:r>
            <a:r>
              <a:rPr lang="ca-ES" sz="2000" b="1" i="1" dirty="0" smtClean="0">
                <a:latin typeface="Archer Bold" pitchFamily="50" charset="0"/>
                <a:cs typeface="Arial" pitchFamily="34" charset="0"/>
              </a:rPr>
              <a:t>Franja </a:t>
            </a:r>
            <a:r>
              <a:rPr lang="ca-ES" sz="2000" b="1" i="1" dirty="0">
                <a:latin typeface="Archer Bold" pitchFamily="50" charset="0"/>
                <a:cs typeface="Arial" pitchFamily="34" charset="0"/>
              </a:rPr>
              <a:t>d’edat 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="" xmlns:a16="http://schemas.microsoft.com/office/drawing/2014/main" id="{992EFDF0-A71E-6546-A515-37A069E4E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9639" y="209543"/>
            <a:ext cx="1872000" cy="353652"/>
          </a:xfrm>
          <a:prstGeom prst="rect">
            <a:avLst/>
          </a:prstGeom>
        </p:spPr>
      </p:pic>
      <p:sp>
        <p:nvSpPr>
          <p:cNvPr id="13" name="CuadroTexto 6"/>
          <p:cNvSpPr txBox="1"/>
          <p:nvPr/>
        </p:nvSpPr>
        <p:spPr>
          <a:xfrm>
            <a:off x="790526" y="272876"/>
            <a:ext cx="4014216" cy="22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875" dirty="0" smtClean="0">
                <a:latin typeface="Arial" charset="0"/>
                <a:ea typeface="Arial" charset="0"/>
                <a:cs typeface="Arial" charset="0"/>
              </a:rPr>
              <a:t>Balanç  2021 – Oficina per la No Discriminació</a:t>
            </a:r>
            <a:endParaRPr lang="ca-ES" dirty="0"/>
          </a:p>
        </p:txBody>
      </p:sp>
      <p:pic>
        <p:nvPicPr>
          <p:cNvPr id="14" name="Imagen 1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376" b="-6025"/>
          <a:stretch/>
        </p:blipFill>
        <p:spPr>
          <a:xfrm>
            <a:off x="354798" y="193236"/>
            <a:ext cx="369936" cy="386266"/>
          </a:xfrm>
          <a:prstGeom prst="rect">
            <a:avLst/>
          </a:prstGeom>
        </p:spPr>
      </p:pic>
      <p:graphicFrame>
        <p:nvGraphicFramePr>
          <p:cNvPr id="4" name="Gràfic 3"/>
          <p:cNvGraphicFramePr/>
          <p:nvPr>
            <p:extLst>
              <p:ext uri="{D42A27DB-BD31-4B8C-83A1-F6EECF244321}">
                <p14:modId xmlns:p14="http://schemas.microsoft.com/office/powerpoint/2010/main" val="2218380578"/>
              </p:ext>
            </p:extLst>
          </p:nvPr>
        </p:nvGraphicFramePr>
        <p:xfrm>
          <a:off x="857251" y="1597209"/>
          <a:ext cx="7387604" cy="47564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51032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9"/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899715" y="736851"/>
            <a:ext cx="3991873" cy="5833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86384" y="736851"/>
            <a:ext cx="3533703" cy="1623180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es-ES_tradnl" sz="8400" b="1" dirty="0" smtClean="0">
                <a:solidFill>
                  <a:srgbClr val="E72338"/>
                </a:solidFill>
                <a:latin typeface="Arial" charset="0"/>
                <a:ea typeface="Arial" charset="0"/>
                <a:cs typeface="Arial" charset="0"/>
              </a:rPr>
              <a:t>03</a:t>
            </a:r>
            <a:endParaRPr lang="es-ES" sz="8400" b="1" dirty="0">
              <a:solidFill>
                <a:srgbClr val="E72338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786383" y="2476426"/>
            <a:ext cx="7471791" cy="11079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a-ES" sz="3300" b="1" dirty="0" smtClean="0">
                <a:ea typeface="Arial" charset="0"/>
                <a:cs typeface="Arial" charset="0"/>
              </a:rPr>
              <a:t>Per quins motius s’ha produït la discriminació</a:t>
            </a:r>
            <a:endParaRPr lang="ca-ES" sz="3300" b="1" dirty="0"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83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902745" y="853758"/>
            <a:ext cx="3991873" cy="5833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78014" y="761300"/>
            <a:ext cx="6668691" cy="743451"/>
          </a:xfrm>
        </p:spPr>
        <p:txBody>
          <a:bodyPr>
            <a:normAutofit/>
          </a:bodyPr>
          <a:lstStyle/>
          <a:p>
            <a:pPr algn="l"/>
            <a:r>
              <a:rPr lang="ca-ES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Arial" charset="0"/>
                <a:cs typeface="Arial" charset="0"/>
              </a:rPr>
              <a:t>Per quins motius s’ha produït la discriminació: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="" xmlns:a16="http://schemas.microsoft.com/office/drawing/2014/main" id="{992EFDF0-A71E-6546-A515-37A069E4E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9639" y="209543"/>
            <a:ext cx="1872000" cy="353652"/>
          </a:xfrm>
          <a:prstGeom prst="rect">
            <a:avLst/>
          </a:prstGeom>
        </p:spPr>
      </p:pic>
      <p:sp>
        <p:nvSpPr>
          <p:cNvPr id="14" name="CuadroTexto 6"/>
          <p:cNvSpPr txBox="1"/>
          <p:nvPr/>
        </p:nvSpPr>
        <p:spPr>
          <a:xfrm>
            <a:off x="790526" y="272876"/>
            <a:ext cx="4014216" cy="22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875" dirty="0" smtClean="0">
                <a:latin typeface="Arial" charset="0"/>
                <a:ea typeface="Arial" charset="0"/>
                <a:cs typeface="Arial" charset="0"/>
              </a:rPr>
              <a:t>Balanç  2021 – Oficina per la No Discriminació</a:t>
            </a:r>
            <a:endParaRPr lang="ca-ES" dirty="0"/>
          </a:p>
        </p:txBody>
      </p:sp>
      <p:pic>
        <p:nvPicPr>
          <p:cNvPr id="15" name="Imagen 1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376" b="-6025"/>
          <a:stretch/>
        </p:blipFill>
        <p:spPr>
          <a:xfrm>
            <a:off x="354798" y="193236"/>
            <a:ext cx="369936" cy="386266"/>
          </a:xfrm>
          <a:prstGeom prst="rect">
            <a:avLst/>
          </a:prstGeom>
        </p:spPr>
      </p:pic>
      <p:graphicFrame>
        <p:nvGraphicFramePr>
          <p:cNvPr id="3" name="Gràfic 2"/>
          <p:cNvGraphicFramePr/>
          <p:nvPr>
            <p:extLst>
              <p:ext uri="{D42A27DB-BD31-4B8C-83A1-F6EECF244321}">
                <p14:modId xmlns:p14="http://schemas.microsoft.com/office/powerpoint/2010/main" val="4190234669"/>
              </p:ext>
            </p:extLst>
          </p:nvPr>
        </p:nvGraphicFramePr>
        <p:xfrm>
          <a:off x="-181706" y="1613397"/>
          <a:ext cx="8894618" cy="4860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400554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9"/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899715" y="736851"/>
            <a:ext cx="3991873" cy="5833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86384" y="736851"/>
            <a:ext cx="3533703" cy="1623180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es-ES_tradnl" sz="8400" b="1" dirty="0" smtClean="0">
                <a:solidFill>
                  <a:srgbClr val="E72338"/>
                </a:solidFill>
                <a:latin typeface="Arial" charset="0"/>
                <a:ea typeface="Arial" charset="0"/>
                <a:cs typeface="Arial" charset="0"/>
              </a:rPr>
              <a:t>04</a:t>
            </a:r>
            <a:endParaRPr lang="es-ES" sz="8400" b="1" dirty="0">
              <a:solidFill>
                <a:srgbClr val="E72338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786382" y="2476426"/>
            <a:ext cx="7465623" cy="6001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a-ES" sz="3300" b="1" dirty="0" smtClean="0">
                <a:ea typeface="Arial" charset="0"/>
                <a:cs typeface="Arial" charset="0"/>
              </a:rPr>
              <a:t>Quins drets s’han vulnerat</a:t>
            </a:r>
            <a:endParaRPr lang="ca-ES" sz="3300" b="1" dirty="0"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67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902745" y="853758"/>
            <a:ext cx="3991873" cy="5833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78014" y="761300"/>
            <a:ext cx="6668691" cy="743451"/>
          </a:xfrm>
        </p:spPr>
        <p:txBody>
          <a:bodyPr>
            <a:normAutofit/>
          </a:bodyPr>
          <a:lstStyle/>
          <a:p>
            <a:pPr algn="l"/>
            <a:r>
              <a:rPr lang="ca-ES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Arial" charset="0"/>
                <a:cs typeface="Arial" charset="0"/>
              </a:rPr>
              <a:t>Quins drets s’han vulnerat: </a:t>
            </a:r>
          </a:p>
        </p:txBody>
      </p:sp>
      <p:pic>
        <p:nvPicPr>
          <p:cNvPr id="12" name="Imagen 9">
            <a:extLst>
              <a:ext uri="{FF2B5EF4-FFF2-40B4-BE49-F238E27FC236}">
                <a16:creationId xmlns="" xmlns:a16="http://schemas.microsoft.com/office/drawing/2014/main" id="{992EFDF0-A71E-6546-A515-37A069E4E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9639" y="209543"/>
            <a:ext cx="1872000" cy="353652"/>
          </a:xfrm>
          <a:prstGeom prst="rect">
            <a:avLst/>
          </a:prstGeom>
        </p:spPr>
      </p:pic>
      <p:sp>
        <p:nvSpPr>
          <p:cNvPr id="14" name="CuadroTexto 6"/>
          <p:cNvSpPr txBox="1"/>
          <p:nvPr/>
        </p:nvSpPr>
        <p:spPr>
          <a:xfrm>
            <a:off x="790526" y="272876"/>
            <a:ext cx="4014216" cy="22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875" dirty="0" smtClean="0">
                <a:latin typeface="Arial" charset="0"/>
                <a:ea typeface="Arial" charset="0"/>
                <a:cs typeface="Arial" charset="0"/>
              </a:rPr>
              <a:t>Balanç  2021 – Oficina per la No Discriminació</a:t>
            </a:r>
            <a:endParaRPr lang="ca-ES" dirty="0"/>
          </a:p>
        </p:txBody>
      </p:sp>
      <p:pic>
        <p:nvPicPr>
          <p:cNvPr id="15" name="Imagen 1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376" b="-6025"/>
          <a:stretch/>
        </p:blipFill>
        <p:spPr>
          <a:xfrm>
            <a:off x="354798" y="193236"/>
            <a:ext cx="369936" cy="386266"/>
          </a:xfrm>
          <a:prstGeom prst="rect">
            <a:avLst/>
          </a:prstGeom>
        </p:spPr>
      </p:pic>
      <p:graphicFrame>
        <p:nvGraphicFramePr>
          <p:cNvPr id="3" name="Gràfic 2"/>
          <p:cNvGraphicFramePr/>
          <p:nvPr>
            <p:extLst>
              <p:ext uri="{D42A27DB-BD31-4B8C-83A1-F6EECF244321}">
                <p14:modId xmlns:p14="http://schemas.microsoft.com/office/powerpoint/2010/main" val="937903481"/>
              </p:ext>
            </p:extLst>
          </p:nvPr>
        </p:nvGraphicFramePr>
        <p:xfrm>
          <a:off x="354798" y="1504751"/>
          <a:ext cx="8369239" cy="4571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42929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902745" y="853758"/>
            <a:ext cx="3991873" cy="5833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78014" y="761300"/>
            <a:ext cx="6668691" cy="743451"/>
          </a:xfrm>
        </p:spPr>
        <p:txBody>
          <a:bodyPr>
            <a:normAutofit/>
          </a:bodyPr>
          <a:lstStyle/>
          <a:p>
            <a:pPr algn="l"/>
            <a:r>
              <a:rPr lang="ca-E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Arial" charset="0"/>
                <a:cs typeface="Arial" charset="0"/>
              </a:rPr>
              <a:t>Comparativa dels tres principals drets vulnerats:</a:t>
            </a:r>
            <a:endParaRPr lang="ca-ES" sz="24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ea typeface="Arial" charset="0"/>
              <a:cs typeface="Arial" charset="0"/>
            </a:endParaRPr>
          </a:p>
        </p:txBody>
      </p:sp>
      <p:pic>
        <p:nvPicPr>
          <p:cNvPr id="12" name="Imagen 9">
            <a:extLst>
              <a:ext uri="{FF2B5EF4-FFF2-40B4-BE49-F238E27FC236}">
                <a16:creationId xmlns="" xmlns:a16="http://schemas.microsoft.com/office/drawing/2014/main" id="{992EFDF0-A71E-6546-A515-37A069E4E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9639" y="209543"/>
            <a:ext cx="1872000" cy="353652"/>
          </a:xfrm>
          <a:prstGeom prst="rect">
            <a:avLst/>
          </a:prstGeom>
        </p:spPr>
      </p:pic>
      <p:sp>
        <p:nvSpPr>
          <p:cNvPr id="14" name="CuadroTexto 6"/>
          <p:cNvSpPr txBox="1"/>
          <p:nvPr/>
        </p:nvSpPr>
        <p:spPr>
          <a:xfrm>
            <a:off x="790526" y="272876"/>
            <a:ext cx="4014216" cy="22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875" dirty="0" smtClean="0">
                <a:latin typeface="Arial" charset="0"/>
                <a:ea typeface="Arial" charset="0"/>
                <a:cs typeface="Arial" charset="0"/>
              </a:rPr>
              <a:t>Balanç  2021 – Oficina per la No Discriminació</a:t>
            </a:r>
            <a:endParaRPr lang="ca-ES" dirty="0"/>
          </a:p>
        </p:txBody>
      </p:sp>
      <p:pic>
        <p:nvPicPr>
          <p:cNvPr id="15" name="Imagen 1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376" b="-6025"/>
          <a:stretch/>
        </p:blipFill>
        <p:spPr>
          <a:xfrm>
            <a:off x="354798" y="193236"/>
            <a:ext cx="369936" cy="386266"/>
          </a:xfrm>
          <a:prstGeom prst="rect">
            <a:avLst/>
          </a:prstGeom>
        </p:spPr>
      </p:pic>
      <p:graphicFrame>
        <p:nvGraphicFramePr>
          <p:cNvPr id="3" name="Gràfic 2"/>
          <p:cNvGraphicFramePr/>
          <p:nvPr>
            <p:extLst>
              <p:ext uri="{D42A27DB-BD31-4B8C-83A1-F6EECF244321}">
                <p14:modId xmlns:p14="http://schemas.microsoft.com/office/powerpoint/2010/main" val="2021808127"/>
              </p:ext>
            </p:extLst>
          </p:nvPr>
        </p:nvGraphicFramePr>
        <p:xfrm>
          <a:off x="863739" y="1879203"/>
          <a:ext cx="6929211" cy="3724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17389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9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899715" y="736851"/>
            <a:ext cx="3991873" cy="5833369"/>
          </a:xfrm>
          <a:prstGeom prst="rect">
            <a:avLst/>
          </a:prstGeom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786384" y="736851"/>
            <a:ext cx="3533703" cy="162318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8891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7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8400" b="1" dirty="0" smtClean="0">
                <a:solidFill>
                  <a:srgbClr val="E72338"/>
                </a:solidFill>
                <a:latin typeface="Arial" charset="0"/>
                <a:ea typeface="Arial" charset="0"/>
                <a:cs typeface="Arial" charset="0"/>
              </a:rPr>
              <a:t>05</a:t>
            </a:r>
            <a:endParaRPr lang="es-ES" sz="8400" b="1" dirty="0">
              <a:solidFill>
                <a:srgbClr val="E72338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CuadroTexto 3"/>
          <p:cNvSpPr txBox="1"/>
          <p:nvPr/>
        </p:nvSpPr>
        <p:spPr>
          <a:xfrm>
            <a:off x="786382" y="2476426"/>
            <a:ext cx="7465623" cy="11079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a-ES" sz="3300" b="1" dirty="0" smtClean="0">
                <a:ea typeface="Arial" charset="0"/>
                <a:cs typeface="Arial" charset="0"/>
              </a:rPr>
              <a:t>Quins drets és vulneren més a cada eix de discriminació?</a:t>
            </a:r>
            <a:endParaRPr lang="ca-ES" sz="3300" b="1" dirty="0"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5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902745" y="853758"/>
            <a:ext cx="3991873" cy="583336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24734" y="918549"/>
            <a:ext cx="7134225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ca-E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charset="0"/>
              </a:rPr>
              <a:t>Drets vulnerats:  </a:t>
            </a:r>
            <a:r>
              <a:rPr lang="es-ES_tradnl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charset="0"/>
              </a:rPr>
              <a:t>RACISME I XENOFÒBIA</a:t>
            </a:r>
            <a:endParaRPr lang="ca-ES" sz="24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7" name="Gràfic 4"/>
          <p:cNvGraphicFramePr/>
          <p:nvPr>
            <p:extLst>
              <p:ext uri="{D42A27DB-BD31-4B8C-83A1-F6EECF244321}">
                <p14:modId xmlns:p14="http://schemas.microsoft.com/office/powerpoint/2010/main" val="3130398257"/>
              </p:ext>
            </p:extLst>
          </p:nvPr>
        </p:nvGraphicFramePr>
        <p:xfrm>
          <a:off x="724734" y="1787857"/>
          <a:ext cx="7858958" cy="39518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Imagen 1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376" b="-6025"/>
          <a:stretch/>
        </p:blipFill>
        <p:spPr>
          <a:xfrm>
            <a:off x="354798" y="193236"/>
            <a:ext cx="369936" cy="386266"/>
          </a:xfrm>
          <a:prstGeom prst="rect">
            <a:avLst/>
          </a:prstGeom>
        </p:spPr>
      </p:pic>
      <p:sp>
        <p:nvSpPr>
          <p:cNvPr id="8" name="CuadroTexto 6"/>
          <p:cNvSpPr txBox="1"/>
          <p:nvPr/>
        </p:nvSpPr>
        <p:spPr>
          <a:xfrm>
            <a:off x="790526" y="272876"/>
            <a:ext cx="4014216" cy="22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875" dirty="0" smtClean="0">
                <a:latin typeface="Arial" charset="0"/>
                <a:ea typeface="Arial" charset="0"/>
                <a:cs typeface="Arial" charset="0"/>
              </a:rPr>
              <a:t>Balanç  2021 – Oficina per la No Discriminació</a:t>
            </a:r>
            <a:endParaRPr lang="ca-ES" dirty="0"/>
          </a:p>
        </p:txBody>
      </p:sp>
      <p:pic>
        <p:nvPicPr>
          <p:cNvPr id="9" name="Imagen 9">
            <a:extLst>
              <a:ext uri="{FF2B5EF4-FFF2-40B4-BE49-F238E27FC236}">
                <a16:creationId xmlns="" xmlns:a16="http://schemas.microsoft.com/office/drawing/2014/main" id="{992EFDF0-A71E-6546-A515-37A069E4E5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49639" y="209543"/>
            <a:ext cx="1872000" cy="353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38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899715" y="862706"/>
            <a:ext cx="3991873" cy="583336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24734" y="767304"/>
            <a:ext cx="713422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ca-E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charset="0"/>
              </a:rPr>
              <a:t>Drets vulnerats: </a:t>
            </a:r>
          </a:p>
          <a:p>
            <a:r>
              <a:rPr lang="es-ES_tradnl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charset="0"/>
              </a:rPr>
              <a:t>ORIENTACIÓ SEXUAL / IDENTITAT DE GÈNERE</a:t>
            </a:r>
            <a:endParaRPr lang="ca-ES" sz="24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9" name="8 Gráfico"/>
          <p:cNvGraphicFramePr/>
          <p:nvPr/>
        </p:nvGraphicFramePr>
        <p:xfrm>
          <a:off x="1011336" y="1774209"/>
          <a:ext cx="6645057" cy="44630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Imagen 9">
            <a:extLst>
              <a:ext uri="{FF2B5EF4-FFF2-40B4-BE49-F238E27FC236}">
                <a16:creationId xmlns="" xmlns:a16="http://schemas.microsoft.com/office/drawing/2014/main" id="{992EFDF0-A71E-6546-A515-37A069E4E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9639" y="209543"/>
            <a:ext cx="1872000" cy="353652"/>
          </a:xfrm>
          <a:prstGeom prst="rect">
            <a:avLst/>
          </a:prstGeom>
        </p:spPr>
      </p:pic>
      <p:pic>
        <p:nvPicPr>
          <p:cNvPr id="6" name="Imagen 1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376" b="-6025"/>
          <a:stretch/>
        </p:blipFill>
        <p:spPr>
          <a:xfrm>
            <a:off x="354798" y="193236"/>
            <a:ext cx="369936" cy="386266"/>
          </a:xfrm>
          <a:prstGeom prst="rect">
            <a:avLst/>
          </a:prstGeom>
        </p:spPr>
      </p:pic>
      <p:sp>
        <p:nvSpPr>
          <p:cNvPr id="8" name="CuadroTexto 6"/>
          <p:cNvSpPr txBox="1"/>
          <p:nvPr/>
        </p:nvSpPr>
        <p:spPr>
          <a:xfrm>
            <a:off x="790526" y="272876"/>
            <a:ext cx="4014216" cy="22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875" dirty="0" smtClean="0">
                <a:latin typeface="Arial" charset="0"/>
                <a:ea typeface="Arial" charset="0"/>
                <a:cs typeface="Arial" charset="0"/>
              </a:rPr>
              <a:t>Balanç  2021 – Oficina per la No Discriminació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72878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902745" y="853758"/>
            <a:ext cx="3991873" cy="583336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24734" y="918549"/>
            <a:ext cx="7134225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ca-E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charset="0"/>
              </a:rPr>
              <a:t>Drets vulnerats:  </a:t>
            </a:r>
            <a:r>
              <a:rPr lang="es-ES_tradnl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charset="0"/>
              </a:rPr>
              <a:t>DISCAPACITAT</a:t>
            </a:r>
            <a:endParaRPr lang="ca-ES" sz="24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5" name="Gràfic 4"/>
          <p:cNvGraphicFramePr/>
          <p:nvPr>
            <p:extLst>
              <p:ext uri="{D42A27DB-BD31-4B8C-83A1-F6EECF244321}">
                <p14:modId xmlns:p14="http://schemas.microsoft.com/office/powerpoint/2010/main" val="2537800769"/>
              </p:ext>
            </p:extLst>
          </p:nvPr>
        </p:nvGraphicFramePr>
        <p:xfrm>
          <a:off x="-631520" y="1772419"/>
          <a:ext cx="9335069" cy="39518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Imagen 9">
            <a:extLst>
              <a:ext uri="{FF2B5EF4-FFF2-40B4-BE49-F238E27FC236}">
                <a16:creationId xmlns="" xmlns:a16="http://schemas.microsoft.com/office/drawing/2014/main" id="{992EFDF0-A71E-6546-A515-37A069E4E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9639" y="209543"/>
            <a:ext cx="1872000" cy="353652"/>
          </a:xfrm>
          <a:prstGeom prst="rect">
            <a:avLst/>
          </a:prstGeom>
        </p:spPr>
      </p:pic>
      <p:pic>
        <p:nvPicPr>
          <p:cNvPr id="8" name="Imagen 1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376" b="-6025"/>
          <a:stretch/>
        </p:blipFill>
        <p:spPr>
          <a:xfrm>
            <a:off x="354798" y="193236"/>
            <a:ext cx="369936" cy="386266"/>
          </a:xfrm>
          <a:prstGeom prst="rect">
            <a:avLst/>
          </a:prstGeom>
        </p:spPr>
      </p:pic>
      <p:sp>
        <p:nvSpPr>
          <p:cNvPr id="9" name="CuadroTexto 6"/>
          <p:cNvSpPr txBox="1"/>
          <p:nvPr/>
        </p:nvSpPr>
        <p:spPr>
          <a:xfrm>
            <a:off x="790526" y="272876"/>
            <a:ext cx="4014216" cy="22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875" dirty="0" smtClean="0">
                <a:latin typeface="Arial" charset="0"/>
                <a:ea typeface="Arial" charset="0"/>
                <a:cs typeface="Arial" charset="0"/>
              </a:rPr>
              <a:t>Balanç  2021 – Oficina per la No Discriminació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91906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CuadroTexto 7"/>
          <p:cNvSpPr txBox="1"/>
          <p:nvPr/>
        </p:nvSpPr>
        <p:spPr>
          <a:xfrm>
            <a:off x="724734" y="930142"/>
            <a:ext cx="81068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Arial" charset="0"/>
                <a:cs typeface="Arial" charset="0"/>
              </a:rPr>
              <a:t>OND: Referent municipal en la lluita contra la discriminació</a:t>
            </a:r>
          </a:p>
        </p:txBody>
      </p:sp>
      <p:pic>
        <p:nvPicPr>
          <p:cNvPr id="25" name="Imagen 9">
            <a:extLst>
              <a:ext uri="{FF2B5EF4-FFF2-40B4-BE49-F238E27FC236}">
                <a16:creationId xmlns="" xmlns:a16="http://schemas.microsoft.com/office/drawing/2014/main" id="{992EFDF0-A71E-6546-A515-37A069E4E5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9639" y="209543"/>
            <a:ext cx="1872000" cy="353652"/>
          </a:xfrm>
          <a:prstGeom prst="rect">
            <a:avLst/>
          </a:prstGeom>
        </p:spPr>
      </p:pic>
      <p:sp>
        <p:nvSpPr>
          <p:cNvPr id="27" name="CuadroTexto 6"/>
          <p:cNvSpPr txBox="1"/>
          <p:nvPr/>
        </p:nvSpPr>
        <p:spPr>
          <a:xfrm>
            <a:off x="790526" y="272876"/>
            <a:ext cx="4014216" cy="22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875" dirty="0" smtClean="0">
                <a:latin typeface="Arial" charset="0"/>
                <a:ea typeface="Arial" charset="0"/>
                <a:cs typeface="Arial" charset="0"/>
              </a:rPr>
              <a:t>Balanç  2021– Oficina per la No Discriminació</a:t>
            </a:r>
            <a:endParaRPr lang="ca-ES" dirty="0"/>
          </a:p>
        </p:txBody>
      </p:sp>
      <p:pic>
        <p:nvPicPr>
          <p:cNvPr id="28" name="Imagen 1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376" b="-6025"/>
          <a:stretch/>
        </p:blipFill>
        <p:spPr>
          <a:xfrm>
            <a:off x="354798" y="193236"/>
            <a:ext cx="369936" cy="386266"/>
          </a:xfrm>
          <a:prstGeom prst="rect">
            <a:avLst/>
          </a:prstGeom>
        </p:spPr>
      </p:pic>
      <p:pic>
        <p:nvPicPr>
          <p:cNvPr id="1027" name="Picture 3" descr="C:\Users\emma2\Downloads\OND(1).png"/>
          <p:cNvPicPr>
            <a:picLocks noChangeAspect="1" noChangeArrowheads="1"/>
          </p:cNvPicPr>
          <p:nvPr/>
        </p:nvPicPr>
        <p:blipFill>
          <a:blip r:embed="rId5"/>
          <a:srcRect l="6139" t="9415" r="3745" b="8104"/>
          <a:stretch>
            <a:fillRect/>
          </a:stretch>
        </p:blipFill>
        <p:spPr bwMode="auto">
          <a:xfrm>
            <a:off x="354798" y="1760297"/>
            <a:ext cx="8536790" cy="43948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6981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9"/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899715" y="736851"/>
            <a:ext cx="3991873" cy="5833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86384" y="736851"/>
            <a:ext cx="3533703" cy="1623180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es-ES_tradnl" sz="8400" b="1" dirty="0" smtClean="0">
                <a:solidFill>
                  <a:srgbClr val="E72338"/>
                </a:solidFill>
                <a:latin typeface="Arial" charset="0"/>
                <a:ea typeface="Arial" charset="0"/>
                <a:cs typeface="Arial" charset="0"/>
              </a:rPr>
              <a:t>06</a:t>
            </a:r>
            <a:endParaRPr lang="es-ES" sz="8400" b="1" dirty="0">
              <a:solidFill>
                <a:srgbClr val="E72338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786382" y="2476426"/>
            <a:ext cx="7465623" cy="6001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a-ES" sz="3300" b="1" dirty="0" smtClean="0">
                <a:ea typeface="Arial" charset="0"/>
                <a:cs typeface="Arial" charset="0"/>
              </a:rPr>
              <a:t>Quines actuacions s’han realitzat</a:t>
            </a:r>
            <a:endParaRPr lang="ca-ES" sz="3300" b="1" dirty="0"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12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0580830"/>
              </p:ext>
            </p:extLst>
          </p:nvPr>
        </p:nvGraphicFramePr>
        <p:xfrm>
          <a:off x="5378262" y="-104799"/>
          <a:ext cx="3226931" cy="2199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902745" y="853758"/>
            <a:ext cx="3991873" cy="5833369"/>
          </a:xfrm>
          <a:prstGeom prst="rect">
            <a:avLst/>
          </a:prstGeom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384" r="3365" b="2724"/>
          <a:stretch/>
        </p:blipFill>
        <p:spPr bwMode="auto">
          <a:xfrm>
            <a:off x="3635715" y="1542696"/>
            <a:ext cx="4881715" cy="4867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Imagen 9">
            <a:extLst>
              <a:ext uri="{FF2B5EF4-FFF2-40B4-BE49-F238E27FC236}">
                <a16:creationId xmlns="" xmlns:a16="http://schemas.microsoft.com/office/drawing/2014/main" id="{992EFDF0-A71E-6546-A515-37A069E4E55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49639" y="209543"/>
            <a:ext cx="1872000" cy="353652"/>
          </a:xfrm>
          <a:prstGeom prst="rect">
            <a:avLst/>
          </a:prstGeom>
        </p:spPr>
      </p:pic>
      <p:sp>
        <p:nvSpPr>
          <p:cNvPr id="16" name="Título 1"/>
          <p:cNvSpPr>
            <a:spLocks noGrp="1"/>
          </p:cNvSpPr>
          <p:nvPr>
            <p:ph type="ctrTitle"/>
          </p:nvPr>
        </p:nvSpPr>
        <p:spPr>
          <a:xfrm>
            <a:off x="660328" y="655702"/>
            <a:ext cx="6668691" cy="743451"/>
          </a:xfrm>
        </p:spPr>
        <p:txBody>
          <a:bodyPr>
            <a:normAutofit/>
          </a:bodyPr>
          <a:lstStyle/>
          <a:p>
            <a:pPr algn="l"/>
            <a:r>
              <a:rPr lang="ca-ES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Arial" charset="0"/>
                <a:cs typeface="Arial" charset="0"/>
              </a:rPr>
              <a:t>Quines actuacions s’han realitzat:</a:t>
            </a:r>
          </a:p>
        </p:txBody>
      </p:sp>
      <p:sp>
        <p:nvSpPr>
          <p:cNvPr id="17" name="CuadroTexto 6"/>
          <p:cNvSpPr txBox="1"/>
          <p:nvPr/>
        </p:nvSpPr>
        <p:spPr>
          <a:xfrm>
            <a:off x="790526" y="272876"/>
            <a:ext cx="4014216" cy="22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875" dirty="0" smtClean="0">
                <a:latin typeface="Arial" charset="0"/>
                <a:ea typeface="Arial" charset="0"/>
                <a:cs typeface="Arial" charset="0"/>
              </a:rPr>
              <a:t>Balanç  2021 – Oficina per la No Discriminació</a:t>
            </a:r>
            <a:endParaRPr lang="ca-ES" dirty="0"/>
          </a:p>
        </p:txBody>
      </p:sp>
      <p:pic>
        <p:nvPicPr>
          <p:cNvPr id="18" name="Imagen 10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376" b="-6025"/>
          <a:stretch/>
        </p:blipFill>
        <p:spPr>
          <a:xfrm>
            <a:off x="354798" y="193236"/>
            <a:ext cx="369936" cy="386266"/>
          </a:xfrm>
          <a:prstGeom prst="rect">
            <a:avLst/>
          </a:prstGeom>
        </p:spPr>
      </p:pic>
      <p:sp>
        <p:nvSpPr>
          <p:cNvPr id="28" name="QuadreDeText 27"/>
          <p:cNvSpPr txBox="1"/>
          <p:nvPr/>
        </p:nvSpPr>
        <p:spPr>
          <a:xfrm>
            <a:off x="892585" y="2353862"/>
            <a:ext cx="1905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b="1" dirty="0" smtClean="0">
                <a:cs typeface="Arial" pitchFamily="34" charset="0"/>
              </a:rPr>
              <a:t>Consultes i demandes d’informació</a:t>
            </a:r>
            <a:endParaRPr lang="ca-ES" sz="800" b="1" dirty="0">
              <a:cs typeface="Arial" pitchFamily="34" charset="0"/>
            </a:endParaRPr>
          </a:p>
        </p:txBody>
      </p:sp>
      <p:sp>
        <p:nvSpPr>
          <p:cNvPr id="29" name="QuadreDeText 28"/>
          <p:cNvSpPr txBox="1"/>
          <p:nvPr/>
        </p:nvSpPr>
        <p:spPr>
          <a:xfrm>
            <a:off x="366301" y="4979712"/>
            <a:ext cx="22148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400" b="1" dirty="0">
                <a:cs typeface="Arial" pitchFamily="34" charset="0"/>
              </a:rPr>
              <a:t>Expedients </a:t>
            </a:r>
            <a:endParaRPr lang="ca-ES" sz="1400" b="1" dirty="0" smtClean="0">
              <a:cs typeface="Arial" pitchFamily="34" charset="0"/>
            </a:endParaRPr>
          </a:p>
          <a:p>
            <a:pPr algn="r"/>
            <a:r>
              <a:rPr lang="ca-ES" sz="1400" b="1" dirty="0" smtClean="0">
                <a:cs typeface="Arial" pitchFamily="34" charset="0"/>
              </a:rPr>
              <a:t>oberts per discriminació</a:t>
            </a:r>
            <a:endParaRPr lang="ca-ES" sz="800" dirty="0">
              <a:cs typeface="Arial" pitchFamily="34" charset="0"/>
            </a:endParaRPr>
          </a:p>
        </p:txBody>
      </p:sp>
      <p:cxnSp>
        <p:nvCxnSpPr>
          <p:cNvPr id="30" name="Connector recte 29"/>
          <p:cNvCxnSpPr/>
          <p:nvPr/>
        </p:nvCxnSpPr>
        <p:spPr>
          <a:xfrm flipH="1" flipV="1">
            <a:off x="2264773" y="2668349"/>
            <a:ext cx="1" cy="5057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 recte 36"/>
          <p:cNvCxnSpPr/>
          <p:nvPr/>
        </p:nvCxnSpPr>
        <p:spPr>
          <a:xfrm flipV="1">
            <a:off x="1166849" y="4581275"/>
            <a:ext cx="0" cy="5292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1" name="Fletxa cap avall 1030"/>
          <p:cNvSpPr/>
          <p:nvPr/>
        </p:nvSpPr>
        <p:spPr>
          <a:xfrm rot="16200000">
            <a:off x="3031173" y="3603057"/>
            <a:ext cx="378706" cy="493612"/>
          </a:xfrm>
          <a:prstGeom prst="downArrow">
            <a:avLst/>
          </a:prstGeom>
          <a:solidFill>
            <a:srgbClr val="7F43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31" name="QuadreDeText 30"/>
          <p:cNvSpPr txBox="1"/>
          <p:nvPr/>
        </p:nvSpPr>
        <p:spPr>
          <a:xfrm>
            <a:off x="5453566" y="2007940"/>
            <a:ext cx="681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300</a:t>
            </a:r>
            <a:endParaRPr lang="ca-ES" sz="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QuadreDeText 31"/>
          <p:cNvSpPr txBox="1"/>
          <p:nvPr/>
        </p:nvSpPr>
        <p:spPr>
          <a:xfrm>
            <a:off x="6018674" y="2040912"/>
            <a:ext cx="25865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Assessoraments / atencions jurídiques</a:t>
            </a:r>
            <a:endParaRPr lang="ca-E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QuadreDeText 32"/>
          <p:cNvSpPr txBox="1"/>
          <p:nvPr/>
        </p:nvSpPr>
        <p:spPr>
          <a:xfrm>
            <a:off x="5590797" y="2353862"/>
            <a:ext cx="550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27</a:t>
            </a:r>
            <a:endParaRPr lang="ca-ES" sz="1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QuadreDeText 33"/>
          <p:cNvSpPr txBox="1"/>
          <p:nvPr/>
        </p:nvSpPr>
        <p:spPr>
          <a:xfrm>
            <a:off x="6076572" y="2371772"/>
            <a:ext cx="127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Notes jurídiques</a:t>
            </a:r>
            <a:endParaRPr lang="ca-E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QuadreDeText 34"/>
          <p:cNvSpPr txBox="1"/>
          <p:nvPr/>
        </p:nvSpPr>
        <p:spPr>
          <a:xfrm>
            <a:off x="5632072" y="2731149"/>
            <a:ext cx="550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1</a:t>
            </a:r>
            <a:endParaRPr lang="ca-ES" sz="1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QuadreDeText 35"/>
          <p:cNvSpPr txBox="1"/>
          <p:nvPr/>
        </p:nvSpPr>
        <p:spPr>
          <a:xfrm>
            <a:off x="6076572" y="2749059"/>
            <a:ext cx="17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Informes jurídics</a:t>
            </a:r>
            <a:endParaRPr lang="ca-E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QuadreDeText 37"/>
          <p:cNvSpPr txBox="1"/>
          <p:nvPr/>
        </p:nvSpPr>
        <p:spPr>
          <a:xfrm>
            <a:off x="5448504" y="3311740"/>
            <a:ext cx="745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319</a:t>
            </a:r>
            <a:endParaRPr lang="ca-ES" sz="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QuadreDeText 38"/>
          <p:cNvSpPr txBox="1"/>
          <p:nvPr/>
        </p:nvSpPr>
        <p:spPr>
          <a:xfrm>
            <a:off x="6135099" y="3365601"/>
            <a:ext cx="28221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Orientacions, suport i apoderament</a:t>
            </a:r>
          </a:p>
        </p:txBody>
      </p:sp>
      <p:sp>
        <p:nvSpPr>
          <p:cNvPr id="40" name="QuadreDeText 39"/>
          <p:cNvSpPr txBox="1"/>
          <p:nvPr/>
        </p:nvSpPr>
        <p:spPr>
          <a:xfrm>
            <a:off x="5569925" y="4121884"/>
            <a:ext cx="745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53</a:t>
            </a:r>
            <a:endParaRPr lang="ca-ES" sz="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QuadreDeText 40"/>
          <p:cNvSpPr txBox="1"/>
          <p:nvPr/>
        </p:nvSpPr>
        <p:spPr>
          <a:xfrm>
            <a:off x="6076572" y="4235025"/>
            <a:ext cx="28221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Coordinacions i </a:t>
            </a:r>
            <a:r>
              <a:rPr lang="ca-E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derivacions</a:t>
            </a:r>
          </a:p>
        </p:txBody>
      </p:sp>
      <p:sp>
        <p:nvSpPr>
          <p:cNvPr id="42" name="QuadreDeText 41"/>
          <p:cNvSpPr txBox="1"/>
          <p:nvPr/>
        </p:nvSpPr>
        <p:spPr>
          <a:xfrm>
            <a:off x="5569925" y="4974293"/>
            <a:ext cx="745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61</a:t>
            </a:r>
            <a:endParaRPr lang="ca-ES" sz="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QuadreDeText 42"/>
          <p:cNvSpPr txBox="1"/>
          <p:nvPr/>
        </p:nvSpPr>
        <p:spPr>
          <a:xfrm>
            <a:off x="6076572" y="4979712"/>
            <a:ext cx="28221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Atencions psicosocials</a:t>
            </a:r>
            <a:endParaRPr lang="ca-E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QuadreDeText 43"/>
          <p:cNvSpPr txBox="1"/>
          <p:nvPr/>
        </p:nvSpPr>
        <p:spPr>
          <a:xfrm>
            <a:off x="5565629" y="5702194"/>
            <a:ext cx="745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38</a:t>
            </a:r>
          </a:p>
        </p:txBody>
      </p:sp>
      <p:sp>
        <p:nvSpPr>
          <p:cNvPr id="45" name="QuadreDeText 44"/>
          <p:cNvSpPr txBox="1"/>
          <p:nvPr/>
        </p:nvSpPr>
        <p:spPr>
          <a:xfrm>
            <a:off x="6076572" y="5756055"/>
            <a:ext cx="28221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Intermediacions i </a:t>
            </a:r>
            <a:r>
              <a:rPr lang="ca-E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mediacions</a:t>
            </a:r>
          </a:p>
        </p:txBody>
      </p:sp>
      <p:sp>
        <p:nvSpPr>
          <p:cNvPr id="2" name="QuadreDeText 1"/>
          <p:cNvSpPr txBox="1"/>
          <p:nvPr/>
        </p:nvSpPr>
        <p:spPr>
          <a:xfrm>
            <a:off x="5371669" y="1600716"/>
            <a:ext cx="806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800" b="1" dirty="0" smtClean="0">
                <a:solidFill>
                  <a:srgbClr val="B49D10"/>
                </a:solidFill>
                <a:latin typeface="Arial" pitchFamily="34" charset="0"/>
                <a:cs typeface="Arial" pitchFamily="34" charset="0"/>
              </a:rPr>
              <a:t>2021</a:t>
            </a:r>
            <a:endParaRPr lang="ca-ES" sz="1800" b="1" dirty="0">
              <a:solidFill>
                <a:srgbClr val="B49D1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QuadreDeText 46"/>
          <p:cNvSpPr txBox="1"/>
          <p:nvPr/>
        </p:nvSpPr>
        <p:spPr>
          <a:xfrm>
            <a:off x="4736437" y="2013359"/>
            <a:ext cx="1057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194</a:t>
            </a:r>
            <a:endParaRPr lang="ca-ES" sz="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QuadreDeText 47"/>
          <p:cNvSpPr txBox="1"/>
          <p:nvPr/>
        </p:nvSpPr>
        <p:spPr>
          <a:xfrm>
            <a:off x="4866847" y="2359281"/>
            <a:ext cx="550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37</a:t>
            </a:r>
            <a:endParaRPr lang="ca-ES" sz="1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QuadreDeText 48"/>
          <p:cNvSpPr txBox="1"/>
          <p:nvPr/>
        </p:nvSpPr>
        <p:spPr>
          <a:xfrm>
            <a:off x="4947877" y="2736568"/>
            <a:ext cx="550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4</a:t>
            </a:r>
            <a:endParaRPr lang="ca-ES" sz="1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QuadreDeText 49"/>
          <p:cNvSpPr txBox="1"/>
          <p:nvPr/>
        </p:nvSpPr>
        <p:spPr>
          <a:xfrm>
            <a:off x="4788162" y="3317159"/>
            <a:ext cx="745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172</a:t>
            </a:r>
            <a:endParaRPr lang="ca-ES" sz="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QuadreDeText 50"/>
          <p:cNvSpPr txBox="1"/>
          <p:nvPr/>
        </p:nvSpPr>
        <p:spPr>
          <a:xfrm>
            <a:off x="4909583" y="4127303"/>
            <a:ext cx="745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14</a:t>
            </a:r>
            <a:endParaRPr lang="ca-ES" sz="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QuadreDeText 51"/>
          <p:cNvSpPr txBox="1"/>
          <p:nvPr/>
        </p:nvSpPr>
        <p:spPr>
          <a:xfrm>
            <a:off x="4941387" y="4979712"/>
            <a:ext cx="745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73</a:t>
            </a:r>
            <a:endParaRPr lang="ca-ES" sz="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QuadreDeText 52"/>
          <p:cNvSpPr txBox="1"/>
          <p:nvPr/>
        </p:nvSpPr>
        <p:spPr>
          <a:xfrm>
            <a:off x="4960944" y="5707613"/>
            <a:ext cx="745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</a:t>
            </a:r>
          </a:p>
        </p:txBody>
      </p:sp>
      <p:sp>
        <p:nvSpPr>
          <p:cNvPr id="54" name="QuadreDeText 53"/>
          <p:cNvSpPr txBox="1"/>
          <p:nvPr/>
        </p:nvSpPr>
        <p:spPr>
          <a:xfrm>
            <a:off x="4648355" y="1599456"/>
            <a:ext cx="806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800" b="1" dirty="0" smtClean="0">
                <a:solidFill>
                  <a:srgbClr val="B49D10"/>
                </a:solidFill>
                <a:latin typeface="Arial" pitchFamily="34" charset="0"/>
                <a:cs typeface="Arial" pitchFamily="34" charset="0"/>
              </a:rPr>
              <a:t>2020</a:t>
            </a:r>
            <a:endParaRPr lang="ca-ES" sz="1800" b="1" dirty="0">
              <a:solidFill>
                <a:srgbClr val="B49D1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Gràfic 2"/>
          <p:cNvGraphicFramePr/>
          <p:nvPr>
            <p:extLst>
              <p:ext uri="{D42A27DB-BD31-4B8C-83A1-F6EECF244321}">
                <p14:modId xmlns:p14="http://schemas.microsoft.com/office/powerpoint/2010/main" val="1855998106"/>
              </p:ext>
            </p:extLst>
          </p:nvPr>
        </p:nvGraphicFramePr>
        <p:xfrm>
          <a:off x="847599" y="2842446"/>
          <a:ext cx="1845605" cy="2137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56" name="QuadreDeText 55"/>
          <p:cNvSpPr txBox="1"/>
          <p:nvPr/>
        </p:nvSpPr>
        <p:spPr>
          <a:xfrm>
            <a:off x="1522496" y="3841173"/>
            <a:ext cx="745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14</a:t>
            </a:r>
            <a:endParaRPr lang="ca-ES" sz="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QuadreDeText 56"/>
          <p:cNvSpPr txBox="1"/>
          <p:nvPr/>
        </p:nvSpPr>
        <p:spPr>
          <a:xfrm>
            <a:off x="2126501" y="3837820"/>
            <a:ext cx="6333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296</a:t>
            </a:r>
            <a:endParaRPr lang="ca-ES" sz="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QuadreDeText 57"/>
          <p:cNvSpPr txBox="1"/>
          <p:nvPr/>
        </p:nvSpPr>
        <p:spPr>
          <a:xfrm>
            <a:off x="987835" y="3837819"/>
            <a:ext cx="6333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244</a:t>
            </a:r>
            <a:endParaRPr lang="ca-ES" sz="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89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9"/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899715" y="736851"/>
            <a:ext cx="3991873" cy="5833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86384" y="736851"/>
            <a:ext cx="3533703" cy="1623180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es-ES_tradnl" sz="8400" b="1" dirty="0" smtClean="0">
                <a:solidFill>
                  <a:srgbClr val="E72338"/>
                </a:solidFill>
                <a:latin typeface="Arial" charset="0"/>
                <a:ea typeface="Arial" charset="0"/>
                <a:cs typeface="Arial" charset="0"/>
              </a:rPr>
              <a:t>07</a:t>
            </a:r>
            <a:endParaRPr lang="es-ES" sz="8400" b="1" dirty="0">
              <a:solidFill>
                <a:srgbClr val="E72338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786382" y="2476426"/>
            <a:ext cx="7465623" cy="6001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a-ES" sz="3300" b="1" dirty="0" smtClean="0">
                <a:ea typeface="Arial" charset="0"/>
                <a:cs typeface="Arial" charset="0"/>
              </a:rPr>
              <a:t>Anàlisi qualitativa</a:t>
            </a:r>
            <a:endParaRPr lang="ca-ES" sz="3300" b="1" dirty="0"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86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902745" y="861850"/>
            <a:ext cx="3991873" cy="5833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7467" y="745067"/>
            <a:ext cx="6248400" cy="516466"/>
          </a:xfrm>
        </p:spPr>
        <p:txBody>
          <a:bodyPr>
            <a:normAutofit fontScale="90000"/>
          </a:bodyPr>
          <a:lstStyle/>
          <a:p>
            <a:pPr algn="l"/>
            <a:r>
              <a:rPr lang="ca-ES" sz="2000" b="1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ca-ES" sz="2000" b="1" dirty="0" smtClean="0">
                <a:latin typeface="Arial" charset="0"/>
                <a:ea typeface="Arial" charset="0"/>
                <a:cs typeface="Arial" charset="0"/>
              </a:rPr>
            </a:br>
            <a:endParaRPr lang="ca-ES" sz="20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QuadreDeText 9"/>
          <p:cNvSpPr txBox="1"/>
          <p:nvPr/>
        </p:nvSpPr>
        <p:spPr>
          <a:xfrm>
            <a:off x="682498" y="854442"/>
            <a:ext cx="72145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600" dirty="0" smtClean="0">
                <a:solidFill>
                  <a:prstClr val="black"/>
                </a:solidFill>
                <a:cs typeface="Arial" pitchFamily="34" charset="0"/>
              </a:rPr>
              <a:t>Situacions relacionades amb </a:t>
            </a:r>
            <a:r>
              <a:rPr lang="ca-ES" sz="2000" b="1" dirty="0" smtClean="0">
                <a:solidFill>
                  <a:srgbClr val="FF66CC"/>
                </a:solidFill>
                <a:cs typeface="Arial" pitchFamily="34" charset="0"/>
              </a:rPr>
              <a:t>racisme</a:t>
            </a:r>
            <a:r>
              <a:rPr lang="ca-ES" sz="1600" b="1" dirty="0" smtClean="0">
                <a:solidFill>
                  <a:prstClr val="black"/>
                </a:solidFill>
                <a:cs typeface="Arial" pitchFamily="34" charset="0"/>
              </a:rPr>
              <a:t>: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3582" y="1261532"/>
            <a:ext cx="7816043" cy="5005917"/>
          </a:xfrm>
          <a:prstGeom prst="rect">
            <a:avLst/>
          </a:prstGeom>
          <a:solidFill>
            <a:srgbClr val="FFC5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>
              <a:solidFill>
                <a:srgbClr val="70AD47">
                  <a:lumMod val="75000"/>
                </a:srgb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3582" y="1261534"/>
            <a:ext cx="7816043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Wingdings" pitchFamily="2" charset="2"/>
              <a:buChar char="§"/>
            </a:pPr>
            <a:r>
              <a:rPr lang="ca-ES" sz="1400" dirty="0" smtClean="0">
                <a:solidFill>
                  <a:prstClr val="black"/>
                </a:solidFill>
              </a:rPr>
              <a:t>L’eix </a:t>
            </a:r>
            <a:r>
              <a:rPr lang="ca-ES" sz="1400" dirty="0">
                <a:solidFill>
                  <a:prstClr val="black"/>
                </a:solidFill>
              </a:rPr>
              <a:t>de discriminació de racisme i xenofòbia continua sent l’eix amb més volum de queixes presentades </a:t>
            </a:r>
            <a:r>
              <a:rPr lang="ca-ES" sz="1400" dirty="0" smtClean="0">
                <a:solidFill>
                  <a:prstClr val="black"/>
                </a:solidFill>
              </a:rPr>
              <a:t>amb  </a:t>
            </a:r>
            <a:r>
              <a:rPr lang="ca-ES" sz="1800" b="1" dirty="0" smtClean="0">
                <a:solidFill>
                  <a:prstClr val="black"/>
                </a:solidFill>
              </a:rPr>
              <a:t>84 </a:t>
            </a:r>
            <a:r>
              <a:rPr lang="ca-ES" sz="1400" b="1" dirty="0" smtClean="0">
                <a:solidFill>
                  <a:prstClr val="black"/>
                </a:solidFill>
              </a:rPr>
              <a:t> situacions (38 per </a:t>
            </a:r>
            <a:r>
              <a:rPr lang="ca-ES" sz="1400" b="1" dirty="0" err="1" smtClean="0">
                <a:solidFill>
                  <a:prstClr val="black"/>
                </a:solidFill>
              </a:rPr>
              <a:t>racialització</a:t>
            </a:r>
            <a:r>
              <a:rPr lang="ca-ES" sz="1400" b="1" dirty="0" smtClean="0">
                <a:solidFill>
                  <a:prstClr val="black"/>
                </a:solidFill>
              </a:rPr>
              <a:t> i 46 per origen ètnic) </a:t>
            </a:r>
            <a:r>
              <a:rPr lang="ca-ES" sz="1400" dirty="0" smtClean="0">
                <a:solidFill>
                  <a:prstClr val="black"/>
                </a:solidFill>
              </a:rPr>
              <a:t>amb una lleugera baixada quantitativament respecte el 2020. </a:t>
            </a:r>
          </a:p>
          <a:p>
            <a:pPr algn="just"/>
            <a:endParaRPr lang="ca-ES" sz="1400" dirty="0" smtClean="0">
              <a:solidFill>
                <a:prstClr val="black"/>
              </a:solidFill>
            </a:endParaRPr>
          </a:p>
          <a:p>
            <a:pPr marL="171450" indent="-171450" algn="just">
              <a:buFont typeface="Wingdings" pitchFamily="2" charset="2"/>
              <a:buChar char="§"/>
            </a:pPr>
            <a:r>
              <a:rPr lang="ca-ES" sz="1400" dirty="0" smtClean="0">
                <a:solidFill>
                  <a:prstClr val="black"/>
                </a:solidFill>
              </a:rPr>
              <a:t>Aquest any han augmentat les queixes referides </a:t>
            </a:r>
            <a:r>
              <a:rPr lang="ca-ES" sz="1400" dirty="0">
                <a:solidFill>
                  <a:prstClr val="black"/>
                </a:solidFill>
              </a:rPr>
              <a:t>a </a:t>
            </a:r>
            <a:r>
              <a:rPr lang="ca-ES" sz="1400" b="1" dirty="0" smtClean="0">
                <a:solidFill>
                  <a:prstClr val="black"/>
                </a:solidFill>
              </a:rPr>
              <a:t>tracte </a:t>
            </a:r>
            <a:r>
              <a:rPr lang="ca-ES" sz="1400" b="1" dirty="0">
                <a:solidFill>
                  <a:prstClr val="black"/>
                </a:solidFill>
              </a:rPr>
              <a:t>vexatori per raó d’origen </a:t>
            </a:r>
            <a:r>
              <a:rPr lang="ca-ES" sz="1400" dirty="0" smtClean="0">
                <a:solidFill>
                  <a:prstClr val="black"/>
                </a:solidFill>
              </a:rPr>
              <a:t>(insults</a:t>
            </a:r>
            <a:r>
              <a:rPr lang="ca-ES" sz="1400" dirty="0">
                <a:solidFill>
                  <a:prstClr val="black"/>
                </a:solidFill>
              </a:rPr>
              <a:t>, menyspreu, </a:t>
            </a:r>
            <a:r>
              <a:rPr lang="ca-ES" sz="1400" dirty="0" smtClean="0">
                <a:solidFill>
                  <a:prstClr val="black"/>
                </a:solidFill>
              </a:rPr>
              <a:t>humiliacions, amenaces, comentaris </a:t>
            </a:r>
            <a:r>
              <a:rPr lang="ca-ES" sz="1400" dirty="0">
                <a:solidFill>
                  <a:prstClr val="black"/>
                </a:solidFill>
              </a:rPr>
              <a:t>ofensius de retorn al país </a:t>
            </a:r>
            <a:r>
              <a:rPr lang="ca-ES" sz="1400" dirty="0" smtClean="0">
                <a:solidFill>
                  <a:prstClr val="black"/>
                </a:solidFill>
              </a:rPr>
              <a:t>d’origen) i agressions físiques, concentrades principalment contra </a:t>
            </a:r>
            <a:r>
              <a:rPr lang="ca-ES" sz="1400" b="1" dirty="0" smtClean="0">
                <a:solidFill>
                  <a:prstClr val="black"/>
                </a:solidFill>
              </a:rPr>
              <a:t>persones </a:t>
            </a:r>
            <a:r>
              <a:rPr lang="ca-ES" sz="1400" b="1" dirty="0" err="1" smtClean="0">
                <a:solidFill>
                  <a:prstClr val="black"/>
                </a:solidFill>
              </a:rPr>
              <a:t>migrants</a:t>
            </a:r>
            <a:endParaRPr lang="ca-ES" sz="1400" b="1" dirty="0" smtClean="0">
              <a:solidFill>
                <a:prstClr val="black"/>
              </a:solidFill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ca-ES" sz="1400" dirty="0">
              <a:solidFill>
                <a:prstClr val="black"/>
              </a:solidFill>
            </a:endParaRPr>
          </a:p>
          <a:p>
            <a:pPr marL="171450" indent="-171450" algn="just">
              <a:buFont typeface="Wingdings" pitchFamily="2" charset="2"/>
              <a:buChar char="§"/>
            </a:pPr>
            <a:r>
              <a:rPr lang="ca-ES" sz="1400" dirty="0" smtClean="0">
                <a:solidFill>
                  <a:prstClr val="black"/>
                </a:solidFill>
              </a:rPr>
              <a:t>Augment de </a:t>
            </a:r>
            <a:r>
              <a:rPr lang="ca-ES" sz="1400" dirty="0">
                <a:solidFill>
                  <a:prstClr val="black"/>
                </a:solidFill>
              </a:rPr>
              <a:t>situacions de discriminació en </a:t>
            </a:r>
            <a:r>
              <a:rPr lang="ca-ES" sz="1400" b="1" dirty="0">
                <a:solidFill>
                  <a:prstClr val="black"/>
                </a:solidFill>
              </a:rPr>
              <a:t>l’àmbit </a:t>
            </a:r>
            <a:r>
              <a:rPr lang="ca-ES" sz="1400" b="1" dirty="0" smtClean="0">
                <a:solidFill>
                  <a:prstClr val="black"/>
                </a:solidFill>
              </a:rPr>
              <a:t>de </a:t>
            </a:r>
            <a:r>
              <a:rPr lang="ca-ES" sz="1400" b="1" dirty="0">
                <a:solidFill>
                  <a:prstClr val="black"/>
                </a:solidFill>
              </a:rPr>
              <a:t>les comunitats de </a:t>
            </a:r>
            <a:r>
              <a:rPr lang="ca-ES" sz="1400" b="1" dirty="0" smtClean="0">
                <a:solidFill>
                  <a:prstClr val="black"/>
                </a:solidFill>
              </a:rPr>
              <a:t>veïns </a:t>
            </a:r>
            <a:r>
              <a:rPr lang="ca-ES" sz="1400" dirty="0" smtClean="0">
                <a:solidFill>
                  <a:prstClr val="black"/>
                </a:solidFill>
              </a:rPr>
              <a:t>agreujat per les dificultats relacionals provocats durant la pandèmia on s’han disparat conflictes que havien quedat amagats en estereotips i prejudicis que finalment han portat a agressions racistes. Des de l’OND s’han realitzat diferents </a:t>
            </a:r>
            <a:r>
              <a:rPr lang="ca-ES" sz="1400" b="1" dirty="0" smtClean="0">
                <a:solidFill>
                  <a:prstClr val="black"/>
                </a:solidFill>
              </a:rPr>
              <a:t>intermediacions i mediacions entre les parts</a:t>
            </a:r>
            <a:r>
              <a:rPr lang="ca-ES" sz="1400" dirty="0" smtClean="0">
                <a:solidFill>
                  <a:prstClr val="black"/>
                </a:solidFill>
              </a:rPr>
              <a:t>, coordinat amb els serveis de prevenció i recursos municipals dels districtes i els barris.</a:t>
            </a:r>
          </a:p>
          <a:p>
            <a:pPr algn="just"/>
            <a:endParaRPr lang="ca-ES" sz="1400" dirty="0" smtClean="0">
              <a:solidFill>
                <a:prstClr val="black"/>
              </a:solidFill>
            </a:endParaRPr>
          </a:p>
          <a:p>
            <a:pPr marL="171450" indent="-171450" algn="just">
              <a:buFont typeface="Wingdings" pitchFamily="2" charset="2"/>
              <a:buChar char="§"/>
            </a:pPr>
            <a:r>
              <a:rPr lang="ca-ES" sz="1400" dirty="0" smtClean="0">
                <a:solidFill>
                  <a:prstClr val="black"/>
                </a:solidFill>
              </a:rPr>
              <a:t>Els </a:t>
            </a:r>
            <a:r>
              <a:rPr lang="ca-ES" sz="1400" dirty="0">
                <a:solidFill>
                  <a:prstClr val="black"/>
                </a:solidFill>
              </a:rPr>
              <a:t>d</a:t>
            </a:r>
            <a:r>
              <a:rPr lang="ca-ES" sz="1400" dirty="0" smtClean="0">
                <a:solidFill>
                  <a:prstClr val="black"/>
                </a:solidFill>
              </a:rPr>
              <a:t>rets que més s’han vulnerat per racisme i xenofòbia han estat: </a:t>
            </a:r>
            <a:r>
              <a:rPr lang="ca-ES" sz="1400" b="1" dirty="0" smtClean="0">
                <a:solidFill>
                  <a:prstClr val="black"/>
                </a:solidFill>
              </a:rPr>
              <a:t>integritat moral </a:t>
            </a:r>
            <a:r>
              <a:rPr lang="ca-ES" sz="1400" dirty="0" smtClean="0">
                <a:solidFill>
                  <a:prstClr val="black"/>
                </a:solidFill>
              </a:rPr>
              <a:t>(44 %), </a:t>
            </a:r>
            <a:r>
              <a:rPr lang="ca-ES" sz="1400" b="1" dirty="0" smtClean="0">
                <a:solidFill>
                  <a:prstClr val="black"/>
                </a:solidFill>
              </a:rPr>
              <a:t>prestació de serveis </a:t>
            </a:r>
            <a:r>
              <a:rPr lang="ca-ES" sz="1400" dirty="0" smtClean="0">
                <a:solidFill>
                  <a:prstClr val="black"/>
                </a:solidFill>
              </a:rPr>
              <a:t>(13 %), </a:t>
            </a:r>
            <a:r>
              <a:rPr lang="ca-ES" sz="1400" b="1" dirty="0" smtClean="0">
                <a:solidFill>
                  <a:prstClr val="black"/>
                </a:solidFill>
              </a:rPr>
              <a:t>habitatge</a:t>
            </a:r>
            <a:r>
              <a:rPr lang="ca-ES" sz="1400" dirty="0" smtClean="0">
                <a:solidFill>
                  <a:prstClr val="black"/>
                </a:solidFill>
              </a:rPr>
              <a:t> (13 %) i </a:t>
            </a:r>
            <a:r>
              <a:rPr lang="ca-ES" sz="1400" b="1" dirty="0" smtClean="0">
                <a:solidFill>
                  <a:prstClr val="black"/>
                </a:solidFill>
              </a:rPr>
              <a:t>integritat física </a:t>
            </a:r>
            <a:r>
              <a:rPr lang="ca-ES" sz="1400" dirty="0" smtClean="0">
                <a:solidFill>
                  <a:prstClr val="black"/>
                </a:solidFill>
              </a:rPr>
              <a:t>(9 %)</a:t>
            </a:r>
          </a:p>
          <a:p>
            <a:pPr marL="171450" indent="-171450" algn="just">
              <a:buFont typeface="Wingdings" pitchFamily="2" charset="2"/>
              <a:buChar char="§"/>
            </a:pPr>
            <a:endParaRPr lang="ca-ES" sz="1400" dirty="0">
              <a:solidFill>
                <a:prstClr val="black"/>
              </a:solidFill>
            </a:endParaRPr>
          </a:p>
          <a:p>
            <a:pPr marL="171450" indent="-171450" algn="just">
              <a:buFont typeface="Wingdings" pitchFamily="2" charset="2"/>
              <a:buChar char="§"/>
            </a:pPr>
            <a:r>
              <a:rPr lang="ca-ES" sz="1400" dirty="0" smtClean="0">
                <a:solidFill>
                  <a:prstClr val="black"/>
                </a:solidFill>
              </a:rPr>
              <a:t>Es manté </a:t>
            </a:r>
            <a:r>
              <a:rPr lang="ca-ES" sz="1400" b="1" dirty="0">
                <a:solidFill>
                  <a:prstClr val="black"/>
                </a:solidFill>
              </a:rPr>
              <a:t>la restricció o denegació d’accés a diferents serveis d’entitats </a:t>
            </a:r>
            <a:r>
              <a:rPr lang="ca-ES" sz="1400" b="1" dirty="0" smtClean="0">
                <a:solidFill>
                  <a:prstClr val="black"/>
                </a:solidFill>
              </a:rPr>
              <a:t>bancàries </a:t>
            </a:r>
            <a:r>
              <a:rPr lang="ca-ES" sz="1400" dirty="0" smtClean="0">
                <a:solidFill>
                  <a:prstClr val="black"/>
                </a:solidFill>
              </a:rPr>
              <a:t>en la mateixa línia del 2020, </a:t>
            </a:r>
            <a:r>
              <a:rPr lang="ca-ES" sz="1400" dirty="0">
                <a:solidFill>
                  <a:prstClr val="black"/>
                </a:solidFill>
              </a:rPr>
              <a:t>en relació a l’origen de naixement de la persona o </a:t>
            </a:r>
            <a:r>
              <a:rPr lang="ca-ES" sz="1400" dirty="0" smtClean="0">
                <a:solidFill>
                  <a:prstClr val="black"/>
                </a:solidFill>
              </a:rPr>
              <a:t>nacionalitat. Hi ha </a:t>
            </a:r>
            <a:r>
              <a:rPr lang="ca-ES" sz="1400" b="1" dirty="0">
                <a:solidFill>
                  <a:prstClr val="black"/>
                </a:solidFill>
              </a:rPr>
              <a:t>9</a:t>
            </a:r>
            <a:r>
              <a:rPr lang="ca-ES" sz="1400" b="1" dirty="0" smtClean="0">
                <a:solidFill>
                  <a:prstClr val="black"/>
                </a:solidFill>
              </a:rPr>
              <a:t> expedients oberts </a:t>
            </a:r>
            <a:r>
              <a:rPr lang="ca-ES" sz="1400" dirty="0" smtClean="0">
                <a:solidFill>
                  <a:prstClr val="black"/>
                </a:solidFill>
              </a:rPr>
              <a:t>per aquest motiu a l’OND i es continua amb les actuacions de requeriment a les entitats.</a:t>
            </a:r>
          </a:p>
          <a:p>
            <a:pPr algn="just"/>
            <a:endParaRPr lang="ca-ES" sz="1400" dirty="0">
              <a:solidFill>
                <a:prstClr val="black"/>
              </a:solidFill>
            </a:endParaRPr>
          </a:p>
          <a:p>
            <a:pPr marL="171450" indent="-171450" algn="just">
              <a:buFont typeface="Wingdings" pitchFamily="2" charset="2"/>
              <a:buChar char="§"/>
            </a:pPr>
            <a:r>
              <a:rPr lang="ca-ES" sz="1400" dirty="0" smtClean="0">
                <a:solidFill>
                  <a:prstClr val="black"/>
                </a:solidFill>
              </a:rPr>
              <a:t>També es mantenen les situacions d’actuacions discriminatòries per part de cossos de seguretat privats en zones comercials pel dret d’admissió, i a l’espai públic amb criteris de </a:t>
            </a:r>
            <a:r>
              <a:rPr lang="ca-ES" sz="1400" b="1" dirty="0" smtClean="0">
                <a:solidFill>
                  <a:prstClr val="black"/>
                </a:solidFill>
              </a:rPr>
              <a:t>perfil ètnic.</a:t>
            </a:r>
            <a:endParaRPr lang="ca-ES" sz="1400" b="1" dirty="0">
              <a:solidFill>
                <a:prstClr val="black"/>
              </a:solidFill>
            </a:endParaRPr>
          </a:p>
        </p:txBody>
      </p:sp>
      <p:pic>
        <p:nvPicPr>
          <p:cNvPr id="14" name="Imagen 9">
            <a:extLst>
              <a:ext uri="{FF2B5EF4-FFF2-40B4-BE49-F238E27FC236}">
                <a16:creationId xmlns:a16="http://schemas.microsoft.com/office/drawing/2014/main" xmlns="" xmlns:lc="http://schemas.openxmlformats.org/drawingml/2006/lockedCanvas" id="{992EFDF0-A71E-6546-A515-37A069E4E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5999" y="222420"/>
            <a:ext cx="1872000" cy="353652"/>
          </a:xfrm>
          <a:prstGeom prst="rect">
            <a:avLst/>
          </a:prstGeom>
        </p:spPr>
      </p:pic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5" name="Imagen 4">
            <a:extLst>
              <a:ext uri="{FF2B5EF4-FFF2-40B4-BE49-F238E27FC236}">
                <a16:creationId xmlns="" xmlns:a16="http://schemas.microsoft.com/office/drawing/2014/main" id="{1A36D5ED-BE1B-5245-817F-79A49C63B7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235" y="6339316"/>
            <a:ext cx="8139306" cy="20097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376" b="-6025"/>
          <a:stretch/>
        </p:blipFill>
        <p:spPr>
          <a:xfrm>
            <a:off x="354798" y="193236"/>
            <a:ext cx="369936" cy="386266"/>
          </a:xfrm>
          <a:prstGeom prst="rect">
            <a:avLst/>
          </a:prstGeom>
        </p:spPr>
      </p:pic>
      <p:sp>
        <p:nvSpPr>
          <p:cNvPr id="16" name="CuadroTexto 6"/>
          <p:cNvSpPr txBox="1"/>
          <p:nvPr/>
        </p:nvSpPr>
        <p:spPr>
          <a:xfrm>
            <a:off x="790526" y="272876"/>
            <a:ext cx="4014216" cy="22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875" dirty="0" smtClean="0">
                <a:latin typeface="Arial" charset="0"/>
                <a:ea typeface="Arial" charset="0"/>
                <a:cs typeface="Arial" charset="0"/>
              </a:rPr>
              <a:t>Balanç  2021 – Oficina per la No Discriminació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40741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902745" y="862147"/>
            <a:ext cx="3991873" cy="5833369"/>
          </a:xfrm>
          <a:prstGeom prst="rect">
            <a:avLst/>
          </a:prstGeom>
        </p:spPr>
      </p:pic>
      <p:sp>
        <p:nvSpPr>
          <p:cNvPr id="10" name="QuadreDeText 9"/>
          <p:cNvSpPr txBox="1"/>
          <p:nvPr/>
        </p:nvSpPr>
        <p:spPr>
          <a:xfrm>
            <a:off x="924978" y="1119326"/>
            <a:ext cx="59673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600" dirty="0" smtClean="0">
                <a:solidFill>
                  <a:prstClr val="black"/>
                </a:solidFill>
                <a:cs typeface="Arial" pitchFamily="34" charset="0"/>
              </a:rPr>
              <a:t>Situacions</a:t>
            </a:r>
            <a:r>
              <a:rPr lang="pt-BR" sz="1600" dirty="0" smtClean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ca-ES" sz="1600" dirty="0" smtClean="0">
                <a:solidFill>
                  <a:prstClr val="black"/>
                </a:solidFill>
                <a:cs typeface="Arial" pitchFamily="34" charset="0"/>
              </a:rPr>
              <a:t>relacionades amb </a:t>
            </a:r>
            <a:r>
              <a:rPr lang="ca-ES" sz="2000" b="1" dirty="0" smtClean="0">
                <a:solidFill>
                  <a:srgbClr val="9CAF71"/>
                </a:solidFill>
                <a:cs typeface="Arial" pitchFamily="34" charset="0"/>
              </a:rPr>
              <a:t>LGTBI-fòbia</a:t>
            </a:r>
            <a:r>
              <a:rPr lang="ca-ES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48304" y="1581150"/>
            <a:ext cx="7320336" cy="4533900"/>
          </a:xfrm>
          <a:prstGeom prst="rect">
            <a:avLst/>
          </a:prstGeom>
          <a:solidFill>
            <a:srgbClr val="D0D9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>
              <a:solidFill>
                <a:srgbClr val="FF99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24978" y="1730799"/>
            <a:ext cx="7179520" cy="47813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ts val="2200"/>
              </a:lnSpc>
              <a:buFont typeface="Wingdings" pitchFamily="2" charset="2"/>
              <a:buChar char="§"/>
            </a:pPr>
            <a:r>
              <a:rPr lang="ca-ES" sz="2000" b="1" dirty="0" smtClean="0">
                <a:solidFill>
                  <a:prstClr val="black"/>
                </a:solidFill>
              </a:rPr>
              <a:t>78</a:t>
            </a:r>
            <a:r>
              <a:rPr lang="ca-ES" sz="1600" b="1" dirty="0" smtClean="0">
                <a:solidFill>
                  <a:prstClr val="black"/>
                </a:solidFill>
              </a:rPr>
              <a:t> situacions </a:t>
            </a:r>
            <a:r>
              <a:rPr lang="ca-ES" sz="1600" b="1" dirty="0">
                <a:solidFill>
                  <a:prstClr val="black"/>
                </a:solidFill>
              </a:rPr>
              <a:t>de </a:t>
            </a:r>
            <a:r>
              <a:rPr lang="ca-ES" sz="1600" b="1" dirty="0" smtClean="0">
                <a:solidFill>
                  <a:prstClr val="black"/>
                </a:solidFill>
              </a:rPr>
              <a:t>discriminació per LGTBI </a:t>
            </a:r>
            <a:r>
              <a:rPr lang="ca-ES" sz="1600" dirty="0" smtClean="0">
                <a:solidFill>
                  <a:prstClr val="black"/>
                </a:solidFill>
              </a:rPr>
              <a:t>rebudes a l’OND</a:t>
            </a:r>
          </a:p>
          <a:p>
            <a:pPr marL="285750" indent="-285750" algn="just">
              <a:lnSpc>
                <a:spcPts val="2200"/>
              </a:lnSpc>
              <a:buFont typeface="Wingdings" pitchFamily="2" charset="2"/>
              <a:buChar char="§"/>
            </a:pPr>
            <a:r>
              <a:rPr lang="ca-ES" sz="1600" dirty="0" smtClean="0">
                <a:solidFill>
                  <a:prstClr val="black"/>
                </a:solidFill>
              </a:rPr>
              <a:t>El 2021 s’ha produït un </a:t>
            </a:r>
            <a:r>
              <a:rPr lang="ca-ES" sz="1600" b="1" dirty="0" smtClean="0">
                <a:solidFill>
                  <a:prstClr val="black"/>
                </a:solidFill>
              </a:rPr>
              <a:t>augment molt important </a:t>
            </a:r>
            <a:r>
              <a:rPr lang="ca-ES" sz="1600" dirty="0" smtClean="0">
                <a:solidFill>
                  <a:prstClr val="black"/>
                </a:solidFill>
              </a:rPr>
              <a:t>respecte els anys anteriors mantenint una increment on s’han duplicat les dades respecte el 2018</a:t>
            </a:r>
            <a:r>
              <a:rPr lang="ca-ES" sz="1600" dirty="0">
                <a:solidFill>
                  <a:prstClr val="black"/>
                </a:solidFill>
              </a:rPr>
              <a:t> </a:t>
            </a:r>
            <a:r>
              <a:rPr lang="ca-ES" sz="1600" dirty="0" smtClean="0">
                <a:solidFill>
                  <a:prstClr val="black"/>
                </a:solidFill>
              </a:rPr>
              <a:t>i el 2019.</a:t>
            </a:r>
          </a:p>
          <a:p>
            <a:pPr marL="285750" indent="-285750" algn="just">
              <a:lnSpc>
                <a:spcPts val="2200"/>
              </a:lnSpc>
              <a:buFont typeface="Wingdings" pitchFamily="2" charset="2"/>
              <a:buChar char="§"/>
            </a:pPr>
            <a:r>
              <a:rPr lang="ca-ES" sz="1600" dirty="0" smtClean="0">
                <a:solidFill>
                  <a:prstClr val="black"/>
                </a:solidFill>
              </a:rPr>
              <a:t>D’aquestes situacions: </a:t>
            </a:r>
            <a:r>
              <a:rPr lang="ca-ES" sz="1600" b="1" dirty="0" smtClean="0">
                <a:solidFill>
                  <a:prstClr val="black"/>
                </a:solidFill>
              </a:rPr>
              <a:t>50 per homofòbia, 25 per </a:t>
            </a:r>
            <a:r>
              <a:rPr lang="ca-ES" sz="1600" b="1" dirty="0" err="1" smtClean="0">
                <a:solidFill>
                  <a:prstClr val="black"/>
                </a:solidFill>
              </a:rPr>
              <a:t>transfòbia</a:t>
            </a:r>
            <a:r>
              <a:rPr lang="ca-ES" sz="1600" b="1" dirty="0" smtClean="0">
                <a:solidFill>
                  <a:prstClr val="black"/>
                </a:solidFill>
              </a:rPr>
              <a:t> i  3 per </a:t>
            </a:r>
            <a:r>
              <a:rPr lang="ca-ES" sz="1600" b="1" dirty="0" err="1" smtClean="0">
                <a:solidFill>
                  <a:prstClr val="black"/>
                </a:solidFill>
              </a:rPr>
              <a:t>lesbofòbia</a:t>
            </a:r>
            <a:endParaRPr lang="ca-ES" sz="1600" b="1" dirty="0" smtClean="0">
              <a:solidFill>
                <a:prstClr val="black"/>
              </a:solidFill>
            </a:endParaRPr>
          </a:p>
          <a:p>
            <a:pPr marL="285750" indent="-285750" algn="just">
              <a:lnSpc>
                <a:spcPts val="2200"/>
              </a:lnSpc>
              <a:buFont typeface="Wingdings" pitchFamily="2" charset="2"/>
              <a:buChar char="§"/>
            </a:pPr>
            <a:r>
              <a:rPr lang="ca-ES" sz="1600" dirty="0" smtClean="0">
                <a:solidFill>
                  <a:prstClr val="black"/>
                </a:solidFill>
              </a:rPr>
              <a:t>Aquestes situacions marquen una tendència on pràcticament igualen a les dades de racismes recollides per l’OND i que reflecteixen per una banda l’apoderament de les persones víctimes LGTBI, l’enquistament en les reaccions dels agressors que no volen acceptar la diversitat sexual o la identitat de gènere, alhora que una major sensibilització comunitària per denunciar</a:t>
            </a:r>
            <a:r>
              <a:rPr lang="ca-ES" sz="1600" b="1" dirty="0" smtClean="0">
                <a:solidFill>
                  <a:prstClr val="black"/>
                </a:solidFill>
              </a:rPr>
              <a:t> </a:t>
            </a:r>
          </a:p>
          <a:p>
            <a:pPr marL="285750" indent="-285750" algn="just">
              <a:lnSpc>
                <a:spcPts val="2200"/>
              </a:lnSpc>
              <a:buFont typeface="Wingdings" pitchFamily="2" charset="2"/>
              <a:buChar char="§"/>
            </a:pPr>
            <a:r>
              <a:rPr lang="ca-ES" sz="1600" dirty="0" smtClean="0">
                <a:solidFill>
                  <a:prstClr val="black"/>
                </a:solidFill>
              </a:rPr>
              <a:t>S’han produït </a:t>
            </a:r>
            <a:r>
              <a:rPr lang="ca-ES" sz="1600" b="1" dirty="0" smtClean="0">
                <a:solidFill>
                  <a:prstClr val="black"/>
                </a:solidFill>
              </a:rPr>
              <a:t>situacions d’insults i d’agressió física</a:t>
            </a:r>
            <a:r>
              <a:rPr lang="ca-ES" sz="1600" dirty="0" smtClean="0">
                <a:solidFill>
                  <a:prstClr val="black"/>
                </a:solidFill>
              </a:rPr>
              <a:t>, així com tracte humiliant i vexatori que han comportat una vulneració del dret a la integritat moral en el 53 % de les situacions i del 17 % a la integritat física.</a:t>
            </a:r>
            <a:endParaRPr lang="ca-ES" sz="1600" dirty="0">
              <a:solidFill>
                <a:prstClr val="black"/>
              </a:solidFill>
            </a:endParaRPr>
          </a:p>
          <a:p>
            <a:pPr marL="285750" indent="-285750" algn="just">
              <a:lnSpc>
                <a:spcPts val="2200"/>
              </a:lnSpc>
              <a:buFont typeface="Wingdings" pitchFamily="2" charset="2"/>
              <a:buChar char="§"/>
            </a:pPr>
            <a:r>
              <a:rPr lang="ca-ES" sz="1600" dirty="0" smtClean="0">
                <a:solidFill>
                  <a:prstClr val="black"/>
                </a:solidFill>
              </a:rPr>
              <a:t>L’Ajuntament manté la lluita contra la discriminació a persones LGTBI potenciant l’aplicació del </a:t>
            </a:r>
            <a:r>
              <a:rPr lang="ca-ES" sz="1600" b="1" dirty="0" smtClean="0">
                <a:solidFill>
                  <a:prstClr val="black"/>
                </a:solidFill>
              </a:rPr>
              <a:t>Protocol contra la LGTBI-fòbia a Barcelona</a:t>
            </a:r>
            <a:r>
              <a:rPr lang="ca-ES" sz="1600" dirty="0" smtClean="0">
                <a:solidFill>
                  <a:prstClr val="black"/>
                </a:solidFill>
              </a:rPr>
              <a:t>, liderat per l’OND, el Centre LGTBI i les entitats de defensa de drets de persones LGTBI.</a:t>
            </a:r>
          </a:p>
          <a:p>
            <a:pPr algn="just">
              <a:lnSpc>
                <a:spcPts val="2200"/>
              </a:lnSpc>
            </a:pPr>
            <a:endParaRPr lang="ca-ES" sz="1600" dirty="0" smtClean="0">
              <a:solidFill>
                <a:prstClr val="black"/>
              </a:solidFill>
            </a:endParaRPr>
          </a:p>
        </p:txBody>
      </p:sp>
      <p:pic>
        <p:nvPicPr>
          <p:cNvPr id="15" name="Imagen 9">
            <a:extLst>
              <a:ext uri="{FF2B5EF4-FFF2-40B4-BE49-F238E27FC236}">
                <a16:creationId xmlns:a16="http://schemas.microsoft.com/office/drawing/2014/main" xmlns="" xmlns:lc="http://schemas.openxmlformats.org/drawingml/2006/lockedCanvas" id="{992EFDF0-A71E-6546-A515-37A069E4E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5999" y="222420"/>
            <a:ext cx="1872000" cy="353652"/>
          </a:xfrm>
          <a:prstGeom prst="rect">
            <a:avLst/>
          </a:prstGeom>
        </p:spPr>
      </p:pic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6" name="Imagen 4">
            <a:extLst>
              <a:ext uri="{FF2B5EF4-FFF2-40B4-BE49-F238E27FC236}">
                <a16:creationId xmlns="" xmlns:a16="http://schemas.microsoft.com/office/drawing/2014/main" id="{1A36D5ED-BE1B-5245-817F-79A49C63B7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235" y="6339316"/>
            <a:ext cx="8139306" cy="20097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376" b="-6025"/>
          <a:stretch/>
        </p:blipFill>
        <p:spPr>
          <a:xfrm>
            <a:off x="354798" y="193236"/>
            <a:ext cx="369936" cy="386266"/>
          </a:xfrm>
          <a:prstGeom prst="rect">
            <a:avLst/>
          </a:prstGeom>
        </p:spPr>
      </p:pic>
      <p:sp>
        <p:nvSpPr>
          <p:cNvPr id="17" name="CuadroTexto 6"/>
          <p:cNvSpPr txBox="1"/>
          <p:nvPr/>
        </p:nvSpPr>
        <p:spPr>
          <a:xfrm>
            <a:off x="790526" y="272876"/>
            <a:ext cx="4014216" cy="22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875" dirty="0" smtClean="0">
                <a:latin typeface="Arial" charset="0"/>
                <a:ea typeface="Arial" charset="0"/>
                <a:cs typeface="Arial" charset="0"/>
              </a:rPr>
              <a:t>Balanç  2021 – Oficina per la No Discriminació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60110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902745" y="853758"/>
            <a:ext cx="3991873" cy="583336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78012" y="1377950"/>
            <a:ext cx="7799985" cy="4895850"/>
          </a:xfrm>
          <a:prstGeom prst="rect">
            <a:avLst/>
          </a:prstGeom>
          <a:solidFill>
            <a:srgbClr val="CCA5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>
              <a:solidFill>
                <a:srgbClr val="F0D1FF"/>
              </a:solidFill>
            </a:endParaRPr>
          </a:p>
        </p:txBody>
      </p:sp>
      <p:sp>
        <p:nvSpPr>
          <p:cNvPr id="10" name="QuadreDeText 9"/>
          <p:cNvSpPr txBox="1"/>
          <p:nvPr/>
        </p:nvSpPr>
        <p:spPr>
          <a:xfrm>
            <a:off x="778012" y="950065"/>
            <a:ext cx="7073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600" dirty="0" smtClean="0">
                <a:cs typeface="Arial" pitchFamily="34" charset="0"/>
              </a:rPr>
              <a:t>Situacions associades amb discriminació en el </a:t>
            </a:r>
            <a:r>
              <a:rPr lang="ca-ES" sz="2000" b="1" dirty="0" smtClean="0">
                <a:solidFill>
                  <a:srgbClr val="AD6DE1"/>
                </a:solidFill>
                <a:cs typeface="Arial" pitchFamily="34" charset="0"/>
              </a:rPr>
              <a:t>dret a l’habitatge</a:t>
            </a:r>
            <a:r>
              <a:rPr lang="ca-ES" sz="1600" b="1" dirty="0" smtClean="0">
                <a:cs typeface="Arial" pitchFamily="34" charset="0"/>
              </a:rPr>
              <a:t>:</a:t>
            </a:r>
          </a:p>
          <a:p>
            <a:endParaRPr lang="ca-ES" sz="1600" dirty="0"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69950" y="1447800"/>
            <a:ext cx="7539677" cy="504902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85750" indent="-285750" algn="just">
              <a:lnSpc>
                <a:spcPts val="2200"/>
              </a:lnSpc>
              <a:buFont typeface="Wingdings" pitchFamily="2" charset="2"/>
              <a:buChar char="§"/>
            </a:pPr>
            <a:r>
              <a:rPr lang="ca-ES" sz="2000" b="1" dirty="0" smtClean="0"/>
              <a:t>23</a:t>
            </a:r>
            <a:r>
              <a:rPr lang="ca-ES" sz="1600" b="1" dirty="0" smtClean="0"/>
              <a:t> situacions de discriminació </a:t>
            </a:r>
            <a:r>
              <a:rPr lang="ca-ES" sz="1600" dirty="0" smtClean="0"/>
              <a:t>que han succeït en l’accés al dret a l’habitatge amb un increment important respecte els anys anteriors.</a:t>
            </a:r>
          </a:p>
          <a:p>
            <a:pPr algn="just">
              <a:lnSpc>
                <a:spcPts val="2200"/>
              </a:lnSpc>
            </a:pPr>
            <a:endParaRPr lang="ca-ES" sz="1600" dirty="0" smtClean="0"/>
          </a:p>
          <a:p>
            <a:pPr marL="285750" indent="-285750" algn="just">
              <a:lnSpc>
                <a:spcPts val="2200"/>
              </a:lnSpc>
              <a:buFont typeface="Wingdings" pitchFamily="2" charset="2"/>
              <a:buChar char="§"/>
            </a:pPr>
            <a:r>
              <a:rPr lang="ca-ES" sz="1600" dirty="0" smtClean="0"/>
              <a:t>Aquesta vulneració s’ha produït principalment en l’àmbit del </a:t>
            </a:r>
            <a:r>
              <a:rPr lang="ca-ES" sz="1600" b="1" dirty="0" smtClean="0"/>
              <a:t>racisme i la xenofòbia</a:t>
            </a:r>
            <a:r>
              <a:rPr lang="ca-ES" sz="1600" dirty="0" smtClean="0"/>
              <a:t>, així com en el de </a:t>
            </a:r>
            <a:r>
              <a:rPr lang="ca-ES" sz="1600" b="1" dirty="0" smtClean="0"/>
              <a:t>discapacitat</a:t>
            </a:r>
            <a:r>
              <a:rPr lang="ca-ES" sz="1600" dirty="0" smtClean="0"/>
              <a:t>, però també amb reaccions de </a:t>
            </a:r>
            <a:r>
              <a:rPr lang="ca-ES" sz="1600" b="1" dirty="0" smtClean="0"/>
              <a:t>LGTBI-fòbia.</a:t>
            </a:r>
          </a:p>
          <a:p>
            <a:pPr marL="285750" indent="-285750" algn="just">
              <a:lnSpc>
                <a:spcPts val="2200"/>
              </a:lnSpc>
              <a:buFont typeface="Wingdings" pitchFamily="2" charset="2"/>
              <a:buChar char="§"/>
            </a:pPr>
            <a:endParaRPr lang="ca-ES" sz="1600" b="1" dirty="0" smtClean="0"/>
          </a:p>
          <a:p>
            <a:pPr marL="285750" indent="-285750" algn="just">
              <a:lnSpc>
                <a:spcPts val="2200"/>
              </a:lnSpc>
              <a:buFont typeface="Wingdings" pitchFamily="2" charset="2"/>
              <a:buChar char="§"/>
            </a:pPr>
            <a:r>
              <a:rPr lang="ca-ES" sz="1600" dirty="0" smtClean="0"/>
              <a:t>Segon estudi sociològic: </a:t>
            </a:r>
            <a:r>
              <a:rPr lang="ca-ES" sz="1600" b="1" dirty="0" smtClean="0"/>
              <a:t>“Discriminació a la carta” </a:t>
            </a:r>
            <a:r>
              <a:rPr lang="ca-ES" sz="1600" dirty="0" smtClean="0"/>
              <a:t>sobre la discriminació que es produeix a les persones migrades i </a:t>
            </a:r>
            <a:r>
              <a:rPr lang="ca-ES" sz="1600" dirty="0" err="1" smtClean="0"/>
              <a:t>racialitzades</a:t>
            </a:r>
            <a:r>
              <a:rPr lang="ca-ES" sz="1600" dirty="0" smtClean="0"/>
              <a:t> per accedir a un habitatge de lloguer per part de les agències immobiliàries que operen a la ciutat. Segons l’estudi, en el 62% dels casos es produeix l’</a:t>
            </a:r>
            <a:r>
              <a:rPr lang="ca-ES" sz="1600" b="1" dirty="0" smtClean="0"/>
              <a:t>acceptació</a:t>
            </a:r>
            <a:r>
              <a:rPr lang="ca-ES" sz="1600" dirty="0" smtClean="0"/>
              <a:t> per part de l’agent de la demanda discriminatòria i en el 24% dels casos l’acceptació de la discriminació no és directa però es detecten </a:t>
            </a:r>
            <a:r>
              <a:rPr lang="ca-ES" sz="1600" b="1" dirty="0" smtClean="0"/>
              <a:t>diverses pràctiques que resulten igualment en l’exclusió </a:t>
            </a:r>
            <a:r>
              <a:rPr lang="ca-ES" sz="1600" dirty="0" smtClean="0"/>
              <a:t>de l’accés a l’habitatge al col·lectiu assenyalat.</a:t>
            </a:r>
          </a:p>
          <a:p>
            <a:pPr algn="just">
              <a:lnSpc>
                <a:spcPts val="2200"/>
              </a:lnSpc>
            </a:pPr>
            <a:endParaRPr lang="ca-ES" sz="1600" dirty="0" smtClean="0"/>
          </a:p>
          <a:p>
            <a:pPr marL="285750" indent="-285750" algn="just">
              <a:lnSpc>
                <a:spcPts val="2200"/>
              </a:lnSpc>
              <a:buFont typeface="Wingdings" pitchFamily="2" charset="2"/>
              <a:buChar char="§"/>
            </a:pPr>
            <a:r>
              <a:rPr lang="ca-ES" sz="1600" dirty="0" smtClean="0"/>
              <a:t>L’Ajuntament ha realitzat </a:t>
            </a:r>
            <a:r>
              <a:rPr lang="ca-ES" sz="1600" b="1" dirty="0" smtClean="0"/>
              <a:t>dues sancions administratives</a:t>
            </a:r>
            <a:r>
              <a:rPr lang="ca-ES" sz="1600" dirty="0" smtClean="0"/>
              <a:t>, </a:t>
            </a:r>
            <a:r>
              <a:rPr lang="ca-ES" sz="1600" dirty="0"/>
              <a:t>una per oferir </a:t>
            </a:r>
            <a:r>
              <a:rPr lang="ca-ES" sz="1600" dirty="0" smtClean="0"/>
              <a:t>un habitatge </a:t>
            </a:r>
            <a:r>
              <a:rPr lang="ca-ES" sz="1600" dirty="0"/>
              <a:t>“només a espanyols” i </a:t>
            </a:r>
            <a:r>
              <a:rPr lang="ca-ES" sz="1600" dirty="0" smtClean="0"/>
              <a:t>l’altra per </a:t>
            </a:r>
            <a:r>
              <a:rPr lang="ca-ES" sz="1600" dirty="0"/>
              <a:t>un cas de discriminació directa, </a:t>
            </a:r>
            <a:r>
              <a:rPr lang="ca-ES" sz="1600" dirty="0" smtClean="0"/>
              <a:t>les primeres </a:t>
            </a:r>
            <a:r>
              <a:rPr lang="ca-ES" sz="1600" dirty="0"/>
              <a:t>a tot l’Estat, </a:t>
            </a:r>
            <a:r>
              <a:rPr lang="ca-ES" sz="1600" dirty="0" smtClean="0"/>
              <a:t>a partir de les diverses peticions raonades de l’OND a inspecció de l’IMHRB.</a:t>
            </a:r>
            <a:endParaRPr lang="ca-ES" sz="1600" dirty="0"/>
          </a:p>
        </p:txBody>
      </p:sp>
      <p:pic>
        <p:nvPicPr>
          <p:cNvPr id="13" name="Imagen 9">
            <a:extLst>
              <a:ext uri="{FF2B5EF4-FFF2-40B4-BE49-F238E27FC236}">
                <a16:creationId xmlns:a16="http://schemas.microsoft.com/office/drawing/2014/main" xmlns="" xmlns:lc="http://schemas.openxmlformats.org/drawingml/2006/lockedCanvas" id="{992EFDF0-A71E-6546-A515-37A069E4E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5999" y="222420"/>
            <a:ext cx="1872000" cy="353652"/>
          </a:xfrm>
          <a:prstGeom prst="rect">
            <a:avLst/>
          </a:prstGeom>
        </p:spPr>
      </p:pic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pPr/>
              <a:t>25</a:t>
            </a:fld>
            <a:endParaRPr lang="es-ES" dirty="0"/>
          </a:p>
        </p:txBody>
      </p:sp>
      <p:pic>
        <p:nvPicPr>
          <p:cNvPr id="14" name="Imagen 4">
            <a:extLst>
              <a:ext uri="{FF2B5EF4-FFF2-40B4-BE49-F238E27FC236}">
                <a16:creationId xmlns="" xmlns:a16="http://schemas.microsoft.com/office/drawing/2014/main" id="{1A36D5ED-BE1B-5245-817F-79A49C63B7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235" y="6339316"/>
            <a:ext cx="8139306" cy="20097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376" b="-6025"/>
          <a:stretch/>
        </p:blipFill>
        <p:spPr>
          <a:xfrm>
            <a:off x="354798" y="193236"/>
            <a:ext cx="369936" cy="386266"/>
          </a:xfrm>
          <a:prstGeom prst="rect">
            <a:avLst/>
          </a:prstGeom>
        </p:spPr>
      </p:pic>
      <p:sp>
        <p:nvSpPr>
          <p:cNvPr id="15" name="CuadroTexto 6"/>
          <p:cNvSpPr txBox="1"/>
          <p:nvPr/>
        </p:nvSpPr>
        <p:spPr>
          <a:xfrm>
            <a:off x="790526" y="272876"/>
            <a:ext cx="4014216" cy="22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875" dirty="0" smtClean="0">
                <a:latin typeface="Arial" charset="0"/>
                <a:ea typeface="Arial" charset="0"/>
                <a:cs typeface="Arial" charset="0"/>
              </a:rPr>
              <a:t>Balanç  2021 – Oficina per la No Discriminació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59492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902745" y="853758"/>
            <a:ext cx="3991873" cy="5833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78014" y="723325"/>
            <a:ext cx="6668691" cy="440226"/>
          </a:xfrm>
        </p:spPr>
        <p:txBody>
          <a:bodyPr>
            <a:normAutofit/>
          </a:bodyPr>
          <a:lstStyle/>
          <a:p>
            <a:pPr algn="l"/>
            <a:r>
              <a:rPr lang="ca-ES" sz="2000" b="1" dirty="0">
                <a:latin typeface="Arial" pitchFamily="34" charset="0"/>
                <a:cs typeface="Arial" pitchFamily="34" charset="0"/>
              </a:rPr>
              <a:t>Exemples de Situacions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:</a:t>
            </a:r>
            <a:endParaRPr lang="pt-B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8277130" y="6016752"/>
            <a:ext cx="93680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00" dirty="0" smtClean="0"/>
              <a:t>16</a:t>
            </a:r>
            <a:endParaRPr lang="es-ES" sz="700" dirty="0"/>
          </a:p>
        </p:txBody>
      </p:sp>
      <p:sp>
        <p:nvSpPr>
          <p:cNvPr id="10" name="Rectangle 9"/>
          <p:cNvSpPr/>
          <p:nvPr/>
        </p:nvSpPr>
        <p:spPr>
          <a:xfrm>
            <a:off x="685800" y="1286933"/>
            <a:ext cx="7576483" cy="4729819"/>
          </a:xfrm>
          <a:prstGeom prst="rect">
            <a:avLst/>
          </a:prstGeom>
          <a:solidFill>
            <a:srgbClr val="EFE3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a-ES" b="1" dirty="0" smtClean="0">
              <a:solidFill>
                <a:schemeClr val="tx1"/>
              </a:solidFill>
            </a:endParaRPr>
          </a:p>
          <a:p>
            <a:endParaRPr lang="ca-ES" b="1" dirty="0" smtClean="0">
              <a:solidFill>
                <a:schemeClr val="tx1"/>
              </a:solidFill>
            </a:endParaRPr>
          </a:p>
          <a:p>
            <a:endParaRPr lang="ca-ES" b="1" dirty="0" smtClean="0">
              <a:solidFill>
                <a:schemeClr val="tx1"/>
              </a:solidFill>
            </a:endParaRPr>
          </a:p>
          <a:p>
            <a:endParaRPr lang="ca-ES" sz="1600" b="1" dirty="0" smtClean="0">
              <a:solidFill>
                <a:schemeClr val="tx1"/>
              </a:solidFill>
            </a:endParaRPr>
          </a:p>
          <a:p>
            <a:r>
              <a:rPr lang="ca-ES" sz="1600" b="1" dirty="0" smtClean="0">
                <a:solidFill>
                  <a:schemeClr val="tx1"/>
                </a:solidFill>
              </a:rPr>
              <a:t>Situació </a:t>
            </a:r>
            <a:r>
              <a:rPr lang="ca-ES" sz="1600" b="1" dirty="0">
                <a:solidFill>
                  <a:schemeClr val="tx1"/>
                </a:solidFill>
              </a:rPr>
              <a:t>1 </a:t>
            </a:r>
            <a:endParaRPr lang="ca-ES" sz="1600" b="1" dirty="0" smtClean="0">
              <a:solidFill>
                <a:schemeClr val="tx1"/>
              </a:solidFill>
            </a:endParaRPr>
          </a:p>
          <a:p>
            <a:endParaRPr lang="ca-ES" sz="1600" b="1" dirty="0" smtClean="0">
              <a:solidFill>
                <a:schemeClr val="tx1"/>
              </a:solidFill>
            </a:endParaRPr>
          </a:p>
          <a:p>
            <a:pPr algn="just">
              <a:spcAft>
                <a:spcPts val="1000"/>
              </a:spcAft>
            </a:pPr>
            <a:r>
              <a:rPr lang="ca-ES" sz="1600" dirty="0">
                <a:solidFill>
                  <a:schemeClr val="tx1"/>
                </a:solidFill>
                <a:ea typeface="Calibri"/>
                <a:cs typeface="Calibri"/>
              </a:rPr>
              <a:t>Un ciutadà d'origen </a:t>
            </a:r>
            <a:r>
              <a:rPr lang="ca-ES" sz="1600" dirty="0" smtClean="0">
                <a:solidFill>
                  <a:schemeClr val="tx1"/>
                </a:solidFill>
                <a:ea typeface="Calibri"/>
                <a:cs typeface="Calibri"/>
              </a:rPr>
              <a:t>senegalès </a:t>
            </a:r>
            <a:r>
              <a:rPr lang="ca-ES" sz="1600" dirty="0">
                <a:solidFill>
                  <a:schemeClr val="tx1"/>
                </a:solidFill>
                <a:ea typeface="Calibri"/>
                <a:cs typeface="Calibri"/>
              </a:rPr>
              <a:t>presenta una queixa de vulneració de drets i discriminació per part d'un treballador d'un comerç del centre de la ciutat durant el procés de pagament d'uns productes quan estava amb part de la seva </a:t>
            </a:r>
            <a:r>
              <a:rPr lang="ca-ES" sz="1600" dirty="0" smtClean="0">
                <a:solidFill>
                  <a:schemeClr val="tx1"/>
                </a:solidFill>
                <a:ea typeface="Calibri"/>
                <a:cs typeface="Calibri"/>
              </a:rPr>
              <a:t>família. El </a:t>
            </a:r>
            <a:r>
              <a:rPr lang="ca-ES" sz="1600" dirty="0">
                <a:solidFill>
                  <a:schemeClr val="tx1"/>
                </a:solidFill>
                <a:ea typeface="Calibri"/>
                <a:cs typeface="Calibri"/>
              </a:rPr>
              <a:t>ciutadà considerava haver tingut un tracte diferent vers al tracte que se li va oferir a la seva dona </a:t>
            </a:r>
            <a:r>
              <a:rPr lang="ca-ES" sz="1600" dirty="0" smtClean="0">
                <a:solidFill>
                  <a:schemeClr val="tx1"/>
                </a:solidFill>
                <a:ea typeface="Calibri"/>
                <a:cs typeface="Calibri"/>
              </a:rPr>
              <a:t>blanca i a la resta de persones que estaven a l’establiment. Davant els fets, </a:t>
            </a:r>
            <a:r>
              <a:rPr lang="ca-ES" sz="1600" dirty="0">
                <a:solidFill>
                  <a:schemeClr val="tx1"/>
                </a:solidFill>
                <a:ea typeface="Calibri"/>
                <a:cs typeface="Calibri"/>
              </a:rPr>
              <a:t>el servei de mediació de l'OND es va activar a petició del ciutadà i el procés de mediació va finalitzar amb resultats satisfactoris per ambdues parts.</a:t>
            </a:r>
            <a:endParaRPr lang="ca-ES" sz="12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lvl="0" algn="just"/>
            <a:r>
              <a:rPr lang="ca-ES" sz="800" dirty="0"/>
              <a:t> </a:t>
            </a:r>
            <a:r>
              <a:rPr lang="ca-ES" sz="1600" dirty="0" smtClean="0">
                <a:solidFill>
                  <a:prstClr val="black"/>
                </a:solidFill>
              </a:rPr>
              <a:t>Actuacions:</a:t>
            </a:r>
          </a:p>
          <a:p>
            <a:pPr marL="285750" lvl="0" indent="-285750" algn="just">
              <a:buFontTx/>
              <a:buChar char="-"/>
            </a:pPr>
            <a:r>
              <a:rPr lang="ca-ES" sz="1600" dirty="0" smtClean="0">
                <a:solidFill>
                  <a:prstClr val="black"/>
                </a:solidFill>
              </a:rPr>
              <a:t>Atenció i acollida de la queixa</a:t>
            </a:r>
          </a:p>
          <a:p>
            <a:pPr marL="285750" lvl="0" indent="-285750" algn="just">
              <a:buFontTx/>
              <a:buChar char="-"/>
            </a:pPr>
            <a:r>
              <a:rPr lang="ca-ES" sz="1600" dirty="0" smtClean="0">
                <a:solidFill>
                  <a:prstClr val="black"/>
                </a:solidFill>
              </a:rPr>
              <a:t>Assessorament jurídic</a:t>
            </a:r>
          </a:p>
          <a:p>
            <a:pPr marL="285750" lvl="0" indent="-285750" algn="just">
              <a:buFontTx/>
              <a:buChar char="-"/>
            </a:pPr>
            <a:r>
              <a:rPr lang="ca-ES" sz="1600" dirty="0" smtClean="0">
                <a:solidFill>
                  <a:prstClr val="black"/>
                </a:solidFill>
              </a:rPr>
              <a:t>Intermediació amb responsables del local</a:t>
            </a:r>
          </a:p>
          <a:p>
            <a:pPr marL="285750" lvl="0" indent="-285750" algn="just">
              <a:buFontTx/>
              <a:buChar char="-"/>
            </a:pPr>
            <a:r>
              <a:rPr lang="ca-ES" sz="1600" dirty="0" smtClean="0">
                <a:solidFill>
                  <a:prstClr val="black"/>
                </a:solidFill>
              </a:rPr>
              <a:t>Procés de mediació</a:t>
            </a:r>
          </a:p>
          <a:p>
            <a:pPr lvl="0" algn="just"/>
            <a:endParaRPr lang="ca-ES" sz="1600" dirty="0" smtClean="0">
              <a:solidFill>
                <a:prstClr val="black"/>
              </a:solidFill>
            </a:endParaRPr>
          </a:p>
          <a:p>
            <a:pPr lvl="0" algn="just"/>
            <a:r>
              <a:rPr lang="ca-ES" sz="1600" dirty="0" smtClean="0">
                <a:solidFill>
                  <a:prstClr val="black"/>
                </a:solidFill>
              </a:rPr>
              <a:t>Resolució del conflicte amb la presentació d’escrit de disculpes per part del local a la persona víctima i la proposta de sessió formativa en matèria de no discriminació.</a:t>
            </a:r>
            <a:endParaRPr lang="ca-ES" sz="1600" dirty="0">
              <a:solidFill>
                <a:prstClr val="black"/>
              </a:solidFill>
            </a:endParaRPr>
          </a:p>
          <a:p>
            <a:endParaRPr lang="ca-ES" sz="800" dirty="0"/>
          </a:p>
          <a:p>
            <a:endParaRPr lang="ca-ES" b="1" dirty="0" smtClean="0">
              <a:solidFill>
                <a:schemeClr val="tx1"/>
              </a:solidFill>
            </a:endParaRPr>
          </a:p>
          <a:p>
            <a:endParaRPr lang="ca-ES" b="1" dirty="0">
              <a:solidFill>
                <a:schemeClr val="tx1"/>
              </a:solidFill>
            </a:endParaRPr>
          </a:p>
          <a:p>
            <a:pPr lvl="1"/>
            <a:endParaRPr lang="ca-ES" sz="1300" dirty="0">
              <a:solidFill>
                <a:schemeClr val="tx1"/>
              </a:solidFill>
            </a:endParaRPr>
          </a:p>
          <a:p>
            <a:r>
              <a:rPr lang="ca-ES" dirty="0"/>
              <a:t> </a:t>
            </a:r>
            <a:endParaRPr lang="ca-ES" sz="1300" dirty="0">
              <a:solidFill>
                <a:schemeClr val="tx1"/>
              </a:solidFill>
            </a:endParaRPr>
          </a:p>
        </p:txBody>
      </p:sp>
      <p:pic>
        <p:nvPicPr>
          <p:cNvPr id="13" name="Imagen 9">
            <a:extLst>
              <a:ext uri="{FF2B5EF4-FFF2-40B4-BE49-F238E27FC236}">
                <a16:creationId xmlns:a16="http://schemas.microsoft.com/office/drawing/2014/main" xmlns="" xmlns:lc="http://schemas.openxmlformats.org/drawingml/2006/lockedCanvas" id="{992EFDF0-A71E-6546-A515-37A069E4E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5999" y="222420"/>
            <a:ext cx="1872000" cy="353652"/>
          </a:xfrm>
          <a:prstGeom prst="rect">
            <a:avLst/>
          </a:prstGeom>
        </p:spPr>
      </p:pic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pPr/>
              <a:t>26</a:t>
            </a:fld>
            <a:endParaRPr lang="es-ES"/>
          </a:p>
        </p:txBody>
      </p:sp>
      <p:pic>
        <p:nvPicPr>
          <p:cNvPr id="11" name="Imagen 4">
            <a:extLst>
              <a:ext uri="{FF2B5EF4-FFF2-40B4-BE49-F238E27FC236}">
                <a16:creationId xmlns="" xmlns:a16="http://schemas.microsoft.com/office/drawing/2014/main" id="{1A36D5ED-BE1B-5245-817F-79A49C63B7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235" y="6339316"/>
            <a:ext cx="8139306" cy="200970"/>
          </a:xfrm>
          <a:prstGeom prst="rect">
            <a:avLst/>
          </a:prstGeom>
        </p:spPr>
      </p:pic>
      <p:pic>
        <p:nvPicPr>
          <p:cNvPr id="14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376" b="-6025"/>
          <a:stretch/>
        </p:blipFill>
        <p:spPr>
          <a:xfrm>
            <a:off x="354798" y="193236"/>
            <a:ext cx="369936" cy="386266"/>
          </a:xfrm>
          <a:prstGeom prst="rect">
            <a:avLst/>
          </a:prstGeom>
        </p:spPr>
      </p:pic>
      <p:sp>
        <p:nvSpPr>
          <p:cNvPr id="15" name="CuadroTexto 6"/>
          <p:cNvSpPr txBox="1"/>
          <p:nvPr/>
        </p:nvSpPr>
        <p:spPr>
          <a:xfrm>
            <a:off x="790526" y="272876"/>
            <a:ext cx="4014216" cy="22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875" dirty="0" smtClean="0">
                <a:latin typeface="Arial" charset="0"/>
                <a:ea typeface="Arial" charset="0"/>
                <a:cs typeface="Arial" charset="0"/>
              </a:rPr>
              <a:t>Balanç  2021 – Oficina per la No Discriminació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62213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902745" y="853758"/>
            <a:ext cx="3991873" cy="5833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78014" y="723325"/>
            <a:ext cx="6668691" cy="440226"/>
          </a:xfrm>
        </p:spPr>
        <p:txBody>
          <a:bodyPr>
            <a:normAutofit/>
          </a:bodyPr>
          <a:lstStyle/>
          <a:p>
            <a:pPr algn="l"/>
            <a:r>
              <a:rPr lang="ca-ES" sz="2000" b="1" dirty="0">
                <a:latin typeface="Arial" pitchFamily="34" charset="0"/>
                <a:cs typeface="Arial" pitchFamily="34" charset="0"/>
              </a:rPr>
              <a:t>Exemples de Situacions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8277130" y="6016752"/>
            <a:ext cx="93680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00" dirty="0" smtClean="0"/>
              <a:t>16</a:t>
            </a:r>
            <a:endParaRPr lang="es-ES" sz="700" dirty="0"/>
          </a:p>
        </p:txBody>
      </p:sp>
      <p:sp>
        <p:nvSpPr>
          <p:cNvPr id="10" name="Rectangle 9"/>
          <p:cNvSpPr/>
          <p:nvPr/>
        </p:nvSpPr>
        <p:spPr>
          <a:xfrm>
            <a:off x="544203" y="1221633"/>
            <a:ext cx="8012943" cy="5117683"/>
          </a:xfrm>
          <a:prstGeom prst="rect">
            <a:avLst/>
          </a:prstGeom>
          <a:solidFill>
            <a:srgbClr val="EFE3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a-ES" b="1" dirty="0" smtClean="0">
              <a:solidFill>
                <a:schemeClr val="tx1"/>
              </a:solidFill>
            </a:endParaRPr>
          </a:p>
          <a:p>
            <a:r>
              <a:rPr lang="ca-ES" sz="1600" b="1" dirty="0" smtClean="0">
                <a:solidFill>
                  <a:schemeClr val="tx1"/>
                </a:solidFill>
              </a:rPr>
              <a:t>Situació  2</a:t>
            </a:r>
          </a:p>
          <a:p>
            <a:pPr algn="just">
              <a:spcAft>
                <a:spcPts val="0"/>
              </a:spcAft>
            </a:pPr>
            <a:r>
              <a:rPr lang="ca-ES" sz="1400" dirty="0" smtClean="0">
                <a:solidFill>
                  <a:srgbClr val="000000"/>
                </a:solidFill>
                <a:ea typeface="Times New Roman"/>
                <a:cs typeface="Calibri"/>
              </a:rPr>
              <a:t>Un jove </a:t>
            </a:r>
            <a:r>
              <a:rPr lang="ca-ES" sz="1400" dirty="0">
                <a:solidFill>
                  <a:srgbClr val="000000"/>
                </a:solidFill>
                <a:ea typeface="Times New Roman"/>
                <a:cs typeface="Calibri"/>
              </a:rPr>
              <a:t>gai </a:t>
            </a:r>
            <a:r>
              <a:rPr lang="ca-ES" sz="1400" dirty="0" smtClean="0">
                <a:solidFill>
                  <a:srgbClr val="000000"/>
                </a:solidFill>
                <a:ea typeface="Times New Roman"/>
                <a:cs typeface="Calibri"/>
              </a:rPr>
              <a:t>acut </a:t>
            </a:r>
            <a:r>
              <a:rPr lang="ca-ES" sz="1400" dirty="0">
                <a:solidFill>
                  <a:srgbClr val="000000"/>
                </a:solidFill>
                <a:ea typeface="Times New Roman"/>
                <a:cs typeface="Calibri"/>
              </a:rPr>
              <a:t>a un gimnàs </a:t>
            </a:r>
            <a:r>
              <a:rPr lang="ca-ES" sz="1400" dirty="0" smtClean="0">
                <a:solidFill>
                  <a:srgbClr val="000000"/>
                </a:solidFill>
                <a:ea typeface="Times New Roman"/>
                <a:cs typeface="Calibri"/>
              </a:rPr>
              <a:t>privat com </a:t>
            </a:r>
            <a:r>
              <a:rPr lang="ca-ES" sz="1400" dirty="0">
                <a:solidFill>
                  <a:srgbClr val="000000"/>
                </a:solidFill>
                <a:ea typeface="Times New Roman"/>
                <a:cs typeface="Calibri"/>
              </a:rPr>
              <a:t>a </a:t>
            </a:r>
            <a:r>
              <a:rPr lang="ca-ES" sz="1400" dirty="0" smtClean="0">
                <a:solidFill>
                  <a:srgbClr val="000000"/>
                </a:solidFill>
                <a:ea typeface="Times New Roman"/>
                <a:cs typeface="Calibri"/>
              </a:rPr>
              <a:t>soci i un </a:t>
            </a:r>
            <a:r>
              <a:rPr lang="ca-ES" sz="1400" dirty="0">
                <a:solidFill>
                  <a:srgbClr val="000000"/>
                </a:solidFill>
                <a:ea typeface="Times New Roman"/>
                <a:cs typeface="Calibri"/>
              </a:rPr>
              <a:t>cop accedeix a la sauna d’homes rep una agressió verbal homòfoba i xenòfoba per part d’un altre soci. </a:t>
            </a:r>
            <a:r>
              <a:rPr lang="ca-ES" sz="1400" dirty="0" smtClean="0">
                <a:solidFill>
                  <a:srgbClr val="000000"/>
                </a:solidFill>
                <a:ea typeface="Times New Roman"/>
                <a:cs typeface="Calibri"/>
              </a:rPr>
              <a:t>Presenta </a:t>
            </a:r>
            <a:r>
              <a:rPr lang="ca-ES" sz="1400" dirty="0">
                <a:solidFill>
                  <a:srgbClr val="000000"/>
                </a:solidFill>
                <a:ea typeface="Times New Roman"/>
                <a:cs typeface="Calibri"/>
              </a:rPr>
              <a:t>denúncia penal, la qual queda arxivada per desconeixement de l'autor i finalment es </a:t>
            </a:r>
            <a:r>
              <a:rPr lang="ca-ES" sz="1400" dirty="0" smtClean="0">
                <a:solidFill>
                  <a:srgbClr val="000000"/>
                </a:solidFill>
                <a:ea typeface="Times New Roman"/>
                <a:cs typeface="Calibri"/>
              </a:rPr>
              <a:t>fa oferiment per </a:t>
            </a:r>
            <a:r>
              <a:rPr lang="ca-ES" sz="1400" dirty="0">
                <a:solidFill>
                  <a:srgbClr val="000000"/>
                </a:solidFill>
                <a:ea typeface="Times New Roman"/>
                <a:cs typeface="Calibri"/>
              </a:rPr>
              <a:t>iniciar un </a:t>
            </a:r>
            <a:r>
              <a:rPr lang="ca-ES" sz="1400" dirty="0" smtClean="0">
                <a:solidFill>
                  <a:srgbClr val="000000"/>
                </a:solidFill>
                <a:ea typeface="Times New Roman"/>
                <a:cs typeface="Calibri"/>
              </a:rPr>
              <a:t>procés </a:t>
            </a:r>
            <a:r>
              <a:rPr lang="ca-ES" sz="1400" dirty="0">
                <a:solidFill>
                  <a:srgbClr val="000000"/>
                </a:solidFill>
                <a:ea typeface="Times New Roman"/>
                <a:cs typeface="Calibri"/>
              </a:rPr>
              <a:t>de mediació amb el director del gimnàs. </a:t>
            </a:r>
            <a:endParaRPr lang="ca-ES" sz="1400" dirty="0"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ca-ES" sz="1400" dirty="0" smtClean="0">
                <a:solidFill>
                  <a:srgbClr val="000000"/>
                </a:solidFill>
                <a:ea typeface="Times New Roman"/>
                <a:cs typeface="Calibri"/>
              </a:rPr>
              <a:t>Fruit </a:t>
            </a:r>
            <a:r>
              <a:rPr lang="ca-ES" sz="1400" dirty="0">
                <a:solidFill>
                  <a:srgbClr val="000000"/>
                </a:solidFill>
                <a:ea typeface="Times New Roman"/>
                <a:cs typeface="Calibri"/>
              </a:rPr>
              <a:t>d'aquest </a:t>
            </a:r>
            <a:r>
              <a:rPr lang="ca-ES" sz="1400" dirty="0" smtClean="0">
                <a:solidFill>
                  <a:srgbClr val="000000"/>
                </a:solidFill>
                <a:ea typeface="Times New Roman"/>
                <a:cs typeface="Calibri"/>
              </a:rPr>
              <a:t>procés </a:t>
            </a:r>
            <a:r>
              <a:rPr lang="ca-ES" sz="1400" dirty="0">
                <a:solidFill>
                  <a:srgbClr val="000000"/>
                </a:solidFill>
                <a:ea typeface="Times New Roman"/>
                <a:cs typeface="Calibri"/>
              </a:rPr>
              <a:t>esdevenen acords que es duran a terme, de forma conjunta amb l'OND, com l'elaboració d'una proposta formativa pels treballadors del gimnàs i la creació d'un protocol per donar resposta a les situacions d'homofòbia i racisme que tinguin lloc a les mateixes instal·lacions. </a:t>
            </a:r>
            <a:endParaRPr lang="ca-ES" sz="1400" dirty="0">
              <a:ea typeface="Calibri"/>
              <a:cs typeface="Times New Roman"/>
            </a:endParaRPr>
          </a:p>
          <a:p>
            <a:pPr lvl="0" algn="just"/>
            <a:r>
              <a:rPr lang="ca-ES" sz="1400" dirty="0" smtClean="0">
                <a:solidFill>
                  <a:prstClr val="black"/>
                </a:solidFill>
              </a:rPr>
              <a:t>Actuacions:</a:t>
            </a:r>
          </a:p>
          <a:p>
            <a:pPr marL="285750" lvl="0" indent="-285750" algn="just">
              <a:buFontTx/>
              <a:buChar char="-"/>
            </a:pPr>
            <a:r>
              <a:rPr lang="ca-ES" sz="1400" dirty="0" smtClean="0">
                <a:solidFill>
                  <a:prstClr val="black"/>
                </a:solidFill>
              </a:rPr>
              <a:t>Suport socioeducatiu</a:t>
            </a:r>
          </a:p>
          <a:p>
            <a:pPr marL="285750" lvl="0" indent="-285750" algn="just">
              <a:buFontTx/>
              <a:buChar char="-"/>
            </a:pPr>
            <a:r>
              <a:rPr lang="ca-ES" sz="1400" dirty="0" smtClean="0">
                <a:solidFill>
                  <a:prstClr val="black"/>
                </a:solidFill>
              </a:rPr>
              <a:t>Atenció jurídica</a:t>
            </a:r>
          </a:p>
          <a:p>
            <a:pPr marL="285750" lvl="0" indent="-285750" algn="just">
              <a:buFontTx/>
              <a:buChar char="-"/>
            </a:pPr>
            <a:r>
              <a:rPr lang="ca-ES" sz="1400" dirty="0" smtClean="0">
                <a:solidFill>
                  <a:prstClr val="black"/>
                </a:solidFill>
              </a:rPr>
              <a:t>Procés de mediació</a:t>
            </a:r>
          </a:p>
          <a:p>
            <a:pPr algn="just"/>
            <a:r>
              <a:rPr lang="ca-ES" sz="1600" b="1" dirty="0" smtClean="0">
                <a:solidFill>
                  <a:schemeClr val="tx1"/>
                </a:solidFill>
              </a:rPr>
              <a:t>Situació 3</a:t>
            </a:r>
          </a:p>
          <a:p>
            <a:pPr algn="just">
              <a:spcAft>
                <a:spcPts val="0"/>
              </a:spcAft>
            </a:pPr>
            <a:r>
              <a:rPr lang="ca-ES" sz="1400" dirty="0" smtClean="0">
                <a:solidFill>
                  <a:srgbClr val="000000"/>
                </a:solidFill>
                <a:ea typeface="Times New Roman"/>
                <a:cs typeface="Calibri"/>
              </a:rPr>
              <a:t>Una </a:t>
            </a:r>
            <a:r>
              <a:rPr lang="ca-ES" sz="1400" dirty="0">
                <a:solidFill>
                  <a:srgbClr val="000000"/>
                </a:solidFill>
                <a:ea typeface="Times New Roman"/>
                <a:cs typeface="Calibri"/>
              </a:rPr>
              <a:t>comunitat musulmana </a:t>
            </a:r>
            <a:r>
              <a:rPr lang="ca-ES" sz="1400" dirty="0" smtClean="0">
                <a:solidFill>
                  <a:srgbClr val="000000"/>
                </a:solidFill>
                <a:ea typeface="Times New Roman"/>
                <a:cs typeface="Calibri"/>
              </a:rPr>
              <a:t>de la ciutat compren </a:t>
            </a:r>
            <a:r>
              <a:rPr lang="ca-ES" sz="1400" dirty="0">
                <a:solidFill>
                  <a:srgbClr val="000000"/>
                </a:solidFill>
                <a:ea typeface="Times New Roman"/>
                <a:cs typeface="Calibri"/>
              </a:rPr>
              <a:t>un local i inicien unes obres per reformar el local amb la intenció d'obrir una </a:t>
            </a:r>
            <a:r>
              <a:rPr lang="ca-ES" sz="1400" dirty="0" smtClean="0">
                <a:solidFill>
                  <a:srgbClr val="000000"/>
                </a:solidFill>
                <a:ea typeface="Times New Roman"/>
                <a:cs typeface="Calibri"/>
              </a:rPr>
              <a:t>mesquita </a:t>
            </a:r>
            <a:r>
              <a:rPr lang="ca-ES" sz="1400" dirty="0">
                <a:solidFill>
                  <a:srgbClr val="000000"/>
                </a:solidFill>
                <a:ea typeface="Times New Roman"/>
                <a:cs typeface="Calibri"/>
              </a:rPr>
              <a:t>al </a:t>
            </a:r>
            <a:r>
              <a:rPr lang="ca-ES" sz="1400" dirty="0" smtClean="0">
                <a:solidFill>
                  <a:srgbClr val="000000"/>
                </a:solidFill>
                <a:ea typeface="Times New Roman"/>
                <a:cs typeface="Calibri"/>
              </a:rPr>
              <a:t>barri. Arran </a:t>
            </a:r>
            <a:r>
              <a:rPr lang="ca-ES" sz="1400" dirty="0">
                <a:solidFill>
                  <a:srgbClr val="000000"/>
                </a:solidFill>
                <a:ea typeface="Times New Roman"/>
                <a:cs typeface="Calibri"/>
              </a:rPr>
              <a:t>el projecte d'obres presentat per part de la comunitat musulmana es demana que la comunitat de veïns del pàrquing facilitin l'accés al mateix per tal de realitzar les actuacions </a:t>
            </a:r>
            <a:r>
              <a:rPr lang="ca-ES" sz="1400" dirty="0" smtClean="0">
                <a:solidFill>
                  <a:srgbClr val="000000"/>
                </a:solidFill>
                <a:ea typeface="Times New Roman"/>
                <a:cs typeface="Calibri"/>
              </a:rPr>
              <a:t>corresponents però aquesta nega l’autorització.</a:t>
            </a:r>
            <a:r>
              <a:rPr lang="ca-ES" sz="1400" dirty="0">
                <a:solidFill>
                  <a:srgbClr val="000000"/>
                </a:solidFill>
                <a:ea typeface="Times New Roman"/>
                <a:cs typeface="Calibri"/>
              </a:rPr>
              <a:t> </a:t>
            </a:r>
            <a:r>
              <a:rPr lang="ca-ES" sz="1400" dirty="0" smtClean="0">
                <a:solidFill>
                  <a:srgbClr val="000000"/>
                </a:solidFill>
                <a:ea typeface="Times New Roman"/>
                <a:cs typeface="Calibri"/>
              </a:rPr>
              <a:t>Des </a:t>
            </a:r>
            <a:r>
              <a:rPr lang="ca-ES" sz="1400" dirty="0">
                <a:solidFill>
                  <a:srgbClr val="000000"/>
                </a:solidFill>
                <a:ea typeface="Times New Roman"/>
                <a:cs typeface="Calibri"/>
              </a:rPr>
              <a:t>de l'OND es </a:t>
            </a:r>
            <a:r>
              <a:rPr lang="ca-ES" sz="1400" dirty="0" smtClean="0">
                <a:solidFill>
                  <a:srgbClr val="000000"/>
                </a:solidFill>
                <a:ea typeface="Times New Roman"/>
                <a:cs typeface="Calibri"/>
              </a:rPr>
              <a:t>valora iniciar procés de mediació </a:t>
            </a:r>
            <a:r>
              <a:rPr lang="ca-ES" sz="1400" dirty="0">
                <a:solidFill>
                  <a:srgbClr val="000000"/>
                </a:solidFill>
                <a:ea typeface="Times New Roman"/>
                <a:cs typeface="Calibri"/>
              </a:rPr>
              <a:t>amb totes les parts implicades (Adm. Finques, Institut Català del Sòl, </a:t>
            </a:r>
            <a:r>
              <a:rPr lang="ca-ES" sz="1400" dirty="0" smtClean="0">
                <a:solidFill>
                  <a:srgbClr val="000000"/>
                </a:solidFill>
                <a:ea typeface="Times New Roman"/>
                <a:cs typeface="Calibri"/>
              </a:rPr>
              <a:t>comunitat </a:t>
            </a:r>
            <a:r>
              <a:rPr lang="ca-ES" sz="1400" dirty="0">
                <a:solidFill>
                  <a:srgbClr val="000000"/>
                </a:solidFill>
                <a:ea typeface="Times New Roman"/>
                <a:cs typeface="Calibri"/>
              </a:rPr>
              <a:t>de veïns del pàrquing i la comunitat musulmana) </a:t>
            </a:r>
            <a:r>
              <a:rPr lang="ca-ES" sz="1400" dirty="0" smtClean="0">
                <a:solidFill>
                  <a:srgbClr val="000000"/>
                </a:solidFill>
                <a:ea typeface="Times New Roman"/>
                <a:cs typeface="Calibri"/>
              </a:rPr>
              <a:t>i aquest finalitza amb un acord entre les parts. </a:t>
            </a:r>
            <a:endParaRPr lang="ca-ES" sz="1400" dirty="0">
              <a:ea typeface="Calibri"/>
              <a:cs typeface="Times New Roman"/>
            </a:endParaRPr>
          </a:p>
          <a:p>
            <a:r>
              <a:rPr lang="ca-ES" sz="1400" dirty="0" smtClean="0">
                <a:solidFill>
                  <a:schemeClr val="tx1"/>
                </a:solidFill>
              </a:rPr>
              <a:t>Actuacions:</a:t>
            </a:r>
            <a:endParaRPr lang="es-ES" sz="1400" dirty="0">
              <a:solidFill>
                <a:schemeClr val="tx1"/>
              </a:solidFill>
            </a:endParaRPr>
          </a:p>
          <a:p>
            <a:r>
              <a:rPr lang="ca-ES" sz="1400" dirty="0" smtClean="0">
                <a:solidFill>
                  <a:schemeClr val="tx1"/>
                </a:solidFill>
              </a:rPr>
              <a:t>- Acollida </a:t>
            </a:r>
            <a:r>
              <a:rPr lang="ca-ES" sz="1400" dirty="0">
                <a:solidFill>
                  <a:schemeClr val="tx1"/>
                </a:solidFill>
              </a:rPr>
              <a:t>i atenció de la </a:t>
            </a:r>
            <a:r>
              <a:rPr lang="ca-ES" sz="1400" dirty="0" smtClean="0">
                <a:solidFill>
                  <a:schemeClr val="tx1"/>
                </a:solidFill>
              </a:rPr>
              <a:t>queixa</a:t>
            </a:r>
            <a:endParaRPr lang="es-ES" sz="1400" dirty="0">
              <a:solidFill>
                <a:schemeClr val="tx1"/>
              </a:solidFill>
            </a:endParaRPr>
          </a:p>
          <a:p>
            <a:r>
              <a:rPr lang="ca-ES" sz="1400" dirty="0" smtClean="0">
                <a:solidFill>
                  <a:schemeClr val="tx1"/>
                </a:solidFill>
              </a:rPr>
              <a:t>- Coordinació serveis municipals</a:t>
            </a:r>
            <a:endParaRPr lang="es-ES" sz="1400" dirty="0">
              <a:solidFill>
                <a:schemeClr val="tx1"/>
              </a:solidFill>
            </a:endParaRPr>
          </a:p>
          <a:p>
            <a:r>
              <a:rPr lang="ca-ES" sz="1400" dirty="0" smtClean="0">
                <a:solidFill>
                  <a:schemeClr val="tx1"/>
                </a:solidFill>
              </a:rPr>
              <a:t>-</a:t>
            </a:r>
            <a:r>
              <a:rPr lang="ca-ES" sz="1400" dirty="0">
                <a:solidFill>
                  <a:schemeClr val="tx1"/>
                </a:solidFill>
              </a:rPr>
              <a:t> </a:t>
            </a:r>
            <a:r>
              <a:rPr lang="ca-ES" sz="1400" dirty="0" smtClean="0">
                <a:solidFill>
                  <a:schemeClr val="tx1"/>
                </a:solidFill>
              </a:rPr>
              <a:t>Procés de mediació</a:t>
            </a:r>
            <a:endParaRPr lang="es-ES" sz="1400" dirty="0">
              <a:solidFill>
                <a:schemeClr val="tx1"/>
              </a:solidFill>
            </a:endParaRPr>
          </a:p>
          <a:p>
            <a:endParaRPr lang="ca-ES" b="1" dirty="0">
              <a:solidFill>
                <a:schemeClr val="tx1"/>
              </a:solidFill>
            </a:endParaRPr>
          </a:p>
        </p:txBody>
      </p:sp>
      <p:pic>
        <p:nvPicPr>
          <p:cNvPr id="13" name="Imagen 9">
            <a:extLst>
              <a:ext uri="{FF2B5EF4-FFF2-40B4-BE49-F238E27FC236}">
                <a16:creationId xmlns:a16="http://schemas.microsoft.com/office/drawing/2014/main" xmlns="" xmlns:lc="http://schemas.openxmlformats.org/drawingml/2006/lockedCanvas" id="{992EFDF0-A71E-6546-A515-37A069E4E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5999" y="222420"/>
            <a:ext cx="1872000" cy="353652"/>
          </a:xfrm>
          <a:prstGeom prst="rect">
            <a:avLst/>
          </a:prstGeom>
        </p:spPr>
      </p:pic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pPr/>
              <a:t>27</a:t>
            </a:fld>
            <a:endParaRPr lang="es-ES"/>
          </a:p>
        </p:txBody>
      </p:sp>
      <p:pic>
        <p:nvPicPr>
          <p:cNvPr id="11" name="Imagen 4">
            <a:extLst>
              <a:ext uri="{FF2B5EF4-FFF2-40B4-BE49-F238E27FC236}">
                <a16:creationId xmlns="" xmlns:a16="http://schemas.microsoft.com/office/drawing/2014/main" id="{1A36D5ED-BE1B-5245-817F-79A49C63B7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235" y="6339316"/>
            <a:ext cx="8139306" cy="200970"/>
          </a:xfrm>
          <a:prstGeom prst="rect">
            <a:avLst/>
          </a:prstGeom>
        </p:spPr>
      </p:pic>
      <p:pic>
        <p:nvPicPr>
          <p:cNvPr id="14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376" b="-6025"/>
          <a:stretch/>
        </p:blipFill>
        <p:spPr>
          <a:xfrm>
            <a:off x="354798" y="193236"/>
            <a:ext cx="369936" cy="386266"/>
          </a:xfrm>
          <a:prstGeom prst="rect">
            <a:avLst/>
          </a:prstGeom>
        </p:spPr>
      </p:pic>
      <p:sp>
        <p:nvSpPr>
          <p:cNvPr id="15" name="CuadroTexto 6"/>
          <p:cNvSpPr txBox="1"/>
          <p:nvPr/>
        </p:nvSpPr>
        <p:spPr>
          <a:xfrm>
            <a:off x="790526" y="272876"/>
            <a:ext cx="4014216" cy="22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875" dirty="0" smtClean="0">
                <a:latin typeface="Arial" charset="0"/>
                <a:ea typeface="Arial" charset="0"/>
                <a:cs typeface="Arial" charset="0"/>
              </a:rPr>
              <a:t>Balanç  2021 – Oficina per la No Discriminació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65803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902745" y="853758"/>
            <a:ext cx="3991873" cy="5833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78014" y="723325"/>
            <a:ext cx="6668691" cy="440226"/>
          </a:xfrm>
        </p:spPr>
        <p:txBody>
          <a:bodyPr>
            <a:normAutofit/>
          </a:bodyPr>
          <a:lstStyle/>
          <a:p>
            <a:pPr algn="l"/>
            <a:r>
              <a:rPr lang="ca-ES" sz="2000" b="1" dirty="0">
                <a:latin typeface="Arial" pitchFamily="34" charset="0"/>
                <a:cs typeface="Arial" pitchFamily="34" charset="0"/>
              </a:rPr>
              <a:t>Exemples de Situacions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8277130" y="6016752"/>
            <a:ext cx="93680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00" dirty="0" smtClean="0"/>
              <a:t>16</a:t>
            </a:r>
            <a:endParaRPr lang="es-ES" sz="700" dirty="0"/>
          </a:p>
        </p:txBody>
      </p:sp>
      <p:sp>
        <p:nvSpPr>
          <p:cNvPr id="10" name="Rectangle 9"/>
          <p:cNvSpPr/>
          <p:nvPr/>
        </p:nvSpPr>
        <p:spPr>
          <a:xfrm>
            <a:off x="516467" y="1380064"/>
            <a:ext cx="8061532" cy="4836744"/>
          </a:xfrm>
          <a:prstGeom prst="rect">
            <a:avLst/>
          </a:prstGeom>
          <a:solidFill>
            <a:srgbClr val="EFE3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ca-ES" sz="1600" b="1" dirty="0" smtClean="0">
              <a:solidFill>
                <a:schemeClr val="tx1"/>
              </a:solidFill>
            </a:endParaRPr>
          </a:p>
          <a:p>
            <a:pPr algn="just"/>
            <a:r>
              <a:rPr lang="ca-ES" sz="1600" b="1" dirty="0" smtClean="0">
                <a:solidFill>
                  <a:schemeClr val="tx1"/>
                </a:solidFill>
              </a:rPr>
              <a:t>Situació  </a:t>
            </a:r>
            <a:r>
              <a:rPr lang="ca-ES" sz="1600" b="1" dirty="0">
                <a:solidFill>
                  <a:schemeClr val="tx1"/>
                </a:solidFill>
              </a:rPr>
              <a:t>4</a:t>
            </a:r>
          </a:p>
          <a:p>
            <a:pPr lvl="0" algn="just"/>
            <a:r>
              <a:rPr lang="ca-ES" sz="1600" dirty="0">
                <a:solidFill>
                  <a:prstClr val="black"/>
                </a:solidFill>
              </a:rPr>
              <a:t>Una ciutadana és testimoni d'una agressió verbal racista per part d'un conductor de taxi cap a un home d'origen magrebí en l'àmbit d'espai públic. La ciutadana </a:t>
            </a:r>
            <a:r>
              <a:rPr lang="ca-ES" sz="1600" dirty="0" smtClean="0">
                <a:solidFill>
                  <a:prstClr val="black"/>
                </a:solidFill>
              </a:rPr>
              <a:t>aporta </a:t>
            </a:r>
            <a:r>
              <a:rPr lang="ca-ES" sz="1600" dirty="0">
                <a:solidFill>
                  <a:prstClr val="black"/>
                </a:solidFill>
              </a:rPr>
              <a:t>proves dels </a:t>
            </a:r>
            <a:r>
              <a:rPr lang="ca-ES" sz="1600" dirty="0" smtClean="0">
                <a:solidFill>
                  <a:prstClr val="black"/>
                </a:solidFill>
              </a:rPr>
              <a:t>fets </a:t>
            </a:r>
            <a:r>
              <a:rPr lang="ca-ES" sz="1600" dirty="0">
                <a:solidFill>
                  <a:prstClr val="black"/>
                </a:solidFill>
              </a:rPr>
              <a:t>i des de </a:t>
            </a:r>
            <a:r>
              <a:rPr lang="ca-ES" sz="1600" dirty="0" smtClean="0">
                <a:solidFill>
                  <a:prstClr val="black"/>
                </a:solidFill>
              </a:rPr>
              <a:t>l'OND s’actua d’ofici i </a:t>
            </a:r>
            <a:r>
              <a:rPr lang="ca-ES" sz="1600" dirty="0">
                <a:solidFill>
                  <a:prstClr val="black"/>
                </a:solidFill>
              </a:rPr>
              <a:t>es </a:t>
            </a:r>
            <a:r>
              <a:rPr lang="ca-ES" sz="1600" dirty="0" smtClean="0">
                <a:solidFill>
                  <a:prstClr val="black"/>
                </a:solidFill>
              </a:rPr>
              <a:t>fa petició raonada d’apertura d’expedient sancionador </a:t>
            </a:r>
            <a:r>
              <a:rPr lang="ca-ES" sz="1600" dirty="0">
                <a:solidFill>
                  <a:prstClr val="black"/>
                </a:solidFill>
              </a:rPr>
              <a:t>a l'òrgan competent de sanció segons </a:t>
            </a:r>
            <a:r>
              <a:rPr lang="ca-ES" sz="1600" dirty="0" smtClean="0">
                <a:solidFill>
                  <a:prstClr val="black"/>
                </a:solidFill>
              </a:rPr>
              <a:t>l’ordenança municipal de </a:t>
            </a:r>
            <a:r>
              <a:rPr lang="ca-ES" sz="1600" dirty="0">
                <a:solidFill>
                  <a:prstClr val="black"/>
                </a:solidFill>
              </a:rPr>
              <a:t>convivència.</a:t>
            </a:r>
          </a:p>
          <a:p>
            <a:pPr lvl="0" algn="just"/>
            <a:r>
              <a:rPr lang="ca-ES" sz="1600" dirty="0" smtClean="0">
                <a:solidFill>
                  <a:prstClr val="black"/>
                </a:solidFill>
              </a:rPr>
              <a:t>Actuacions:</a:t>
            </a:r>
          </a:p>
          <a:p>
            <a:pPr marL="285750" lvl="0" indent="-285750" algn="just">
              <a:buFontTx/>
              <a:buChar char="-"/>
            </a:pPr>
            <a:r>
              <a:rPr lang="ca-ES" sz="1600" dirty="0" smtClean="0">
                <a:solidFill>
                  <a:prstClr val="black"/>
                </a:solidFill>
              </a:rPr>
              <a:t>Suport i acollida</a:t>
            </a:r>
          </a:p>
          <a:p>
            <a:pPr marL="285750" lvl="0" indent="-285750" algn="just">
              <a:buFontTx/>
              <a:buChar char="-"/>
            </a:pPr>
            <a:r>
              <a:rPr lang="ca-ES" sz="1600" dirty="0" smtClean="0">
                <a:solidFill>
                  <a:prstClr val="black"/>
                </a:solidFill>
              </a:rPr>
              <a:t>Assessorament jurídic</a:t>
            </a:r>
          </a:p>
          <a:p>
            <a:pPr marL="285750" lvl="0" indent="-285750" algn="just">
              <a:buFontTx/>
              <a:buChar char="-"/>
            </a:pPr>
            <a:r>
              <a:rPr lang="ca-ES" sz="1600" dirty="0" smtClean="0">
                <a:solidFill>
                  <a:prstClr val="black"/>
                </a:solidFill>
              </a:rPr>
              <a:t>Coordinació amb Oficina de Convivència</a:t>
            </a:r>
          </a:p>
          <a:p>
            <a:pPr marL="285750" lvl="0" indent="-285750" algn="just">
              <a:buFontTx/>
              <a:buChar char="-"/>
            </a:pPr>
            <a:r>
              <a:rPr lang="ca-ES" sz="1600" dirty="0" smtClean="0">
                <a:solidFill>
                  <a:prstClr val="black"/>
                </a:solidFill>
              </a:rPr>
              <a:t>Inici procediment sancionador</a:t>
            </a:r>
          </a:p>
          <a:p>
            <a:r>
              <a:rPr lang="ca-ES" sz="800" dirty="0">
                <a:solidFill>
                  <a:schemeClr val="tx1"/>
                </a:solidFill>
              </a:rPr>
              <a:t> </a:t>
            </a:r>
          </a:p>
          <a:p>
            <a:r>
              <a:rPr lang="ca-ES" sz="1600" b="1" dirty="0">
                <a:solidFill>
                  <a:schemeClr val="tx1"/>
                </a:solidFill>
              </a:rPr>
              <a:t>Situació 5</a:t>
            </a:r>
            <a:endParaRPr lang="ca-ES" sz="1600" b="1" dirty="0" smtClean="0">
              <a:solidFill>
                <a:schemeClr val="tx1"/>
              </a:solidFill>
            </a:endParaRPr>
          </a:p>
          <a:p>
            <a:pPr algn="just"/>
            <a:r>
              <a:rPr lang="ca-ES" sz="1600" dirty="0">
                <a:solidFill>
                  <a:schemeClr val="tx1"/>
                </a:solidFill>
              </a:rPr>
              <a:t>Una dona amb nacionalitat </a:t>
            </a:r>
            <a:r>
              <a:rPr lang="ca-ES" sz="1600" dirty="0" smtClean="0">
                <a:solidFill>
                  <a:schemeClr val="tx1"/>
                </a:solidFill>
              </a:rPr>
              <a:t>paraguaiana </a:t>
            </a:r>
            <a:r>
              <a:rPr lang="ca-ES" sz="1600" dirty="0">
                <a:solidFill>
                  <a:schemeClr val="tx1"/>
                </a:solidFill>
              </a:rPr>
              <a:t>trasllada documents a una immobiliària per procedir al lloguer d'un habitatge. Per telèfon li indiquen que el propietari no vol llogar el pis a persones amb NIE. Disposa de proves i s'assessora jurídicament per interposar una </a:t>
            </a:r>
            <a:r>
              <a:rPr lang="ca-ES" sz="1600" dirty="0" smtClean="0">
                <a:solidFill>
                  <a:schemeClr val="tx1"/>
                </a:solidFill>
              </a:rPr>
              <a:t>denúncia </a:t>
            </a:r>
            <a:r>
              <a:rPr lang="ca-ES" sz="1600" dirty="0">
                <a:solidFill>
                  <a:schemeClr val="tx1"/>
                </a:solidFill>
              </a:rPr>
              <a:t>penal.</a:t>
            </a:r>
          </a:p>
          <a:p>
            <a:r>
              <a:rPr lang="ca-ES" sz="1600" dirty="0" smtClean="0">
                <a:solidFill>
                  <a:schemeClr val="tx1"/>
                </a:solidFill>
              </a:rPr>
              <a:t>Actuacions</a:t>
            </a:r>
            <a:r>
              <a:rPr lang="ca-ES" sz="1600" b="1" dirty="0" smtClean="0">
                <a:solidFill>
                  <a:schemeClr val="tx1"/>
                </a:solidFill>
              </a:rPr>
              <a:t>:</a:t>
            </a:r>
            <a:endParaRPr lang="ca-ES" sz="1600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ca-ES" sz="1600" dirty="0" smtClean="0">
                <a:solidFill>
                  <a:schemeClr val="tx1"/>
                </a:solidFill>
              </a:rPr>
              <a:t>Acció socioeducativa</a:t>
            </a:r>
          </a:p>
          <a:p>
            <a:pPr marL="285750" indent="-285750">
              <a:buFontTx/>
              <a:buChar char="-"/>
            </a:pPr>
            <a:r>
              <a:rPr lang="ca-ES" sz="1600" dirty="0" smtClean="0">
                <a:solidFill>
                  <a:schemeClr val="tx1"/>
                </a:solidFill>
              </a:rPr>
              <a:t>Atenció jurídica</a:t>
            </a:r>
          </a:p>
          <a:p>
            <a:pPr marL="285750" indent="-285750">
              <a:buFontTx/>
              <a:buChar char="-"/>
            </a:pPr>
            <a:r>
              <a:rPr lang="ca-ES" sz="1600" dirty="0" smtClean="0">
                <a:solidFill>
                  <a:schemeClr val="tx1"/>
                </a:solidFill>
              </a:rPr>
              <a:t>Presentació denúncia penal</a:t>
            </a:r>
          </a:p>
          <a:p>
            <a:pPr marL="285750" indent="-285750">
              <a:buFontTx/>
              <a:buChar char="-"/>
            </a:pPr>
            <a:r>
              <a:rPr lang="ca-ES" sz="1600" dirty="0" smtClean="0">
                <a:solidFill>
                  <a:schemeClr val="tx1"/>
                </a:solidFill>
              </a:rPr>
              <a:t>Preparació possible petició raonada per expedient sancionador a través de l’IMHRB</a:t>
            </a:r>
          </a:p>
          <a:p>
            <a:endParaRPr lang="ca-ES" b="1" dirty="0">
              <a:solidFill>
                <a:schemeClr val="tx1"/>
              </a:solidFill>
            </a:endParaRPr>
          </a:p>
        </p:txBody>
      </p:sp>
      <p:pic>
        <p:nvPicPr>
          <p:cNvPr id="13" name="Imagen 9">
            <a:extLst>
              <a:ext uri="{FF2B5EF4-FFF2-40B4-BE49-F238E27FC236}">
                <a16:creationId xmlns:a16="http://schemas.microsoft.com/office/drawing/2014/main" xmlns="" xmlns:lc="http://schemas.openxmlformats.org/drawingml/2006/lockedCanvas" id="{992EFDF0-A71E-6546-A515-37A069E4E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5999" y="222420"/>
            <a:ext cx="1872000" cy="353652"/>
          </a:xfrm>
          <a:prstGeom prst="rect">
            <a:avLst/>
          </a:prstGeom>
        </p:spPr>
      </p:pic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pPr/>
              <a:t>28</a:t>
            </a:fld>
            <a:endParaRPr lang="es-ES"/>
          </a:p>
        </p:txBody>
      </p:sp>
      <p:pic>
        <p:nvPicPr>
          <p:cNvPr id="11" name="Imagen 4">
            <a:extLst>
              <a:ext uri="{FF2B5EF4-FFF2-40B4-BE49-F238E27FC236}">
                <a16:creationId xmlns="" xmlns:a16="http://schemas.microsoft.com/office/drawing/2014/main" id="{1A36D5ED-BE1B-5245-817F-79A49C63B7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235" y="6339316"/>
            <a:ext cx="8139306" cy="200970"/>
          </a:xfrm>
          <a:prstGeom prst="rect">
            <a:avLst/>
          </a:prstGeom>
        </p:spPr>
      </p:pic>
      <p:pic>
        <p:nvPicPr>
          <p:cNvPr id="14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376" b="-6025"/>
          <a:stretch/>
        </p:blipFill>
        <p:spPr>
          <a:xfrm>
            <a:off x="354798" y="193236"/>
            <a:ext cx="369936" cy="386266"/>
          </a:xfrm>
          <a:prstGeom prst="rect">
            <a:avLst/>
          </a:prstGeom>
        </p:spPr>
      </p:pic>
      <p:sp>
        <p:nvSpPr>
          <p:cNvPr id="15" name="CuadroTexto 6"/>
          <p:cNvSpPr txBox="1"/>
          <p:nvPr/>
        </p:nvSpPr>
        <p:spPr>
          <a:xfrm>
            <a:off x="790526" y="272876"/>
            <a:ext cx="4014216" cy="22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875" dirty="0" smtClean="0">
                <a:latin typeface="Arial" charset="0"/>
                <a:ea typeface="Arial" charset="0"/>
                <a:cs typeface="Arial" charset="0"/>
              </a:rPr>
              <a:t>Balanç  2021 – Oficina per la No Discriminació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65803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902745" y="853758"/>
            <a:ext cx="3991873" cy="5833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78014" y="723325"/>
            <a:ext cx="6668691" cy="440226"/>
          </a:xfrm>
        </p:spPr>
        <p:txBody>
          <a:bodyPr>
            <a:normAutofit/>
          </a:bodyPr>
          <a:lstStyle/>
          <a:p>
            <a:pPr algn="l"/>
            <a:r>
              <a:rPr lang="ca-ES" sz="2000" b="1" dirty="0">
                <a:latin typeface="Arial" pitchFamily="34" charset="0"/>
                <a:cs typeface="Arial" pitchFamily="34" charset="0"/>
              </a:rPr>
              <a:t>Exemples de Situacions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10" name="Rectangle 9"/>
          <p:cNvSpPr/>
          <p:nvPr/>
        </p:nvSpPr>
        <p:spPr>
          <a:xfrm>
            <a:off x="359235" y="1163552"/>
            <a:ext cx="8038223" cy="5175764"/>
          </a:xfrm>
          <a:prstGeom prst="rect">
            <a:avLst/>
          </a:prstGeom>
          <a:solidFill>
            <a:srgbClr val="EFE3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a-ES" b="1" dirty="0" smtClean="0">
              <a:solidFill>
                <a:schemeClr val="tx1"/>
              </a:solidFill>
            </a:endParaRPr>
          </a:p>
          <a:p>
            <a:endParaRPr lang="ca-ES" b="1" dirty="0">
              <a:solidFill>
                <a:schemeClr val="tx1"/>
              </a:solidFill>
            </a:endParaRPr>
          </a:p>
          <a:p>
            <a:endParaRPr lang="ca-ES" b="1" dirty="0" smtClean="0">
              <a:solidFill>
                <a:schemeClr val="tx1"/>
              </a:solidFill>
            </a:endParaRPr>
          </a:p>
          <a:p>
            <a:endParaRPr lang="ca-ES" sz="1400" b="1" dirty="0" smtClean="0">
              <a:solidFill>
                <a:schemeClr val="tx1"/>
              </a:solidFill>
            </a:endParaRPr>
          </a:p>
          <a:p>
            <a:r>
              <a:rPr lang="ca-ES" sz="1400" b="1" dirty="0" smtClean="0">
                <a:solidFill>
                  <a:schemeClr val="tx1"/>
                </a:solidFill>
              </a:rPr>
              <a:t>Situació  6</a:t>
            </a:r>
          </a:p>
          <a:p>
            <a:pPr algn="just"/>
            <a:r>
              <a:rPr lang="ca-ES" sz="1400" dirty="0">
                <a:solidFill>
                  <a:schemeClr val="tx1"/>
                </a:solidFill>
              </a:rPr>
              <a:t>Queixa d'un grup </a:t>
            </a:r>
            <a:r>
              <a:rPr lang="ca-ES" sz="1400" dirty="0" smtClean="0">
                <a:solidFill>
                  <a:schemeClr val="tx1"/>
                </a:solidFill>
              </a:rPr>
              <a:t>de persones </a:t>
            </a:r>
            <a:r>
              <a:rPr lang="ca-ES" sz="1400" dirty="0">
                <a:solidFill>
                  <a:schemeClr val="tx1"/>
                </a:solidFill>
              </a:rPr>
              <a:t>d'origen </a:t>
            </a:r>
            <a:r>
              <a:rPr lang="ca-ES" sz="1400" dirty="0" smtClean="0">
                <a:solidFill>
                  <a:schemeClr val="tx1"/>
                </a:solidFill>
              </a:rPr>
              <a:t>filipí </a:t>
            </a:r>
            <a:r>
              <a:rPr lang="ca-ES" sz="1400" dirty="0">
                <a:solidFill>
                  <a:schemeClr val="tx1"/>
                </a:solidFill>
              </a:rPr>
              <a:t>que conviuen en un assentament al barri de Poble Sec i són fotografiats per una periodista, que es fa passar per una treballadora social. Les imatges són publicades a </a:t>
            </a:r>
            <a:r>
              <a:rPr lang="ca-ES" sz="1400" dirty="0" smtClean="0">
                <a:solidFill>
                  <a:schemeClr val="tx1"/>
                </a:solidFill>
              </a:rPr>
              <a:t>un mitjà digital </a:t>
            </a:r>
            <a:r>
              <a:rPr lang="ca-ES" sz="1400" dirty="0" smtClean="0">
                <a:solidFill>
                  <a:schemeClr val="tx1"/>
                </a:solidFill>
              </a:rPr>
              <a:t>junt amb contingut basat en estereotips, </a:t>
            </a:r>
            <a:r>
              <a:rPr lang="ca-ES" sz="1400" dirty="0">
                <a:solidFill>
                  <a:schemeClr val="tx1"/>
                </a:solidFill>
              </a:rPr>
              <a:t>sense el seu consentiment i decideixen denunciar els fets. </a:t>
            </a:r>
            <a:r>
              <a:rPr lang="ca-ES" sz="1400" dirty="0" smtClean="0">
                <a:solidFill>
                  <a:schemeClr val="tx1"/>
                </a:solidFill>
              </a:rPr>
              <a:t>Des </a:t>
            </a:r>
            <a:r>
              <a:rPr lang="ca-ES" sz="1400" dirty="0">
                <a:solidFill>
                  <a:schemeClr val="tx1"/>
                </a:solidFill>
              </a:rPr>
              <a:t>de l'OND es realitza un estudi jurídic dels fets i s'acompanya en l'elaboració d'una </a:t>
            </a:r>
            <a:r>
              <a:rPr lang="ca-ES" sz="1400" dirty="0" smtClean="0">
                <a:solidFill>
                  <a:schemeClr val="tx1"/>
                </a:solidFill>
              </a:rPr>
              <a:t>denúncia </a:t>
            </a:r>
            <a:r>
              <a:rPr lang="ca-ES" sz="1400" dirty="0">
                <a:solidFill>
                  <a:schemeClr val="tx1"/>
                </a:solidFill>
              </a:rPr>
              <a:t>contra el </a:t>
            </a:r>
            <a:r>
              <a:rPr lang="ca-ES" sz="1400" dirty="0" smtClean="0">
                <a:solidFill>
                  <a:schemeClr val="tx1"/>
                </a:solidFill>
              </a:rPr>
              <a:t>digital, </a:t>
            </a:r>
            <a:r>
              <a:rPr lang="ca-ES" sz="1400" dirty="0">
                <a:solidFill>
                  <a:schemeClr val="tx1"/>
                </a:solidFill>
              </a:rPr>
              <a:t>al mateix temps que s'envia </a:t>
            </a:r>
            <a:r>
              <a:rPr lang="ca-ES" sz="1400" dirty="0" smtClean="0">
                <a:solidFill>
                  <a:schemeClr val="tx1"/>
                </a:solidFill>
              </a:rPr>
              <a:t>escrit de queixa al </a:t>
            </a:r>
            <a:r>
              <a:rPr lang="ca-ES" sz="1400" dirty="0">
                <a:solidFill>
                  <a:schemeClr val="tx1"/>
                </a:solidFill>
              </a:rPr>
              <a:t>Consell d'Informació de Catalunya (CIC), òrgan que vetlla pel compliment dels principis d'ètica professional periodística del </a:t>
            </a:r>
            <a:r>
              <a:rPr lang="ca-ES" sz="1400" dirty="0" smtClean="0">
                <a:solidFill>
                  <a:schemeClr val="tx1"/>
                </a:solidFill>
              </a:rPr>
              <a:t>Col·legi </a:t>
            </a:r>
            <a:r>
              <a:rPr lang="ca-ES" sz="1400" dirty="0">
                <a:solidFill>
                  <a:schemeClr val="tx1"/>
                </a:solidFill>
              </a:rPr>
              <a:t>de Periodistes</a:t>
            </a:r>
            <a:r>
              <a:rPr lang="ca-ES" sz="1400" dirty="0" smtClean="0">
                <a:solidFill>
                  <a:schemeClr val="tx1"/>
                </a:solidFill>
              </a:rPr>
              <a:t>. A més, a </a:t>
            </a:r>
            <a:r>
              <a:rPr lang="ca-ES" sz="1400" dirty="0">
                <a:solidFill>
                  <a:schemeClr val="tx1"/>
                </a:solidFill>
              </a:rPr>
              <a:t>través de la persona que manté la relació inicial amb els assistents de l'assentament i qui </a:t>
            </a:r>
            <a:r>
              <a:rPr lang="ca-ES" sz="1400" dirty="0" smtClean="0">
                <a:solidFill>
                  <a:schemeClr val="tx1"/>
                </a:solidFill>
              </a:rPr>
              <a:t>acompanya </a:t>
            </a:r>
            <a:r>
              <a:rPr lang="ca-ES" sz="1400" dirty="0">
                <a:solidFill>
                  <a:schemeClr val="tx1"/>
                </a:solidFill>
              </a:rPr>
              <a:t>la periodista, s'inicia un </a:t>
            </a:r>
            <a:r>
              <a:rPr lang="ca-ES" sz="1400" dirty="0" smtClean="0">
                <a:solidFill>
                  <a:schemeClr val="tx1"/>
                </a:solidFill>
              </a:rPr>
              <a:t>procés </a:t>
            </a:r>
            <a:r>
              <a:rPr lang="ca-ES" sz="1400" dirty="0">
                <a:solidFill>
                  <a:schemeClr val="tx1"/>
                </a:solidFill>
              </a:rPr>
              <a:t>de mediació </a:t>
            </a:r>
            <a:r>
              <a:rPr lang="ca-ES" sz="1400" dirty="0" smtClean="0">
                <a:solidFill>
                  <a:schemeClr val="tx1"/>
                </a:solidFill>
              </a:rPr>
              <a:t>per </a:t>
            </a:r>
            <a:r>
              <a:rPr lang="ca-ES" sz="1400" dirty="0">
                <a:solidFill>
                  <a:schemeClr val="tx1"/>
                </a:solidFill>
              </a:rPr>
              <a:t>aconseguir reparar la situació plantejada. </a:t>
            </a:r>
            <a:r>
              <a:rPr lang="ca-ES" sz="1400" dirty="0" smtClean="0">
                <a:solidFill>
                  <a:schemeClr val="tx1"/>
                </a:solidFill>
              </a:rPr>
              <a:t>Paral·lelament</a:t>
            </a:r>
            <a:r>
              <a:rPr lang="ca-ES" sz="1400" dirty="0">
                <a:solidFill>
                  <a:schemeClr val="tx1"/>
                </a:solidFill>
              </a:rPr>
              <a:t>, </a:t>
            </a:r>
            <a:r>
              <a:rPr lang="ca-ES" sz="1400" dirty="0" smtClean="0">
                <a:solidFill>
                  <a:schemeClr val="tx1"/>
                </a:solidFill>
              </a:rPr>
              <a:t>es </a:t>
            </a:r>
            <a:r>
              <a:rPr lang="ca-ES" sz="1400" dirty="0">
                <a:solidFill>
                  <a:schemeClr val="tx1"/>
                </a:solidFill>
              </a:rPr>
              <a:t>duen a terme actuacions d'intermediació amb el diari </a:t>
            </a:r>
            <a:r>
              <a:rPr lang="ca-ES" sz="1400" dirty="0" smtClean="0">
                <a:solidFill>
                  <a:schemeClr val="tx1"/>
                </a:solidFill>
              </a:rPr>
              <a:t>sol·licitant </a:t>
            </a:r>
            <a:r>
              <a:rPr lang="ca-ES" sz="1400" dirty="0">
                <a:solidFill>
                  <a:schemeClr val="tx1"/>
                </a:solidFill>
              </a:rPr>
              <a:t>la retirada de la publicació de la noticia. </a:t>
            </a:r>
          </a:p>
          <a:p>
            <a:pPr algn="just"/>
            <a:r>
              <a:rPr lang="ca-ES" sz="1400" dirty="0" smtClean="0">
                <a:solidFill>
                  <a:schemeClr val="tx1"/>
                </a:solidFill>
              </a:rPr>
              <a:t>Actuacions:</a:t>
            </a:r>
          </a:p>
          <a:p>
            <a:pPr algn="just"/>
            <a:r>
              <a:rPr lang="ca-ES" sz="1400" dirty="0" smtClean="0">
                <a:solidFill>
                  <a:schemeClr val="tx1"/>
                </a:solidFill>
              </a:rPr>
              <a:t>- Acollida, estudi </a:t>
            </a:r>
            <a:r>
              <a:rPr lang="ca-ES" sz="1400" dirty="0">
                <a:solidFill>
                  <a:schemeClr val="tx1"/>
                </a:solidFill>
              </a:rPr>
              <a:t>de la </a:t>
            </a:r>
            <a:r>
              <a:rPr lang="ca-ES" sz="1400" dirty="0" smtClean="0">
                <a:solidFill>
                  <a:schemeClr val="tx1"/>
                </a:solidFill>
              </a:rPr>
              <a:t>situació i atenció jurídica</a:t>
            </a:r>
            <a:endParaRPr lang="es-ES" sz="1400" dirty="0">
              <a:solidFill>
                <a:schemeClr val="tx1"/>
              </a:solidFill>
            </a:endParaRPr>
          </a:p>
          <a:p>
            <a:pPr algn="just"/>
            <a:r>
              <a:rPr lang="ca-ES" sz="1400" dirty="0" smtClean="0">
                <a:solidFill>
                  <a:schemeClr val="tx1"/>
                </a:solidFill>
              </a:rPr>
              <a:t>- Coordinació CIC</a:t>
            </a:r>
            <a:endParaRPr lang="es-ES" sz="1400" dirty="0">
              <a:solidFill>
                <a:schemeClr val="tx1"/>
              </a:solidFill>
            </a:endParaRPr>
          </a:p>
          <a:p>
            <a:pPr algn="just"/>
            <a:r>
              <a:rPr lang="ca-ES" sz="1400" dirty="0" smtClean="0">
                <a:solidFill>
                  <a:schemeClr val="tx1"/>
                </a:solidFill>
              </a:rPr>
              <a:t>-</a:t>
            </a:r>
            <a:r>
              <a:rPr lang="ca-ES" sz="1400" dirty="0">
                <a:solidFill>
                  <a:schemeClr val="tx1"/>
                </a:solidFill>
              </a:rPr>
              <a:t> </a:t>
            </a:r>
            <a:r>
              <a:rPr lang="ca-ES" sz="1400" dirty="0" smtClean="0">
                <a:solidFill>
                  <a:schemeClr val="tx1"/>
                </a:solidFill>
              </a:rPr>
              <a:t>Processos de mediació entre les diferents parts</a:t>
            </a:r>
          </a:p>
          <a:p>
            <a:pPr algn="just"/>
            <a:r>
              <a:rPr lang="ca-ES" sz="1400" b="1" dirty="0" smtClean="0">
                <a:solidFill>
                  <a:schemeClr val="tx1"/>
                </a:solidFill>
              </a:rPr>
              <a:t>Situació  7</a:t>
            </a:r>
          </a:p>
          <a:p>
            <a:pPr algn="just"/>
            <a:r>
              <a:rPr lang="ca-ES" sz="1400" dirty="0">
                <a:solidFill>
                  <a:schemeClr val="tx1"/>
                </a:solidFill>
              </a:rPr>
              <a:t>A través d'una entitat que forma part de </a:t>
            </a:r>
            <a:r>
              <a:rPr lang="ca-ES" sz="1400" dirty="0" smtClean="0">
                <a:solidFill>
                  <a:schemeClr val="tx1"/>
                </a:solidFill>
              </a:rPr>
              <a:t>la Taula d’Entitats amb SAVD es trasllada una </a:t>
            </a:r>
            <a:r>
              <a:rPr lang="ca-ES" sz="1400" dirty="0">
                <a:solidFill>
                  <a:schemeClr val="tx1"/>
                </a:solidFill>
              </a:rPr>
              <a:t>queixa de discriminació per discapacitat física d'un ciutadà que exposa la </a:t>
            </a:r>
            <a:r>
              <a:rPr lang="ca-ES" sz="1400" dirty="0" smtClean="0">
                <a:solidFill>
                  <a:schemeClr val="tx1"/>
                </a:solidFill>
              </a:rPr>
              <a:t>discriminació </a:t>
            </a:r>
            <a:r>
              <a:rPr lang="ca-ES" sz="1400" dirty="0">
                <a:solidFill>
                  <a:schemeClr val="tx1"/>
                </a:solidFill>
              </a:rPr>
              <a:t>en la signatura en tràmits administratius quan no s'accepta l'empremta digital per part de </a:t>
            </a:r>
            <a:r>
              <a:rPr lang="ca-ES" sz="1400" dirty="0" smtClean="0">
                <a:solidFill>
                  <a:schemeClr val="tx1"/>
                </a:solidFill>
              </a:rPr>
              <a:t>l'administració. Des de Generalitat se li diu que en </a:t>
            </a:r>
            <a:r>
              <a:rPr lang="ca-ES" sz="1400" dirty="0">
                <a:solidFill>
                  <a:schemeClr val="tx1"/>
                </a:solidFill>
              </a:rPr>
              <a:t>el cas </a:t>
            </a:r>
            <a:r>
              <a:rPr lang="ca-ES" sz="1400" dirty="0" smtClean="0">
                <a:solidFill>
                  <a:schemeClr val="tx1"/>
                </a:solidFill>
              </a:rPr>
              <a:t>que </a:t>
            </a:r>
            <a:r>
              <a:rPr lang="ca-ES" sz="1400" dirty="0">
                <a:solidFill>
                  <a:schemeClr val="tx1"/>
                </a:solidFill>
              </a:rPr>
              <a:t>la  persona no estigui incapacitada i no pugui fer signatura </a:t>
            </a:r>
            <a:r>
              <a:rPr lang="ca-ES" sz="1400" dirty="0" smtClean="0">
                <a:solidFill>
                  <a:schemeClr val="tx1"/>
                </a:solidFill>
              </a:rPr>
              <a:t>ho ha de fer amb un assistent. Finalment, s’ha pogut solucionar amb resposta positiva des del Servei de Drets Socials de Generalitat.</a:t>
            </a:r>
            <a:endParaRPr lang="ca-ES" sz="1400" dirty="0">
              <a:solidFill>
                <a:schemeClr val="tx1"/>
              </a:solidFill>
            </a:endParaRPr>
          </a:p>
          <a:p>
            <a:pPr algn="just"/>
            <a:r>
              <a:rPr lang="ca-ES" sz="1400" dirty="0" smtClean="0">
                <a:solidFill>
                  <a:schemeClr val="tx1"/>
                </a:solidFill>
              </a:rPr>
              <a:t>Actuacions: </a:t>
            </a:r>
          </a:p>
          <a:p>
            <a:pPr algn="just"/>
            <a:r>
              <a:rPr lang="ca-ES" sz="1400" dirty="0" smtClean="0">
                <a:solidFill>
                  <a:schemeClr val="tx1"/>
                </a:solidFill>
              </a:rPr>
              <a:t>- Suport i acompanyament</a:t>
            </a:r>
          </a:p>
          <a:p>
            <a:r>
              <a:rPr lang="ca-ES" sz="1400" dirty="0" smtClean="0">
                <a:solidFill>
                  <a:schemeClr val="tx1"/>
                </a:solidFill>
              </a:rPr>
              <a:t>- Coordinació entitat</a:t>
            </a:r>
          </a:p>
          <a:p>
            <a:r>
              <a:rPr lang="ca-ES" sz="1400" dirty="0" smtClean="0">
                <a:solidFill>
                  <a:schemeClr val="tx1"/>
                </a:solidFill>
              </a:rPr>
              <a:t>- Coordinació Servei Drets </a:t>
            </a:r>
            <a:r>
              <a:rPr lang="ca-ES" sz="1400" dirty="0">
                <a:solidFill>
                  <a:schemeClr val="tx1"/>
                </a:solidFill>
              </a:rPr>
              <a:t>S</a:t>
            </a:r>
            <a:r>
              <a:rPr lang="ca-ES" sz="1400" dirty="0" smtClean="0">
                <a:solidFill>
                  <a:schemeClr val="tx1"/>
                </a:solidFill>
              </a:rPr>
              <a:t>ocials </a:t>
            </a:r>
            <a:r>
              <a:rPr lang="ca-ES" sz="1400" dirty="0">
                <a:solidFill>
                  <a:schemeClr val="tx1"/>
                </a:solidFill>
              </a:rPr>
              <a:t>G</a:t>
            </a:r>
            <a:r>
              <a:rPr lang="ca-ES" sz="1400" dirty="0" smtClean="0">
                <a:solidFill>
                  <a:schemeClr val="tx1"/>
                </a:solidFill>
              </a:rPr>
              <a:t>eneralitat</a:t>
            </a:r>
          </a:p>
          <a:p>
            <a:endParaRPr lang="ca-ES" b="1" dirty="0" smtClean="0">
              <a:solidFill>
                <a:schemeClr val="tx1"/>
              </a:solidFill>
            </a:endParaRPr>
          </a:p>
          <a:p>
            <a:endParaRPr lang="ca-ES" b="1" dirty="0">
              <a:solidFill>
                <a:schemeClr val="tx1"/>
              </a:solidFill>
            </a:endParaRPr>
          </a:p>
          <a:p>
            <a:endParaRPr lang="ca-ES" b="1" dirty="0" smtClean="0">
              <a:solidFill>
                <a:schemeClr val="tx1"/>
              </a:solidFill>
            </a:endParaRPr>
          </a:p>
          <a:p>
            <a:endParaRPr lang="ca-ES" b="1" dirty="0">
              <a:solidFill>
                <a:schemeClr val="tx1"/>
              </a:solidFill>
            </a:endParaRPr>
          </a:p>
        </p:txBody>
      </p:sp>
      <p:pic>
        <p:nvPicPr>
          <p:cNvPr id="13" name="Imagen 9">
            <a:extLst>
              <a:ext uri="{FF2B5EF4-FFF2-40B4-BE49-F238E27FC236}">
                <a16:creationId xmlns:lc="http://schemas.openxmlformats.org/drawingml/2006/lockedCanvas" xmlns="" xmlns:a16="http://schemas.microsoft.com/office/drawing/2014/main" id="{992EFDF0-A71E-6546-A515-37A069E4E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5999" y="222420"/>
            <a:ext cx="1872000" cy="353652"/>
          </a:xfrm>
          <a:prstGeom prst="rect">
            <a:avLst/>
          </a:prstGeom>
        </p:spPr>
      </p:pic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pPr/>
              <a:t>29</a:t>
            </a:fld>
            <a:endParaRPr lang="es-ES" dirty="0"/>
          </a:p>
        </p:txBody>
      </p:sp>
      <p:pic>
        <p:nvPicPr>
          <p:cNvPr id="11" name="Imagen 4">
            <a:extLst>
              <a:ext uri="{FF2B5EF4-FFF2-40B4-BE49-F238E27FC236}">
                <a16:creationId xmlns:a16="http://schemas.microsoft.com/office/drawing/2014/main" xmlns="" id="{1A36D5ED-BE1B-5245-817F-79A49C63B7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235" y="6339316"/>
            <a:ext cx="8139306" cy="200970"/>
          </a:xfrm>
          <a:prstGeom prst="rect">
            <a:avLst/>
          </a:prstGeom>
        </p:spPr>
      </p:pic>
      <p:pic>
        <p:nvPicPr>
          <p:cNvPr id="14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376" b="-6025"/>
          <a:stretch/>
        </p:blipFill>
        <p:spPr>
          <a:xfrm>
            <a:off x="354798" y="193236"/>
            <a:ext cx="369936" cy="386266"/>
          </a:xfrm>
          <a:prstGeom prst="rect">
            <a:avLst/>
          </a:prstGeom>
        </p:spPr>
      </p:pic>
      <p:sp>
        <p:nvSpPr>
          <p:cNvPr id="15" name="CuadroTexto 6"/>
          <p:cNvSpPr txBox="1"/>
          <p:nvPr/>
        </p:nvSpPr>
        <p:spPr>
          <a:xfrm>
            <a:off x="790526" y="272876"/>
            <a:ext cx="4014216" cy="22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875" dirty="0" smtClean="0">
                <a:latin typeface="Arial" charset="0"/>
                <a:ea typeface="Arial" charset="0"/>
                <a:cs typeface="Arial" charset="0"/>
              </a:rPr>
              <a:t>Balanç  2021 – Oficina per la No Discriminació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389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n 9">
            <a:extLst>
              <a:ext uri="{FF2B5EF4-FFF2-40B4-BE49-F238E27FC236}">
                <a16:creationId xmlns="" xmlns:a16="http://schemas.microsoft.com/office/drawing/2014/main" id="{992EFDF0-A71E-6546-A515-37A069E4E5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9639" y="209543"/>
            <a:ext cx="1872000" cy="353652"/>
          </a:xfrm>
          <a:prstGeom prst="rect">
            <a:avLst/>
          </a:prstGeom>
        </p:spPr>
      </p:pic>
      <p:sp>
        <p:nvSpPr>
          <p:cNvPr id="26" name="CuadroTexto 6"/>
          <p:cNvSpPr txBox="1"/>
          <p:nvPr/>
        </p:nvSpPr>
        <p:spPr>
          <a:xfrm>
            <a:off x="790526" y="272876"/>
            <a:ext cx="4014216" cy="22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875" dirty="0" smtClean="0">
                <a:latin typeface="Arial" charset="0"/>
                <a:ea typeface="Arial" charset="0"/>
                <a:cs typeface="Arial" charset="0"/>
              </a:rPr>
              <a:t>Balanç  2021 – Oficina per la No Discriminació</a:t>
            </a:r>
            <a:endParaRPr lang="ca-ES" dirty="0"/>
          </a:p>
        </p:txBody>
      </p:sp>
      <p:pic>
        <p:nvPicPr>
          <p:cNvPr id="27" name="Imagen 1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376" b="-6025"/>
          <a:stretch/>
        </p:blipFill>
        <p:spPr>
          <a:xfrm>
            <a:off x="354798" y="193236"/>
            <a:ext cx="369936" cy="386266"/>
          </a:xfrm>
          <a:prstGeom prst="rect">
            <a:avLst/>
          </a:prstGeom>
        </p:spPr>
      </p:pic>
      <p:pic>
        <p:nvPicPr>
          <p:cNvPr id="2051" name="Picture 3" descr="C:\Users\emma2\Downloads\OND(3).png"/>
          <p:cNvPicPr>
            <a:picLocks noChangeAspect="1" noChangeArrowheads="1"/>
          </p:cNvPicPr>
          <p:nvPr/>
        </p:nvPicPr>
        <p:blipFill>
          <a:blip r:embed="rId5"/>
          <a:srcRect l="21812" t="4211" r="6964" b="28237"/>
          <a:stretch>
            <a:fillRect/>
          </a:stretch>
        </p:blipFill>
        <p:spPr bwMode="auto">
          <a:xfrm>
            <a:off x="1494261" y="825160"/>
            <a:ext cx="7397327" cy="52617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92939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9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899715" y="736851"/>
            <a:ext cx="3991873" cy="5833369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0" y="2797165"/>
            <a:ext cx="8891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2400" b="1" dirty="0" smtClean="0">
                <a:ea typeface="Arial" charset="0"/>
                <a:cs typeface="Arial" charset="0"/>
              </a:rPr>
              <a:t>Gràcies per la vostra col·laboració</a:t>
            </a:r>
            <a:r>
              <a:rPr lang="es-ES_tradnl" sz="2400" b="1" dirty="0" smtClean="0">
                <a:ea typeface="Arial" charset="0"/>
                <a:cs typeface="Arial" charset="0"/>
              </a:rPr>
              <a:t>!</a:t>
            </a:r>
            <a:endParaRPr lang="es-ES_tradnl" sz="2400" b="1" dirty="0">
              <a:ea typeface="Arial" charset="0"/>
              <a:cs typeface="Arial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444" y="5202364"/>
            <a:ext cx="2382004" cy="648000"/>
          </a:xfrm>
          <a:prstGeom prst="rect">
            <a:avLst/>
          </a:prstGeom>
        </p:spPr>
      </p:pic>
      <p:sp>
        <p:nvSpPr>
          <p:cNvPr id="7" name="CuadroTexto 10"/>
          <p:cNvSpPr txBox="1"/>
          <p:nvPr/>
        </p:nvSpPr>
        <p:spPr>
          <a:xfrm>
            <a:off x="3030" y="3452884"/>
            <a:ext cx="88915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barcelona.cat/oficina-no-</a:t>
            </a:r>
            <a:r>
              <a:rPr lang="ca-ES" sz="2000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discriminacio</a:t>
            </a:r>
            <a:endParaRPr lang="ca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S_tradnl" sz="2000" dirty="0">
              <a:latin typeface="Arial Hebrew" charset="0"/>
              <a:ea typeface="Arial Hebrew" charset="0"/>
              <a:cs typeface="Arial Hebrew" charset="0"/>
            </a:endParaRPr>
          </a:p>
        </p:txBody>
      </p:sp>
      <p:pic>
        <p:nvPicPr>
          <p:cNvPr id="3074" name="Picture 2" descr="La OND, un equipamiento de referencia para luchar contra la discriminación  | Info Barcelona | Ayuntamiento de Barcelon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96466" y="545782"/>
            <a:ext cx="2352982" cy="13251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6821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86384" y="736851"/>
            <a:ext cx="3533703" cy="1623180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es-ES_tradnl" sz="8400" b="1" dirty="0" smtClean="0">
                <a:solidFill>
                  <a:srgbClr val="E72338"/>
                </a:solidFill>
                <a:latin typeface="Arial" charset="0"/>
                <a:ea typeface="Arial" charset="0"/>
                <a:cs typeface="Arial" charset="0"/>
              </a:rPr>
              <a:t>01</a:t>
            </a:r>
            <a:endParaRPr lang="es-ES" sz="8400" b="1" dirty="0">
              <a:solidFill>
                <a:srgbClr val="E72338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786382" y="2476426"/>
            <a:ext cx="7471793" cy="600164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a-ES" sz="3300" b="1" dirty="0" smtClean="0">
                <a:ln w="19050">
                  <a:noFill/>
                  <a:prstDash val="solid"/>
                </a:ln>
                <a:solidFill>
                  <a:schemeClr val="tx1"/>
                </a:solidFill>
                <a:ea typeface="Arial" charset="0"/>
                <a:cs typeface="Arial" charset="0"/>
              </a:rPr>
              <a:t>Dades globals</a:t>
            </a:r>
            <a:endParaRPr lang="ca-ES" sz="3300" b="1" dirty="0">
              <a:ln w="19050">
                <a:noFill/>
                <a:prstDash val="solid"/>
              </a:ln>
              <a:solidFill>
                <a:schemeClr val="tx1"/>
              </a:solidFill>
              <a:ea typeface="Arial" charset="0"/>
              <a:cs typeface="Arial" charset="0"/>
            </a:endParaRPr>
          </a:p>
        </p:txBody>
      </p:sp>
      <p:pic>
        <p:nvPicPr>
          <p:cNvPr id="5" name="Imagen 9"/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902745" y="862706"/>
            <a:ext cx="3991873" cy="5833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77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902745" y="853758"/>
            <a:ext cx="3991873" cy="5833369"/>
          </a:xfrm>
          <a:prstGeom prst="rect">
            <a:avLst/>
          </a:prstGeom>
        </p:spPr>
      </p:pic>
      <p:graphicFrame>
        <p:nvGraphicFramePr>
          <p:cNvPr id="6" name="Tau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822027"/>
              </p:ext>
            </p:extLst>
          </p:nvPr>
        </p:nvGraphicFramePr>
        <p:xfrm>
          <a:off x="790525" y="1153750"/>
          <a:ext cx="7324774" cy="408707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32761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72078"/>
                <a:gridCol w="67207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5822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64926"/>
                <a:gridCol w="664926"/>
                <a:gridCol w="664926"/>
              </a:tblGrid>
              <a:tr h="64109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_tradnl" sz="2400" cap="small" baseline="0" noProof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             </a:t>
                      </a:r>
                      <a:r>
                        <a:rPr lang="es-ES_tradnl" sz="2800" cap="small" baseline="0" noProof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OND</a:t>
                      </a:r>
                      <a:endParaRPr lang="ca-ES" sz="2800" b="1" cap="small" baseline="0" noProof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5E928E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noProof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2016</a:t>
                      </a:r>
                      <a:endParaRPr lang="es-ES_tradnl" sz="2000" b="1" noProof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BC89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noProof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2017</a:t>
                      </a:r>
                      <a:endParaRPr lang="es-ES_tradnl" sz="2000" b="1" noProof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9B739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noProof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2018</a:t>
                      </a:r>
                      <a:endParaRPr lang="es-ES_tradnl" sz="2000" b="1" noProof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95655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 kern="1200" noProof="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2019</a:t>
                      </a:r>
                      <a:endParaRPr lang="es-ES_tradnl" sz="2000" b="1" kern="1200" noProof="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BB358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 kern="1200" noProof="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2020</a:t>
                      </a:r>
                      <a:endParaRPr lang="es-ES_tradnl" sz="2000" b="1" kern="1200" noProof="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198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 kern="1200" noProof="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2021</a:t>
                      </a:r>
                      <a:endParaRPr lang="es-ES_tradnl" sz="2000" b="1" kern="1200" noProof="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F6D6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626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800" b="1" noProof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Expedients per discriminació</a:t>
                      </a:r>
                      <a:endParaRPr lang="ca-ES" sz="1800" b="1" noProof="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5E928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8916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noProof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236</a:t>
                      </a:r>
                    </a:p>
                  </a:txBody>
                  <a:tcPr marL="44450" marR="44450" marT="0" marB="0" anchor="ctr">
                    <a:solidFill>
                      <a:srgbClr val="BC89E7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8916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noProof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233</a:t>
                      </a:r>
                      <a:endParaRPr lang="es-ES_tradnl" sz="1800" b="1" noProof="0" dirty="0" smtClean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9B7397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noProof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224</a:t>
                      </a:r>
                    </a:p>
                  </a:txBody>
                  <a:tcPr marL="44450" marR="44450" marT="0" marB="0" anchor="ctr">
                    <a:solidFill>
                      <a:srgbClr val="95655C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noProof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228</a:t>
                      </a:r>
                      <a:endParaRPr lang="es-ES_tradnl" sz="1800" b="1" noProof="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BB3582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noProof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219</a:t>
                      </a:r>
                      <a:endParaRPr lang="es-ES_tradnl" sz="1800" b="1" noProof="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198A6E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noProof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244</a:t>
                      </a:r>
                      <a:endParaRPr lang="es-ES_tradnl" sz="1800" b="1" noProof="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F6D650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416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800" b="1" baseline="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Informació i consultes</a:t>
                      </a:r>
                      <a:endParaRPr lang="ca-ES" sz="1800" b="1" baseline="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5E928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8916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noProof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173</a:t>
                      </a:r>
                    </a:p>
                  </a:txBody>
                  <a:tcPr marL="44450" marR="44450" marT="0" marB="0" anchor="ctr">
                    <a:solidFill>
                      <a:srgbClr val="BC89E7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8916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noProof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160</a:t>
                      </a:r>
                      <a:endParaRPr lang="es-ES_tradnl" sz="1800" b="1" noProof="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9B7397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89163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kern="1200" noProof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320</a:t>
                      </a:r>
                    </a:p>
                  </a:txBody>
                  <a:tcPr marL="44450" marR="44450" marT="0" marB="0" anchor="ctr">
                    <a:solidFill>
                      <a:srgbClr val="95655C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8916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noProof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439</a:t>
                      </a:r>
                    </a:p>
                  </a:txBody>
                  <a:tcPr marL="44450" marR="44450" marT="0" marB="0" anchor="ctr">
                    <a:solidFill>
                      <a:srgbClr val="BB3582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8916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noProof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252*</a:t>
                      </a:r>
                    </a:p>
                  </a:txBody>
                  <a:tcPr marL="44450" marR="44450" marT="0" marB="0" anchor="ctr">
                    <a:solidFill>
                      <a:srgbClr val="198A6E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8916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noProof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296</a:t>
                      </a:r>
                    </a:p>
                  </a:txBody>
                  <a:tcPr marL="44450" marR="44450" marT="0" marB="0" anchor="ctr">
                    <a:solidFill>
                      <a:srgbClr val="F6D650">
                        <a:alpha val="40000"/>
                      </a:srgbClr>
                    </a:solidFill>
                  </a:tcPr>
                </a:tc>
              </a:tr>
              <a:tr h="11416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Persones que han rebut formació</a:t>
                      </a:r>
                      <a:endParaRPr lang="es-ES_tradnl" sz="1800" b="1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5E928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8916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noProof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496</a:t>
                      </a:r>
                    </a:p>
                  </a:txBody>
                  <a:tcPr marL="44450" marR="44450" marT="0" marB="0" anchor="ctr">
                    <a:solidFill>
                      <a:srgbClr val="BC89E7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8916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noProof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645</a:t>
                      </a:r>
                      <a:endParaRPr lang="es-ES_tradnl" sz="1800" b="1" noProof="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9B7397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noProof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981</a:t>
                      </a:r>
                    </a:p>
                  </a:txBody>
                  <a:tcPr marL="44450" marR="44450" marT="0" marB="0" anchor="ctr">
                    <a:solidFill>
                      <a:srgbClr val="95655C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noProof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1138</a:t>
                      </a:r>
                      <a:endParaRPr lang="es-ES_tradnl" sz="1800" b="1" noProof="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BB3582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kern="1200" noProof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133**</a:t>
                      </a:r>
                      <a:endParaRPr lang="es-ES_tradnl" sz="1800" b="1" kern="1200" noProof="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198A6E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kern="1200" noProof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1119</a:t>
                      </a:r>
                      <a:endParaRPr lang="es-ES_tradnl" sz="1800" b="1" kern="1200" noProof="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F6D650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1" name="Imagen 9">
            <a:extLst>
              <a:ext uri="{FF2B5EF4-FFF2-40B4-BE49-F238E27FC236}">
                <a16:creationId xmlns="" xmlns:a16="http://schemas.microsoft.com/office/drawing/2014/main" id="{992EFDF0-A71E-6546-A515-37A069E4E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9639" y="209543"/>
            <a:ext cx="1872000" cy="353652"/>
          </a:xfrm>
          <a:prstGeom prst="rect">
            <a:avLst/>
          </a:prstGeom>
        </p:spPr>
      </p:pic>
      <p:sp>
        <p:nvSpPr>
          <p:cNvPr id="10" name="CuadroTexto 6"/>
          <p:cNvSpPr txBox="1"/>
          <p:nvPr/>
        </p:nvSpPr>
        <p:spPr>
          <a:xfrm>
            <a:off x="790526" y="272876"/>
            <a:ext cx="4014216" cy="22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875" dirty="0" smtClean="0">
                <a:latin typeface="Arial" charset="0"/>
                <a:ea typeface="Arial" charset="0"/>
                <a:cs typeface="Arial" charset="0"/>
              </a:rPr>
              <a:t>Balanç  2021– Oficina per la No Discriminació</a:t>
            </a:r>
            <a:endParaRPr lang="ca-ES" dirty="0"/>
          </a:p>
        </p:txBody>
      </p:sp>
      <p:pic>
        <p:nvPicPr>
          <p:cNvPr id="12" name="Imagen 1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376" b="-6025"/>
          <a:stretch/>
        </p:blipFill>
        <p:spPr>
          <a:xfrm>
            <a:off x="354798" y="193236"/>
            <a:ext cx="369936" cy="386266"/>
          </a:xfrm>
          <a:prstGeom prst="rect">
            <a:avLst/>
          </a:prstGeom>
        </p:spPr>
      </p:pic>
      <p:sp>
        <p:nvSpPr>
          <p:cNvPr id="7" name="QuadreDeText 2"/>
          <p:cNvSpPr txBox="1"/>
          <p:nvPr/>
        </p:nvSpPr>
        <p:spPr>
          <a:xfrm>
            <a:off x="964888" y="5402748"/>
            <a:ext cx="75567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000" dirty="0" smtClean="0">
                <a:latin typeface="Arial" pitchFamily="34" charset="0"/>
                <a:cs typeface="Arial" pitchFamily="34" charset="0"/>
              </a:rPr>
              <a:t>* En aquesta categoria es recullen demandes d’informació i consultes, moltes de les quals es redirigeixen a altres serveis perquè no són situacions de discriminació. La restricció de l’atenció presencial durant la pandèmia ha fet que aquestes consultes es redueixin. </a:t>
            </a:r>
          </a:p>
          <a:p>
            <a:r>
              <a:rPr lang="ca-ES" sz="1000" dirty="0">
                <a:latin typeface="Arial" pitchFamily="34" charset="0"/>
                <a:cs typeface="Arial" pitchFamily="34" charset="0"/>
              </a:rPr>
              <a:t>** </a:t>
            </a:r>
            <a:r>
              <a:rPr lang="ca-ES" sz="1000" dirty="0" smtClean="0">
                <a:latin typeface="Arial" pitchFamily="34" charset="0"/>
                <a:cs typeface="Arial" pitchFamily="34" charset="0"/>
              </a:rPr>
              <a:t>Les restriccions </a:t>
            </a:r>
            <a:r>
              <a:rPr lang="ca-ES" sz="1000" dirty="0">
                <a:latin typeface="Arial" pitchFamily="34" charset="0"/>
                <a:cs typeface="Arial" pitchFamily="34" charset="0"/>
              </a:rPr>
              <a:t>per la pandèmia </a:t>
            </a:r>
            <a:r>
              <a:rPr lang="ca-ES" sz="1000" dirty="0" smtClean="0">
                <a:latin typeface="Arial" pitchFamily="34" charset="0"/>
                <a:cs typeface="Arial" pitchFamily="34" charset="0"/>
              </a:rPr>
              <a:t>han </a:t>
            </a:r>
            <a:r>
              <a:rPr lang="ca-ES" sz="1000" dirty="0">
                <a:latin typeface="Arial" pitchFamily="34" charset="0"/>
                <a:cs typeface="Arial" pitchFamily="34" charset="0"/>
              </a:rPr>
              <a:t>provocat </a:t>
            </a:r>
            <a:r>
              <a:rPr lang="ca-ES" sz="1000" dirty="0" smtClean="0">
                <a:latin typeface="Arial" pitchFamily="34" charset="0"/>
                <a:cs typeface="Arial" pitchFamily="34" charset="0"/>
              </a:rPr>
              <a:t>l'anul·lació </a:t>
            </a:r>
            <a:r>
              <a:rPr lang="ca-ES" sz="1000" dirty="0">
                <a:latin typeface="Arial" pitchFamily="34" charset="0"/>
                <a:cs typeface="Arial" pitchFamily="34" charset="0"/>
              </a:rPr>
              <a:t>de moltes sessions formatives </a:t>
            </a:r>
            <a:r>
              <a:rPr lang="ca-ES" sz="1000" dirty="0" smtClean="0">
                <a:latin typeface="Arial" pitchFamily="34" charset="0"/>
                <a:cs typeface="Arial" pitchFamily="34" charset="0"/>
              </a:rPr>
              <a:t>presencials</a:t>
            </a:r>
            <a:endParaRPr lang="ca-ES" sz="1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96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902745" y="853758"/>
            <a:ext cx="3991873" cy="5833369"/>
          </a:xfrm>
          <a:prstGeom prst="rect">
            <a:avLst/>
          </a:prstGeom>
        </p:spPr>
      </p:pic>
      <p:pic>
        <p:nvPicPr>
          <p:cNvPr id="12" name="Imagen 9">
            <a:extLst>
              <a:ext uri="{FF2B5EF4-FFF2-40B4-BE49-F238E27FC236}">
                <a16:creationId xmlns="" xmlns:a16="http://schemas.microsoft.com/office/drawing/2014/main" id="{992EFDF0-A71E-6546-A515-37A069E4E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9639" y="209543"/>
            <a:ext cx="1872000" cy="353652"/>
          </a:xfrm>
          <a:prstGeom prst="rect">
            <a:avLst/>
          </a:prstGeom>
        </p:spPr>
      </p:pic>
      <p:sp>
        <p:nvSpPr>
          <p:cNvPr id="13" name="CuadroTexto 6"/>
          <p:cNvSpPr txBox="1"/>
          <p:nvPr/>
        </p:nvSpPr>
        <p:spPr>
          <a:xfrm>
            <a:off x="790526" y="272876"/>
            <a:ext cx="4014216" cy="22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875" dirty="0" smtClean="0">
                <a:latin typeface="Arial" charset="0"/>
                <a:ea typeface="Arial" charset="0"/>
                <a:cs typeface="Arial" charset="0"/>
              </a:rPr>
              <a:t>Balanç  2021– Oficina per la No Discriminació</a:t>
            </a:r>
            <a:endParaRPr lang="ca-ES" dirty="0"/>
          </a:p>
        </p:txBody>
      </p:sp>
      <p:pic>
        <p:nvPicPr>
          <p:cNvPr id="14" name="Imagen 1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376" b="-6025"/>
          <a:stretch/>
        </p:blipFill>
        <p:spPr>
          <a:xfrm>
            <a:off x="354798" y="193236"/>
            <a:ext cx="369936" cy="38626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24734" y="918549"/>
            <a:ext cx="7134225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ca-E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Arial" charset="0"/>
                <a:cs typeface="Arial" charset="0"/>
              </a:rPr>
              <a:t>Com s’estableix el primer contacte amb l’OND</a:t>
            </a:r>
            <a:r>
              <a:rPr lang="es-ES_tradnl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Arial" charset="0"/>
                <a:cs typeface="Arial" charset="0"/>
              </a:rPr>
              <a:t>: </a:t>
            </a:r>
            <a:endParaRPr lang="ca-ES" sz="24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2" name="Gràfic 1"/>
          <p:cNvGraphicFramePr/>
          <p:nvPr>
            <p:extLst>
              <p:ext uri="{D42A27DB-BD31-4B8C-83A1-F6EECF244321}">
                <p14:modId xmlns:p14="http://schemas.microsoft.com/office/powerpoint/2010/main" val="801240291"/>
              </p:ext>
            </p:extLst>
          </p:nvPr>
        </p:nvGraphicFramePr>
        <p:xfrm>
          <a:off x="934772" y="1856464"/>
          <a:ext cx="6529592" cy="4496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71988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902745" y="853758"/>
            <a:ext cx="3991873" cy="5833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78014" y="761300"/>
            <a:ext cx="6668691" cy="743451"/>
          </a:xfrm>
        </p:spPr>
        <p:txBody>
          <a:bodyPr>
            <a:normAutofit/>
          </a:bodyPr>
          <a:lstStyle/>
          <a:p>
            <a:pPr algn="l"/>
            <a:r>
              <a:rPr lang="ca-E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Arial" charset="0"/>
                <a:cs typeface="Arial" charset="0"/>
              </a:rPr>
              <a:t>Situacions rebudes: </a:t>
            </a:r>
            <a:endParaRPr lang="ca-ES" sz="24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31" name="QuadreDeText 30"/>
          <p:cNvSpPr txBox="1"/>
          <p:nvPr/>
        </p:nvSpPr>
        <p:spPr>
          <a:xfrm>
            <a:off x="1123950" y="2438400"/>
            <a:ext cx="605155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8800" b="1" dirty="0" smtClean="0">
                <a:solidFill>
                  <a:srgbClr val="CFAB2F"/>
                </a:solidFill>
                <a:latin typeface="Arial" pitchFamily="34" charset="0"/>
                <a:cs typeface="Arial" pitchFamily="34" charset="0"/>
              </a:rPr>
              <a:t>244</a:t>
            </a:r>
          </a:p>
          <a:p>
            <a:pPr algn="ctr"/>
            <a:endParaRPr lang="ca-ES" sz="1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ca-ES" sz="2000" b="1" dirty="0" smtClean="0">
              <a:solidFill>
                <a:srgbClr val="CFAB2F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a-ES" sz="3600" b="1" dirty="0" smtClean="0">
                <a:solidFill>
                  <a:srgbClr val="CFAB2F"/>
                </a:solidFill>
                <a:latin typeface="Arial" pitchFamily="34" charset="0"/>
                <a:cs typeface="Arial" pitchFamily="34" charset="0"/>
              </a:rPr>
              <a:t>EXPEDIENTS   OBERTS</a:t>
            </a:r>
            <a:endParaRPr lang="ca-ES" sz="3200" b="1" dirty="0">
              <a:solidFill>
                <a:srgbClr val="CFAB2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="" xmlns:a16="http://schemas.microsoft.com/office/drawing/2014/main" id="{992EFDF0-A71E-6546-A515-37A069E4E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9639" y="209543"/>
            <a:ext cx="1872000" cy="353652"/>
          </a:xfrm>
          <a:prstGeom prst="rect">
            <a:avLst/>
          </a:prstGeom>
        </p:spPr>
      </p:pic>
      <p:sp>
        <p:nvSpPr>
          <p:cNvPr id="12" name="CuadroTexto 6"/>
          <p:cNvSpPr txBox="1"/>
          <p:nvPr/>
        </p:nvSpPr>
        <p:spPr>
          <a:xfrm>
            <a:off x="790526" y="272876"/>
            <a:ext cx="4014216" cy="22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875" dirty="0" smtClean="0">
                <a:latin typeface="Arial" charset="0"/>
                <a:ea typeface="Arial" charset="0"/>
                <a:cs typeface="Arial" charset="0"/>
              </a:rPr>
              <a:t>Balanç  2021– Oficina per la No Discriminació</a:t>
            </a:r>
            <a:endParaRPr lang="ca-ES" dirty="0"/>
          </a:p>
        </p:txBody>
      </p:sp>
      <p:pic>
        <p:nvPicPr>
          <p:cNvPr id="13" name="Imagen 1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376" b="-6025"/>
          <a:stretch/>
        </p:blipFill>
        <p:spPr>
          <a:xfrm>
            <a:off x="354798" y="193236"/>
            <a:ext cx="369936" cy="386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02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899715" y="736851"/>
            <a:ext cx="3991873" cy="5833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86384" y="736851"/>
            <a:ext cx="3533703" cy="1623180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es-ES_tradnl" sz="8400" b="1" dirty="0" smtClean="0">
                <a:solidFill>
                  <a:srgbClr val="E72338"/>
                </a:solidFill>
                <a:latin typeface="Arial" charset="0"/>
                <a:ea typeface="Arial" charset="0"/>
                <a:cs typeface="Arial" charset="0"/>
              </a:rPr>
              <a:t>02</a:t>
            </a:r>
            <a:endParaRPr lang="es-ES" sz="8400" b="1" dirty="0">
              <a:solidFill>
                <a:srgbClr val="E72338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786382" y="2476426"/>
            <a:ext cx="7465623" cy="6001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a-ES" sz="3300" b="1" dirty="0" smtClean="0">
                <a:ea typeface="Arial" charset="0"/>
                <a:cs typeface="Arial" charset="0"/>
              </a:rPr>
              <a:t>Qui ha patit la discriminació</a:t>
            </a:r>
            <a:endParaRPr lang="ca-ES" sz="3300" b="1" dirty="0"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92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902745" y="853758"/>
            <a:ext cx="3991873" cy="5833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4734" y="723400"/>
            <a:ext cx="6668691" cy="743451"/>
          </a:xfrm>
        </p:spPr>
        <p:txBody>
          <a:bodyPr>
            <a:normAutofit/>
          </a:bodyPr>
          <a:lstStyle/>
          <a:p>
            <a:pPr algn="l"/>
            <a:r>
              <a:rPr lang="ca-ES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Arial" charset="0"/>
                <a:cs typeface="Arial" charset="0"/>
              </a:rPr>
              <a:t>Qui ha patit la </a:t>
            </a:r>
            <a:r>
              <a:rPr lang="ca-E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Arial" charset="0"/>
                <a:cs typeface="Arial" charset="0"/>
              </a:rPr>
              <a:t>discriminació:     </a:t>
            </a:r>
            <a:r>
              <a:rPr lang="ca-ES" sz="2000" b="1" i="1" dirty="0" smtClean="0">
                <a:latin typeface="Archer Bold" pitchFamily="50" charset="0"/>
                <a:cs typeface="Arial" pitchFamily="34" charset="0"/>
              </a:rPr>
              <a:t>Gènere</a:t>
            </a:r>
            <a:endParaRPr lang="ca-ES" sz="20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cher Bold" pitchFamily="50" charset="0"/>
              <a:ea typeface="Arial" charset="0"/>
              <a:cs typeface="Arial" charset="0"/>
            </a:endParaRPr>
          </a:p>
        </p:txBody>
      </p:sp>
      <p:sp>
        <p:nvSpPr>
          <p:cNvPr id="13" name="QuadreDeText 12"/>
          <p:cNvSpPr txBox="1"/>
          <p:nvPr/>
        </p:nvSpPr>
        <p:spPr>
          <a:xfrm>
            <a:off x="1628503" y="4181647"/>
            <a:ext cx="154756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57%</a:t>
            </a:r>
          </a:p>
          <a:p>
            <a:pPr algn="ctr">
              <a:lnSpc>
                <a:spcPct val="150000"/>
              </a:lnSpc>
            </a:pPr>
            <a:r>
              <a:rPr lang="ca-ES" sz="1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Homes</a:t>
            </a:r>
            <a:endParaRPr lang="ca-E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="" xmlns:a16="http://schemas.microsoft.com/office/drawing/2014/main" id="{992EFDF0-A71E-6546-A515-37A069E4E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9639" y="209543"/>
            <a:ext cx="1872000" cy="353652"/>
          </a:xfrm>
          <a:prstGeom prst="rect">
            <a:avLst/>
          </a:prstGeom>
        </p:spPr>
      </p:pic>
      <p:sp>
        <p:nvSpPr>
          <p:cNvPr id="12" name="CuadroTexto 6"/>
          <p:cNvSpPr txBox="1"/>
          <p:nvPr/>
        </p:nvSpPr>
        <p:spPr>
          <a:xfrm>
            <a:off x="790526" y="272876"/>
            <a:ext cx="4014216" cy="22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875" dirty="0" smtClean="0">
                <a:latin typeface="Arial" charset="0"/>
                <a:ea typeface="Arial" charset="0"/>
                <a:cs typeface="Arial" charset="0"/>
              </a:rPr>
              <a:t>Balanç  2021 – Oficina per la No Discriminació</a:t>
            </a:r>
            <a:endParaRPr lang="ca-ES" dirty="0"/>
          </a:p>
        </p:txBody>
      </p:sp>
      <p:pic>
        <p:nvPicPr>
          <p:cNvPr id="14" name="Imagen 1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376" b="-6025"/>
          <a:stretch/>
        </p:blipFill>
        <p:spPr>
          <a:xfrm>
            <a:off x="354798" y="193236"/>
            <a:ext cx="369936" cy="386266"/>
          </a:xfrm>
          <a:prstGeom prst="rect">
            <a:avLst/>
          </a:prstGeom>
        </p:spPr>
      </p:pic>
      <p:graphicFrame>
        <p:nvGraphicFramePr>
          <p:cNvPr id="16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3386733"/>
              </p:ext>
            </p:extLst>
          </p:nvPr>
        </p:nvGraphicFramePr>
        <p:xfrm>
          <a:off x="2567781" y="5488764"/>
          <a:ext cx="6323807" cy="36234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4" name="Gràfic 3"/>
          <p:cNvGraphicFramePr/>
          <p:nvPr>
            <p:extLst>
              <p:ext uri="{D42A27DB-BD31-4B8C-83A1-F6EECF244321}">
                <p14:modId xmlns:p14="http://schemas.microsoft.com/office/powerpoint/2010/main" val="2955763357"/>
              </p:ext>
            </p:extLst>
          </p:nvPr>
        </p:nvGraphicFramePr>
        <p:xfrm>
          <a:off x="1133251" y="1790701"/>
          <a:ext cx="6790531" cy="46381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5" name="Gràfic 4"/>
          <p:cNvGraphicFramePr/>
          <p:nvPr>
            <p:extLst>
              <p:ext uri="{D42A27DB-BD31-4B8C-83A1-F6EECF244321}">
                <p14:modId xmlns:p14="http://schemas.microsoft.com/office/powerpoint/2010/main" val="861510238"/>
              </p:ext>
            </p:extLst>
          </p:nvPr>
        </p:nvGraphicFramePr>
        <p:xfrm>
          <a:off x="731531" y="1790701"/>
          <a:ext cx="7317186" cy="4549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7801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5992</TotalTime>
  <Words>1861</Words>
  <Application>Microsoft Office PowerPoint</Application>
  <PresentationFormat>Personalització</PresentationFormat>
  <Paragraphs>319</Paragraphs>
  <Slides>30</Slides>
  <Notes>24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Títols de les diapositives</vt:lpstr>
      </vt:variant>
      <vt:variant>
        <vt:i4>30</vt:i4>
      </vt:variant>
    </vt:vector>
  </HeadingPairs>
  <TitlesOfParts>
    <vt:vector size="33" baseType="lpstr">
      <vt:lpstr>Tema de Office</vt:lpstr>
      <vt:lpstr>1_Tema de Office</vt:lpstr>
      <vt:lpstr>2_Tema de Office</vt:lpstr>
      <vt:lpstr>Presentació del PowerPoint</vt:lpstr>
      <vt:lpstr>Presentació del PowerPoint</vt:lpstr>
      <vt:lpstr>Presentació del PowerPoint</vt:lpstr>
      <vt:lpstr>01</vt:lpstr>
      <vt:lpstr>Presentació del PowerPoint</vt:lpstr>
      <vt:lpstr>Presentació del PowerPoint</vt:lpstr>
      <vt:lpstr>Situacions rebudes: </vt:lpstr>
      <vt:lpstr>02</vt:lpstr>
      <vt:lpstr>Qui ha patit la discriminació:     Gènere</vt:lpstr>
      <vt:lpstr>Qui ha patit la discriminació:     Franja d’edat </vt:lpstr>
      <vt:lpstr>03</vt:lpstr>
      <vt:lpstr>Per quins motius s’ha produït la discriminació:</vt:lpstr>
      <vt:lpstr>04</vt:lpstr>
      <vt:lpstr>Quins drets s’han vulnerat: </vt:lpstr>
      <vt:lpstr>Comparativa dels tres principals drets vulnerats:</vt:lpstr>
      <vt:lpstr>Presentació del PowerPoint</vt:lpstr>
      <vt:lpstr>Presentació del PowerPoint</vt:lpstr>
      <vt:lpstr>Presentació del PowerPoint</vt:lpstr>
      <vt:lpstr>Presentació del PowerPoint</vt:lpstr>
      <vt:lpstr>06</vt:lpstr>
      <vt:lpstr>Quines actuacions s’han realitzat:</vt:lpstr>
      <vt:lpstr>07</vt:lpstr>
      <vt:lpstr> </vt:lpstr>
      <vt:lpstr>Presentació del PowerPoint</vt:lpstr>
      <vt:lpstr>Presentació del PowerPoint</vt:lpstr>
      <vt:lpstr>Exemples de Situacions:</vt:lpstr>
      <vt:lpstr>Exemples de Situacions:</vt:lpstr>
      <vt:lpstr>Exemples de Situacions:</vt:lpstr>
      <vt:lpstr>Exemples de Situacions:</vt:lpstr>
      <vt:lpstr>Presentació del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Títol principal d’estiu 2017</dc:title>
  <dc:creator>Usuario de Microsoft Office</dc:creator>
  <cp:lastModifiedBy>Ajuntament de Barcelona</cp:lastModifiedBy>
  <cp:revision>351</cp:revision>
  <cp:lastPrinted>2020-01-29T08:43:22Z</cp:lastPrinted>
  <dcterms:created xsi:type="dcterms:W3CDTF">2017-10-10T07:51:20Z</dcterms:created>
  <dcterms:modified xsi:type="dcterms:W3CDTF">2022-03-10T08:46:47Z</dcterms:modified>
</cp:coreProperties>
</file>