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2" r:id="rId16"/>
    <p:sldId id="274" r:id="rId17"/>
    <p:sldId id="275" r:id="rId18"/>
    <p:sldId id="276" r:id="rId19"/>
    <p:sldId id="277" r:id="rId20"/>
    <p:sldId id="278" r:id="rId21"/>
  </p:sldIdLst>
  <p:sldSz cx="12954000" cy="7346950"/>
  <p:notesSz cx="9926638" cy="6797675"/>
  <p:embeddedFontLst>
    <p:embeddedFont>
      <p:font typeface="Calibri" pitchFamily="34" charset="0"/>
      <p:regular r:id="rId22"/>
      <p:bold r:id="rId23"/>
      <p:italic r:id="rId24"/>
      <p:boldItalic r:id="rId25"/>
    </p:embeddedFont>
  </p:embeddedFontLst>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282"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72026" y="2277554"/>
            <a:ext cx="11016298" cy="154285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944052" y="4114292"/>
            <a:ext cx="9072245" cy="18367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3/30/2021</a:t>
            </a:fld>
            <a:endParaRPr lang="en-US"/>
          </a:p>
        </p:txBody>
      </p:sp>
      <p:sp>
        <p:nvSpPr>
          <p:cNvPr id="6" name="Holder 6"/>
          <p:cNvSpPr>
            <a:spLocks noGrp="1"/>
          </p:cNvSpPr>
          <p:nvPr>
            <p:ph type="sldNum" sz="quarter" idx="7"/>
          </p:nvPr>
        </p:nvSpPr>
        <p:spPr/>
        <p:txBody>
          <a:bodyPr lIns="0" tIns="0" rIns="0" bIns="0"/>
          <a:lstStyle>
            <a:lvl1pPr>
              <a:defRPr sz="600" b="0" i="0">
                <a:solidFill>
                  <a:schemeClr val="tx1"/>
                </a:solidFill>
                <a:latin typeface="Arial"/>
                <a:cs typeface="Arial"/>
              </a:defRPr>
            </a:lvl1pPr>
          </a:lstStyle>
          <a:p>
            <a:pPr marL="38100">
              <a:lnSpc>
                <a:spcPct val="100000"/>
              </a:lnSpc>
              <a:spcBef>
                <a:spcPts val="165"/>
              </a:spcBef>
            </a:pPr>
            <a:fld id="{81D60167-4931-47E6-BA6A-407CBD079E47}" type="slidenum">
              <a:rPr spc="50" dirty="0"/>
              <a:t>‹#›</a:t>
            </a:fld>
            <a:r>
              <a:rPr spc="-5" dirty="0"/>
              <a:t> </a:t>
            </a:r>
            <a:r>
              <a:rPr spc="-105" dirty="0"/>
              <a:t>—</a:t>
            </a:r>
            <a:r>
              <a:rPr spc="-5" dirty="0"/>
              <a:t> </a:t>
            </a:r>
            <a:r>
              <a:rPr spc="5" dirty="0"/>
              <a:t>I</a:t>
            </a:r>
            <a:r>
              <a:rPr spc="35" dirty="0"/>
              <a:t>n</a:t>
            </a:r>
            <a:r>
              <a:rPr spc="15" dirty="0"/>
              <a:t>s</a:t>
            </a:r>
            <a:r>
              <a:rPr spc="55" dirty="0"/>
              <a:t>t</a:t>
            </a:r>
            <a:r>
              <a:rPr spc="25" dirty="0"/>
              <a:t>i</a:t>
            </a:r>
            <a:r>
              <a:rPr spc="55" dirty="0"/>
              <a:t>t</a:t>
            </a:r>
            <a:r>
              <a:rPr spc="30" dirty="0"/>
              <a:t>u</a:t>
            </a:r>
            <a:r>
              <a:rPr spc="45" dirty="0"/>
              <a:t>t</a:t>
            </a:r>
            <a:r>
              <a:rPr spc="-5" dirty="0"/>
              <a:t> </a:t>
            </a:r>
            <a:r>
              <a:rPr spc="45" dirty="0"/>
              <a:t>M</a:t>
            </a:r>
            <a:r>
              <a:rPr spc="30" dirty="0"/>
              <a:t>uni</a:t>
            </a:r>
            <a:r>
              <a:rPr spc="45" dirty="0"/>
              <a:t>c</a:t>
            </a:r>
            <a:r>
              <a:rPr spc="25" dirty="0"/>
              <a:t>i</a:t>
            </a:r>
            <a:r>
              <a:rPr spc="35" dirty="0"/>
              <a:t>p</a:t>
            </a:r>
            <a:r>
              <a:rPr spc="20" dirty="0"/>
              <a:t>a</a:t>
            </a:r>
            <a:r>
              <a:rPr spc="15" dirty="0"/>
              <a:t>l</a:t>
            </a:r>
            <a:r>
              <a:rPr spc="-5" dirty="0"/>
              <a:t> </a:t>
            </a:r>
            <a:r>
              <a:rPr spc="40" dirty="0"/>
              <a:t>d</a:t>
            </a:r>
            <a:r>
              <a:rPr spc="10" dirty="0"/>
              <a:t>e</a:t>
            </a:r>
            <a:r>
              <a:rPr spc="-5" dirty="0"/>
              <a:t> </a:t>
            </a:r>
            <a:r>
              <a:rPr spc="45" dirty="0"/>
              <a:t>M</a:t>
            </a:r>
            <a:r>
              <a:rPr spc="25" dirty="0"/>
              <a:t>e</a:t>
            </a:r>
            <a:r>
              <a:rPr spc="30" dirty="0"/>
              <a:t>r</a:t>
            </a:r>
            <a:r>
              <a:rPr spc="45" dirty="0"/>
              <a:t>c</a:t>
            </a:r>
            <a:r>
              <a:rPr spc="10" dirty="0"/>
              <a:t>a</a:t>
            </a:r>
            <a:r>
              <a:rPr spc="60" dirty="0"/>
              <a:t>t</a:t>
            </a:r>
            <a:r>
              <a:rPr dirty="0"/>
              <a:t>s</a:t>
            </a:r>
            <a:r>
              <a:rPr spc="-5" dirty="0"/>
              <a:t> </a:t>
            </a:r>
            <a:r>
              <a:rPr spc="40" dirty="0"/>
              <a:t>d</a:t>
            </a:r>
            <a:r>
              <a:rPr spc="10" dirty="0"/>
              <a:t>e</a:t>
            </a:r>
            <a:r>
              <a:rPr spc="-5" dirty="0"/>
              <a:t> </a:t>
            </a:r>
            <a:r>
              <a:rPr spc="40" dirty="0"/>
              <a:t>B</a:t>
            </a:r>
            <a:r>
              <a:rPr spc="20" dirty="0"/>
              <a:t>a</a:t>
            </a:r>
            <a:r>
              <a:rPr spc="30" dirty="0"/>
              <a:t>r</a:t>
            </a:r>
            <a:r>
              <a:rPr spc="45" dirty="0"/>
              <a:t>c</a:t>
            </a:r>
            <a:r>
              <a:rPr spc="25" dirty="0"/>
              <a:t>el</a:t>
            </a:r>
            <a:r>
              <a:rPr spc="30" dirty="0"/>
              <a:t>on</a:t>
            </a:r>
            <a:r>
              <a:rPr spc="5" dirty="0"/>
              <a:t>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u="heavy">
                <a:solidFill>
                  <a:srgbClr val="AB182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3/30/2021</a:t>
            </a:fld>
            <a:endParaRPr lang="en-US"/>
          </a:p>
        </p:txBody>
      </p:sp>
      <p:sp>
        <p:nvSpPr>
          <p:cNvPr id="6" name="Holder 6"/>
          <p:cNvSpPr>
            <a:spLocks noGrp="1"/>
          </p:cNvSpPr>
          <p:nvPr>
            <p:ph type="sldNum" sz="quarter" idx="7"/>
          </p:nvPr>
        </p:nvSpPr>
        <p:spPr/>
        <p:txBody>
          <a:bodyPr lIns="0" tIns="0" rIns="0" bIns="0"/>
          <a:lstStyle>
            <a:lvl1pPr>
              <a:defRPr sz="600" b="0" i="0">
                <a:solidFill>
                  <a:schemeClr val="tx1"/>
                </a:solidFill>
                <a:latin typeface="Arial"/>
                <a:cs typeface="Arial"/>
              </a:defRPr>
            </a:lvl1pPr>
          </a:lstStyle>
          <a:p>
            <a:pPr marL="38100">
              <a:lnSpc>
                <a:spcPct val="100000"/>
              </a:lnSpc>
              <a:spcBef>
                <a:spcPts val="165"/>
              </a:spcBef>
            </a:pPr>
            <a:fld id="{81D60167-4931-47E6-BA6A-407CBD079E47}" type="slidenum">
              <a:rPr spc="50" dirty="0"/>
              <a:t>‹#›</a:t>
            </a:fld>
            <a:r>
              <a:rPr spc="-5" dirty="0"/>
              <a:t> </a:t>
            </a:r>
            <a:r>
              <a:rPr spc="-105" dirty="0"/>
              <a:t>—</a:t>
            </a:r>
            <a:r>
              <a:rPr spc="-5" dirty="0"/>
              <a:t> </a:t>
            </a:r>
            <a:r>
              <a:rPr spc="5" dirty="0"/>
              <a:t>I</a:t>
            </a:r>
            <a:r>
              <a:rPr spc="35" dirty="0"/>
              <a:t>n</a:t>
            </a:r>
            <a:r>
              <a:rPr spc="15" dirty="0"/>
              <a:t>s</a:t>
            </a:r>
            <a:r>
              <a:rPr spc="55" dirty="0"/>
              <a:t>t</a:t>
            </a:r>
            <a:r>
              <a:rPr spc="25" dirty="0"/>
              <a:t>i</a:t>
            </a:r>
            <a:r>
              <a:rPr spc="55" dirty="0"/>
              <a:t>t</a:t>
            </a:r>
            <a:r>
              <a:rPr spc="30" dirty="0"/>
              <a:t>u</a:t>
            </a:r>
            <a:r>
              <a:rPr spc="45" dirty="0"/>
              <a:t>t</a:t>
            </a:r>
            <a:r>
              <a:rPr spc="-5" dirty="0"/>
              <a:t> </a:t>
            </a:r>
            <a:r>
              <a:rPr spc="45" dirty="0"/>
              <a:t>M</a:t>
            </a:r>
            <a:r>
              <a:rPr spc="30" dirty="0"/>
              <a:t>uni</a:t>
            </a:r>
            <a:r>
              <a:rPr spc="45" dirty="0"/>
              <a:t>c</a:t>
            </a:r>
            <a:r>
              <a:rPr spc="25" dirty="0"/>
              <a:t>i</a:t>
            </a:r>
            <a:r>
              <a:rPr spc="35" dirty="0"/>
              <a:t>p</a:t>
            </a:r>
            <a:r>
              <a:rPr spc="20" dirty="0"/>
              <a:t>a</a:t>
            </a:r>
            <a:r>
              <a:rPr spc="15" dirty="0"/>
              <a:t>l</a:t>
            </a:r>
            <a:r>
              <a:rPr spc="-5" dirty="0"/>
              <a:t> </a:t>
            </a:r>
            <a:r>
              <a:rPr spc="40" dirty="0"/>
              <a:t>d</a:t>
            </a:r>
            <a:r>
              <a:rPr spc="10" dirty="0"/>
              <a:t>e</a:t>
            </a:r>
            <a:r>
              <a:rPr spc="-5" dirty="0"/>
              <a:t> </a:t>
            </a:r>
            <a:r>
              <a:rPr spc="45" dirty="0"/>
              <a:t>M</a:t>
            </a:r>
            <a:r>
              <a:rPr spc="25" dirty="0"/>
              <a:t>e</a:t>
            </a:r>
            <a:r>
              <a:rPr spc="30" dirty="0"/>
              <a:t>r</a:t>
            </a:r>
            <a:r>
              <a:rPr spc="45" dirty="0"/>
              <a:t>c</a:t>
            </a:r>
            <a:r>
              <a:rPr spc="10" dirty="0"/>
              <a:t>a</a:t>
            </a:r>
            <a:r>
              <a:rPr spc="60" dirty="0"/>
              <a:t>t</a:t>
            </a:r>
            <a:r>
              <a:rPr dirty="0"/>
              <a:t>s</a:t>
            </a:r>
            <a:r>
              <a:rPr spc="-5" dirty="0"/>
              <a:t> </a:t>
            </a:r>
            <a:r>
              <a:rPr spc="40" dirty="0"/>
              <a:t>d</a:t>
            </a:r>
            <a:r>
              <a:rPr spc="10" dirty="0"/>
              <a:t>e</a:t>
            </a:r>
            <a:r>
              <a:rPr spc="-5" dirty="0"/>
              <a:t> </a:t>
            </a:r>
            <a:r>
              <a:rPr spc="40" dirty="0"/>
              <a:t>B</a:t>
            </a:r>
            <a:r>
              <a:rPr spc="20" dirty="0"/>
              <a:t>a</a:t>
            </a:r>
            <a:r>
              <a:rPr spc="30" dirty="0"/>
              <a:t>r</a:t>
            </a:r>
            <a:r>
              <a:rPr spc="45" dirty="0"/>
              <a:t>c</a:t>
            </a:r>
            <a:r>
              <a:rPr spc="25" dirty="0"/>
              <a:t>el</a:t>
            </a:r>
            <a:r>
              <a:rPr spc="30" dirty="0"/>
              <a:t>on</a:t>
            </a:r>
            <a:r>
              <a:rPr spc="5" dirty="0"/>
              <a:t>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u="heavy">
                <a:solidFill>
                  <a:srgbClr val="AB182D"/>
                </a:solidFill>
                <a:latin typeface="Arial"/>
                <a:cs typeface="Arial"/>
              </a:defRPr>
            </a:lvl1pPr>
          </a:lstStyle>
          <a:p>
            <a:endParaRPr/>
          </a:p>
        </p:txBody>
      </p:sp>
      <p:sp>
        <p:nvSpPr>
          <p:cNvPr id="3" name="Holder 3"/>
          <p:cNvSpPr>
            <a:spLocks noGrp="1"/>
          </p:cNvSpPr>
          <p:nvPr>
            <p:ph sz="half" idx="2"/>
          </p:nvPr>
        </p:nvSpPr>
        <p:spPr>
          <a:xfrm>
            <a:off x="648017" y="1689798"/>
            <a:ext cx="5637752" cy="484898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674580" y="1689798"/>
            <a:ext cx="5637752" cy="484898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3/30/2021</a:t>
            </a:fld>
            <a:endParaRPr lang="en-US"/>
          </a:p>
        </p:txBody>
      </p:sp>
      <p:sp>
        <p:nvSpPr>
          <p:cNvPr id="7" name="Holder 7"/>
          <p:cNvSpPr>
            <a:spLocks noGrp="1"/>
          </p:cNvSpPr>
          <p:nvPr>
            <p:ph type="sldNum" sz="quarter" idx="7"/>
          </p:nvPr>
        </p:nvSpPr>
        <p:spPr/>
        <p:txBody>
          <a:bodyPr lIns="0" tIns="0" rIns="0" bIns="0"/>
          <a:lstStyle>
            <a:lvl1pPr>
              <a:defRPr sz="600" b="0" i="0">
                <a:solidFill>
                  <a:schemeClr val="tx1"/>
                </a:solidFill>
                <a:latin typeface="Arial"/>
                <a:cs typeface="Arial"/>
              </a:defRPr>
            </a:lvl1pPr>
          </a:lstStyle>
          <a:p>
            <a:pPr marL="38100">
              <a:lnSpc>
                <a:spcPct val="100000"/>
              </a:lnSpc>
              <a:spcBef>
                <a:spcPts val="165"/>
              </a:spcBef>
            </a:pPr>
            <a:fld id="{81D60167-4931-47E6-BA6A-407CBD079E47}" type="slidenum">
              <a:rPr spc="50" dirty="0"/>
              <a:t>‹#›</a:t>
            </a:fld>
            <a:r>
              <a:rPr spc="-5" dirty="0"/>
              <a:t> </a:t>
            </a:r>
            <a:r>
              <a:rPr spc="-105" dirty="0"/>
              <a:t>—</a:t>
            </a:r>
            <a:r>
              <a:rPr spc="-5" dirty="0"/>
              <a:t> </a:t>
            </a:r>
            <a:r>
              <a:rPr spc="5" dirty="0"/>
              <a:t>I</a:t>
            </a:r>
            <a:r>
              <a:rPr spc="35" dirty="0"/>
              <a:t>n</a:t>
            </a:r>
            <a:r>
              <a:rPr spc="15" dirty="0"/>
              <a:t>s</a:t>
            </a:r>
            <a:r>
              <a:rPr spc="55" dirty="0"/>
              <a:t>t</a:t>
            </a:r>
            <a:r>
              <a:rPr spc="25" dirty="0"/>
              <a:t>i</a:t>
            </a:r>
            <a:r>
              <a:rPr spc="55" dirty="0"/>
              <a:t>t</a:t>
            </a:r>
            <a:r>
              <a:rPr spc="30" dirty="0"/>
              <a:t>u</a:t>
            </a:r>
            <a:r>
              <a:rPr spc="45" dirty="0"/>
              <a:t>t</a:t>
            </a:r>
            <a:r>
              <a:rPr spc="-5" dirty="0"/>
              <a:t> </a:t>
            </a:r>
            <a:r>
              <a:rPr spc="45" dirty="0"/>
              <a:t>M</a:t>
            </a:r>
            <a:r>
              <a:rPr spc="30" dirty="0"/>
              <a:t>uni</a:t>
            </a:r>
            <a:r>
              <a:rPr spc="45" dirty="0"/>
              <a:t>c</a:t>
            </a:r>
            <a:r>
              <a:rPr spc="25" dirty="0"/>
              <a:t>i</a:t>
            </a:r>
            <a:r>
              <a:rPr spc="35" dirty="0"/>
              <a:t>p</a:t>
            </a:r>
            <a:r>
              <a:rPr spc="20" dirty="0"/>
              <a:t>a</a:t>
            </a:r>
            <a:r>
              <a:rPr spc="15" dirty="0"/>
              <a:t>l</a:t>
            </a:r>
            <a:r>
              <a:rPr spc="-5" dirty="0"/>
              <a:t> </a:t>
            </a:r>
            <a:r>
              <a:rPr spc="40" dirty="0"/>
              <a:t>d</a:t>
            </a:r>
            <a:r>
              <a:rPr spc="10" dirty="0"/>
              <a:t>e</a:t>
            </a:r>
            <a:r>
              <a:rPr spc="-5" dirty="0"/>
              <a:t> </a:t>
            </a:r>
            <a:r>
              <a:rPr spc="45" dirty="0"/>
              <a:t>M</a:t>
            </a:r>
            <a:r>
              <a:rPr spc="25" dirty="0"/>
              <a:t>e</a:t>
            </a:r>
            <a:r>
              <a:rPr spc="30" dirty="0"/>
              <a:t>r</a:t>
            </a:r>
            <a:r>
              <a:rPr spc="45" dirty="0"/>
              <a:t>c</a:t>
            </a:r>
            <a:r>
              <a:rPr spc="10" dirty="0"/>
              <a:t>a</a:t>
            </a:r>
            <a:r>
              <a:rPr spc="60" dirty="0"/>
              <a:t>t</a:t>
            </a:r>
            <a:r>
              <a:rPr dirty="0"/>
              <a:t>s</a:t>
            </a:r>
            <a:r>
              <a:rPr spc="-5" dirty="0"/>
              <a:t> </a:t>
            </a:r>
            <a:r>
              <a:rPr spc="40" dirty="0"/>
              <a:t>d</a:t>
            </a:r>
            <a:r>
              <a:rPr spc="10" dirty="0"/>
              <a:t>e</a:t>
            </a:r>
            <a:r>
              <a:rPr spc="-5" dirty="0"/>
              <a:t> </a:t>
            </a:r>
            <a:r>
              <a:rPr spc="40" dirty="0"/>
              <a:t>B</a:t>
            </a:r>
            <a:r>
              <a:rPr spc="20" dirty="0"/>
              <a:t>a</a:t>
            </a:r>
            <a:r>
              <a:rPr spc="30" dirty="0"/>
              <a:t>r</a:t>
            </a:r>
            <a:r>
              <a:rPr spc="45" dirty="0"/>
              <a:t>c</a:t>
            </a:r>
            <a:r>
              <a:rPr spc="25" dirty="0"/>
              <a:t>el</a:t>
            </a:r>
            <a:r>
              <a:rPr spc="30" dirty="0"/>
              <a:t>on</a:t>
            </a:r>
            <a:r>
              <a:rPr spc="5" dirty="0"/>
              <a:t>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u="heavy">
                <a:solidFill>
                  <a:srgbClr val="AB182D"/>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3/30/2021</a:t>
            </a:fld>
            <a:endParaRPr lang="en-US"/>
          </a:p>
        </p:txBody>
      </p:sp>
      <p:sp>
        <p:nvSpPr>
          <p:cNvPr id="5" name="Holder 5"/>
          <p:cNvSpPr>
            <a:spLocks noGrp="1"/>
          </p:cNvSpPr>
          <p:nvPr>
            <p:ph type="sldNum" sz="quarter" idx="7"/>
          </p:nvPr>
        </p:nvSpPr>
        <p:spPr/>
        <p:txBody>
          <a:bodyPr lIns="0" tIns="0" rIns="0" bIns="0"/>
          <a:lstStyle>
            <a:lvl1pPr>
              <a:defRPr sz="600" b="0" i="0">
                <a:solidFill>
                  <a:schemeClr val="tx1"/>
                </a:solidFill>
                <a:latin typeface="Arial"/>
                <a:cs typeface="Arial"/>
              </a:defRPr>
            </a:lvl1pPr>
          </a:lstStyle>
          <a:p>
            <a:pPr marL="38100">
              <a:lnSpc>
                <a:spcPct val="100000"/>
              </a:lnSpc>
              <a:spcBef>
                <a:spcPts val="165"/>
              </a:spcBef>
            </a:pPr>
            <a:fld id="{81D60167-4931-47E6-BA6A-407CBD079E47}" type="slidenum">
              <a:rPr spc="50" dirty="0"/>
              <a:t>‹#›</a:t>
            </a:fld>
            <a:r>
              <a:rPr spc="-5" dirty="0"/>
              <a:t> </a:t>
            </a:r>
            <a:r>
              <a:rPr spc="-105" dirty="0"/>
              <a:t>—</a:t>
            </a:r>
            <a:r>
              <a:rPr spc="-5" dirty="0"/>
              <a:t> </a:t>
            </a:r>
            <a:r>
              <a:rPr spc="5" dirty="0"/>
              <a:t>I</a:t>
            </a:r>
            <a:r>
              <a:rPr spc="35" dirty="0"/>
              <a:t>n</a:t>
            </a:r>
            <a:r>
              <a:rPr spc="15" dirty="0"/>
              <a:t>s</a:t>
            </a:r>
            <a:r>
              <a:rPr spc="55" dirty="0"/>
              <a:t>t</a:t>
            </a:r>
            <a:r>
              <a:rPr spc="25" dirty="0"/>
              <a:t>i</a:t>
            </a:r>
            <a:r>
              <a:rPr spc="55" dirty="0"/>
              <a:t>t</a:t>
            </a:r>
            <a:r>
              <a:rPr spc="30" dirty="0"/>
              <a:t>u</a:t>
            </a:r>
            <a:r>
              <a:rPr spc="45" dirty="0"/>
              <a:t>t</a:t>
            </a:r>
            <a:r>
              <a:rPr spc="-5" dirty="0"/>
              <a:t> </a:t>
            </a:r>
            <a:r>
              <a:rPr spc="45" dirty="0"/>
              <a:t>M</a:t>
            </a:r>
            <a:r>
              <a:rPr spc="30" dirty="0"/>
              <a:t>uni</a:t>
            </a:r>
            <a:r>
              <a:rPr spc="45" dirty="0"/>
              <a:t>c</a:t>
            </a:r>
            <a:r>
              <a:rPr spc="25" dirty="0"/>
              <a:t>i</a:t>
            </a:r>
            <a:r>
              <a:rPr spc="35" dirty="0"/>
              <a:t>p</a:t>
            </a:r>
            <a:r>
              <a:rPr spc="20" dirty="0"/>
              <a:t>a</a:t>
            </a:r>
            <a:r>
              <a:rPr spc="15" dirty="0"/>
              <a:t>l</a:t>
            </a:r>
            <a:r>
              <a:rPr spc="-5" dirty="0"/>
              <a:t> </a:t>
            </a:r>
            <a:r>
              <a:rPr spc="40" dirty="0"/>
              <a:t>d</a:t>
            </a:r>
            <a:r>
              <a:rPr spc="10" dirty="0"/>
              <a:t>e</a:t>
            </a:r>
            <a:r>
              <a:rPr spc="-5" dirty="0"/>
              <a:t> </a:t>
            </a:r>
            <a:r>
              <a:rPr spc="45" dirty="0"/>
              <a:t>M</a:t>
            </a:r>
            <a:r>
              <a:rPr spc="25" dirty="0"/>
              <a:t>e</a:t>
            </a:r>
            <a:r>
              <a:rPr spc="30" dirty="0"/>
              <a:t>r</a:t>
            </a:r>
            <a:r>
              <a:rPr spc="45" dirty="0"/>
              <a:t>c</a:t>
            </a:r>
            <a:r>
              <a:rPr spc="10" dirty="0"/>
              <a:t>a</a:t>
            </a:r>
            <a:r>
              <a:rPr spc="60" dirty="0"/>
              <a:t>t</a:t>
            </a:r>
            <a:r>
              <a:rPr dirty="0"/>
              <a:t>s</a:t>
            </a:r>
            <a:r>
              <a:rPr spc="-5" dirty="0"/>
              <a:t> </a:t>
            </a:r>
            <a:r>
              <a:rPr spc="40" dirty="0"/>
              <a:t>d</a:t>
            </a:r>
            <a:r>
              <a:rPr spc="10" dirty="0"/>
              <a:t>e</a:t>
            </a:r>
            <a:r>
              <a:rPr spc="-5" dirty="0"/>
              <a:t> </a:t>
            </a:r>
            <a:r>
              <a:rPr spc="40" dirty="0"/>
              <a:t>B</a:t>
            </a:r>
            <a:r>
              <a:rPr spc="20" dirty="0"/>
              <a:t>a</a:t>
            </a:r>
            <a:r>
              <a:rPr spc="30" dirty="0"/>
              <a:t>r</a:t>
            </a:r>
            <a:r>
              <a:rPr spc="45" dirty="0"/>
              <a:t>c</a:t>
            </a:r>
            <a:r>
              <a:rPr spc="25" dirty="0"/>
              <a:t>el</a:t>
            </a:r>
            <a:r>
              <a:rPr spc="30" dirty="0"/>
              <a:t>on</a:t>
            </a:r>
            <a:r>
              <a:rPr spc="5" dirty="0"/>
              <a:t>a</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3/30/2021</a:t>
            </a:fld>
            <a:endParaRPr lang="en-US"/>
          </a:p>
        </p:txBody>
      </p:sp>
      <p:sp>
        <p:nvSpPr>
          <p:cNvPr id="4" name="Holder 4"/>
          <p:cNvSpPr>
            <a:spLocks noGrp="1"/>
          </p:cNvSpPr>
          <p:nvPr>
            <p:ph type="sldNum" sz="quarter" idx="7"/>
          </p:nvPr>
        </p:nvSpPr>
        <p:spPr/>
        <p:txBody>
          <a:bodyPr lIns="0" tIns="0" rIns="0" bIns="0"/>
          <a:lstStyle>
            <a:lvl1pPr>
              <a:defRPr sz="600" b="0" i="0">
                <a:solidFill>
                  <a:schemeClr val="tx1"/>
                </a:solidFill>
                <a:latin typeface="Arial"/>
                <a:cs typeface="Arial"/>
              </a:defRPr>
            </a:lvl1pPr>
          </a:lstStyle>
          <a:p>
            <a:pPr marL="38100">
              <a:lnSpc>
                <a:spcPct val="100000"/>
              </a:lnSpc>
              <a:spcBef>
                <a:spcPts val="165"/>
              </a:spcBef>
            </a:pPr>
            <a:fld id="{81D60167-4931-47E6-BA6A-407CBD079E47}" type="slidenum">
              <a:rPr spc="50" dirty="0"/>
              <a:t>‹#›</a:t>
            </a:fld>
            <a:r>
              <a:rPr spc="-5" dirty="0"/>
              <a:t> </a:t>
            </a:r>
            <a:r>
              <a:rPr spc="-105" dirty="0"/>
              <a:t>—</a:t>
            </a:r>
            <a:r>
              <a:rPr spc="-5" dirty="0"/>
              <a:t> </a:t>
            </a:r>
            <a:r>
              <a:rPr spc="5" dirty="0"/>
              <a:t>I</a:t>
            </a:r>
            <a:r>
              <a:rPr spc="35" dirty="0"/>
              <a:t>n</a:t>
            </a:r>
            <a:r>
              <a:rPr spc="15" dirty="0"/>
              <a:t>s</a:t>
            </a:r>
            <a:r>
              <a:rPr spc="55" dirty="0"/>
              <a:t>t</a:t>
            </a:r>
            <a:r>
              <a:rPr spc="25" dirty="0"/>
              <a:t>i</a:t>
            </a:r>
            <a:r>
              <a:rPr spc="55" dirty="0"/>
              <a:t>t</a:t>
            </a:r>
            <a:r>
              <a:rPr spc="30" dirty="0"/>
              <a:t>u</a:t>
            </a:r>
            <a:r>
              <a:rPr spc="45" dirty="0"/>
              <a:t>t</a:t>
            </a:r>
            <a:r>
              <a:rPr spc="-5" dirty="0"/>
              <a:t> </a:t>
            </a:r>
            <a:r>
              <a:rPr spc="45" dirty="0"/>
              <a:t>M</a:t>
            </a:r>
            <a:r>
              <a:rPr spc="30" dirty="0"/>
              <a:t>uni</a:t>
            </a:r>
            <a:r>
              <a:rPr spc="45" dirty="0"/>
              <a:t>c</a:t>
            </a:r>
            <a:r>
              <a:rPr spc="25" dirty="0"/>
              <a:t>i</a:t>
            </a:r>
            <a:r>
              <a:rPr spc="35" dirty="0"/>
              <a:t>p</a:t>
            </a:r>
            <a:r>
              <a:rPr spc="20" dirty="0"/>
              <a:t>a</a:t>
            </a:r>
            <a:r>
              <a:rPr spc="15" dirty="0"/>
              <a:t>l</a:t>
            </a:r>
            <a:r>
              <a:rPr spc="-5" dirty="0"/>
              <a:t> </a:t>
            </a:r>
            <a:r>
              <a:rPr spc="40" dirty="0"/>
              <a:t>d</a:t>
            </a:r>
            <a:r>
              <a:rPr spc="10" dirty="0"/>
              <a:t>e</a:t>
            </a:r>
            <a:r>
              <a:rPr spc="-5" dirty="0"/>
              <a:t> </a:t>
            </a:r>
            <a:r>
              <a:rPr spc="45" dirty="0"/>
              <a:t>M</a:t>
            </a:r>
            <a:r>
              <a:rPr spc="25" dirty="0"/>
              <a:t>e</a:t>
            </a:r>
            <a:r>
              <a:rPr spc="30" dirty="0"/>
              <a:t>r</a:t>
            </a:r>
            <a:r>
              <a:rPr spc="45" dirty="0"/>
              <a:t>c</a:t>
            </a:r>
            <a:r>
              <a:rPr spc="10" dirty="0"/>
              <a:t>a</a:t>
            </a:r>
            <a:r>
              <a:rPr spc="60" dirty="0"/>
              <a:t>t</a:t>
            </a:r>
            <a:r>
              <a:rPr dirty="0"/>
              <a:t>s</a:t>
            </a:r>
            <a:r>
              <a:rPr spc="-5" dirty="0"/>
              <a:t> </a:t>
            </a:r>
            <a:r>
              <a:rPr spc="40" dirty="0"/>
              <a:t>d</a:t>
            </a:r>
            <a:r>
              <a:rPr spc="10" dirty="0"/>
              <a:t>e</a:t>
            </a:r>
            <a:r>
              <a:rPr spc="-5" dirty="0"/>
              <a:t> </a:t>
            </a:r>
            <a:r>
              <a:rPr spc="40" dirty="0"/>
              <a:t>B</a:t>
            </a:r>
            <a:r>
              <a:rPr spc="20" dirty="0"/>
              <a:t>a</a:t>
            </a:r>
            <a:r>
              <a:rPr spc="30" dirty="0"/>
              <a:t>r</a:t>
            </a:r>
            <a:r>
              <a:rPr spc="45" dirty="0"/>
              <a:t>c</a:t>
            </a:r>
            <a:r>
              <a:rPr spc="25" dirty="0"/>
              <a:t>el</a:t>
            </a:r>
            <a:r>
              <a:rPr spc="30" dirty="0"/>
              <a:t>on</a:t>
            </a:r>
            <a:r>
              <a:rPr spc="5" dirty="0"/>
              <a:t>a</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47299" y="309202"/>
            <a:ext cx="12265751" cy="391159"/>
          </a:xfrm>
          <a:prstGeom prst="rect">
            <a:avLst/>
          </a:prstGeom>
        </p:spPr>
        <p:txBody>
          <a:bodyPr wrap="square" lIns="0" tIns="0" rIns="0" bIns="0">
            <a:spAutoFit/>
          </a:bodyPr>
          <a:lstStyle>
            <a:lvl1pPr>
              <a:defRPr sz="2400" b="1" i="0" u="heavy">
                <a:solidFill>
                  <a:srgbClr val="AB182D"/>
                </a:solidFill>
                <a:latin typeface="Arial"/>
                <a:cs typeface="Arial"/>
              </a:defRPr>
            </a:lvl1pPr>
          </a:lstStyle>
          <a:p>
            <a:endParaRPr/>
          </a:p>
        </p:txBody>
      </p:sp>
      <p:sp>
        <p:nvSpPr>
          <p:cNvPr id="3" name="Holder 3"/>
          <p:cNvSpPr>
            <a:spLocks noGrp="1"/>
          </p:cNvSpPr>
          <p:nvPr>
            <p:ph type="body" idx="1"/>
          </p:nvPr>
        </p:nvSpPr>
        <p:spPr>
          <a:xfrm>
            <a:off x="4546763" y="1122560"/>
            <a:ext cx="8060055" cy="4889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406519" y="6832663"/>
            <a:ext cx="4147312" cy="36734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48017" y="6832663"/>
            <a:ext cx="2980880" cy="36734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3/30/2021</a:t>
            </a:fld>
            <a:endParaRPr lang="en-US"/>
          </a:p>
        </p:txBody>
      </p:sp>
      <p:sp>
        <p:nvSpPr>
          <p:cNvPr id="6" name="Holder 6"/>
          <p:cNvSpPr>
            <a:spLocks noGrp="1"/>
          </p:cNvSpPr>
          <p:nvPr>
            <p:ph type="sldNum" sz="quarter" idx="7"/>
          </p:nvPr>
        </p:nvSpPr>
        <p:spPr>
          <a:xfrm>
            <a:off x="4515010" y="6886798"/>
            <a:ext cx="1888489" cy="136525"/>
          </a:xfrm>
          <a:prstGeom prst="rect">
            <a:avLst/>
          </a:prstGeom>
        </p:spPr>
        <p:txBody>
          <a:bodyPr wrap="square" lIns="0" tIns="0" rIns="0" bIns="0">
            <a:spAutoFit/>
          </a:bodyPr>
          <a:lstStyle>
            <a:lvl1pPr>
              <a:defRPr sz="600" b="0" i="0">
                <a:solidFill>
                  <a:schemeClr val="tx1"/>
                </a:solidFill>
                <a:latin typeface="Arial"/>
                <a:cs typeface="Arial"/>
              </a:defRPr>
            </a:lvl1pPr>
          </a:lstStyle>
          <a:p>
            <a:pPr marL="38100">
              <a:lnSpc>
                <a:spcPct val="100000"/>
              </a:lnSpc>
              <a:spcBef>
                <a:spcPts val="165"/>
              </a:spcBef>
            </a:pPr>
            <a:fld id="{81D60167-4931-47E6-BA6A-407CBD079E47}" type="slidenum">
              <a:rPr spc="50" dirty="0"/>
              <a:t>‹#›</a:t>
            </a:fld>
            <a:r>
              <a:rPr spc="-5" dirty="0"/>
              <a:t> </a:t>
            </a:r>
            <a:r>
              <a:rPr spc="-105" dirty="0"/>
              <a:t>—</a:t>
            </a:r>
            <a:r>
              <a:rPr spc="-5" dirty="0"/>
              <a:t> </a:t>
            </a:r>
            <a:r>
              <a:rPr spc="5" dirty="0"/>
              <a:t>I</a:t>
            </a:r>
            <a:r>
              <a:rPr spc="35" dirty="0"/>
              <a:t>n</a:t>
            </a:r>
            <a:r>
              <a:rPr spc="15" dirty="0"/>
              <a:t>s</a:t>
            </a:r>
            <a:r>
              <a:rPr spc="55" dirty="0"/>
              <a:t>t</a:t>
            </a:r>
            <a:r>
              <a:rPr spc="25" dirty="0"/>
              <a:t>i</a:t>
            </a:r>
            <a:r>
              <a:rPr spc="55" dirty="0"/>
              <a:t>t</a:t>
            </a:r>
            <a:r>
              <a:rPr spc="30" dirty="0"/>
              <a:t>u</a:t>
            </a:r>
            <a:r>
              <a:rPr spc="45" dirty="0"/>
              <a:t>t</a:t>
            </a:r>
            <a:r>
              <a:rPr spc="-5" dirty="0"/>
              <a:t> </a:t>
            </a:r>
            <a:r>
              <a:rPr spc="45" dirty="0"/>
              <a:t>M</a:t>
            </a:r>
            <a:r>
              <a:rPr spc="30" dirty="0"/>
              <a:t>uni</a:t>
            </a:r>
            <a:r>
              <a:rPr spc="45" dirty="0"/>
              <a:t>c</a:t>
            </a:r>
            <a:r>
              <a:rPr spc="25" dirty="0"/>
              <a:t>i</a:t>
            </a:r>
            <a:r>
              <a:rPr spc="35" dirty="0"/>
              <a:t>p</a:t>
            </a:r>
            <a:r>
              <a:rPr spc="20" dirty="0"/>
              <a:t>a</a:t>
            </a:r>
            <a:r>
              <a:rPr spc="15" dirty="0"/>
              <a:t>l</a:t>
            </a:r>
            <a:r>
              <a:rPr spc="-5" dirty="0"/>
              <a:t> </a:t>
            </a:r>
            <a:r>
              <a:rPr spc="40" dirty="0"/>
              <a:t>d</a:t>
            </a:r>
            <a:r>
              <a:rPr spc="10" dirty="0"/>
              <a:t>e</a:t>
            </a:r>
            <a:r>
              <a:rPr spc="-5" dirty="0"/>
              <a:t> </a:t>
            </a:r>
            <a:r>
              <a:rPr spc="45" dirty="0"/>
              <a:t>M</a:t>
            </a:r>
            <a:r>
              <a:rPr spc="25" dirty="0"/>
              <a:t>e</a:t>
            </a:r>
            <a:r>
              <a:rPr spc="30" dirty="0"/>
              <a:t>r</a:t>
            </a:r>
            <a:r>
              <a:rPr spc="45" dirty="0"/>
              <a:t>c</a:t>
            </a:r>
            <a:r>
              <a:rPr spc="10" dirty="0"/>
              <a:t>a</a:t>
            </a:r>
            <a:r>
              <a:rPr spc="60" dirty="0"/>
              <a:t>t</a:t>
            </a:r>
            <a:r>
              <a:rPr dirty="0"/>
              <a:t>s</a:t>
            </a:r>
            <a:r>
              <a:rPr spc="-5" dirty="0"/>
              <a:t> </a:t>
            </a:r>
            <a:r>
              <a:rPr spc="40" dirty="0"/>
              <a:t>d</a:t>
            </a:r>
            <a:r>
              <a:rPr spc="10" dirty="0"/>
              <a:t>e</a:t>
            </a:r>
            <a:r>
              <a:rPr spc="-5" dirty="0"/>
              <a:t> </a:t>
            </a:r>
            <a:r>
              <a:rPr spc="40" dirty="0"/>
              <a:t>B</a:t>
            </a:r>
            <a:r>
              <a:rPr spc="20" dirty="0"/>
              <a:t>a</a:t>
            </a:r>
            <a:r>
              <a:rPr spc="30" dirty="0"/>
              <a:t>r</a:t>
            </a:r>
            <a:r>
              <a:rPr spc="45" dirty="0"/>
              <a:t>c</a:t>
            </a:r>
            <a:r>
              <a:rPr spc="25" dirty="0"/>
              <a:t>el</a:t>
            </a:r>
            <a:r>
              <a:rPr spc="30" dirty="0"/>
              <a:t>on</a:t>
            </a:r>
            <a:r>
              <a:rPr spc="5" dirty="0"/>
              <a:t>a</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jp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59994" y="360006"/>
            <a:ext cx="5963107" cy="6624002"/>
          </a:xfrm>
          <a:prstGeom prst="rect">
            <a:avLst/>
          </a:prstGeom>
        </p:spPr>
      </p:pic>
      <p:sp>
        <p:nvSpPr>
          <p:cNvPr id="3" name="object 3"/>
          <p:cNvSpPr txBox="1">
            <a:spLocks noGrp="1"/>
          </p:cNvSpPr>
          <p:nvPr>
            <p:ph type="title"/>
          </p:nvPr>
        </p:nvSpPr>
        <p:spPr>
          <a:xfrm>
            <a:off x="6634421" y="296502"/>
            <a:ext cx="5223510" cy="958215"/>
          </a:xfrm>
          <a:prstGeom prst="rect">
            <a:avLst/>
          </a:prstGeom>
        </p:spPr>
        <p:txBody>
          <a:bodyPr vert="horz" wrap="square" lIns="0" tIns="12700" rIns="0" bIns="0" rtlCol="0">
            <a:spAutoFit/>
          </a:bodyPr>
          <a:lstStyle/>
          <a:p>
            <a:pPr marL="12700">
              <a:lnSpc>
                <a:spcPts val="3670"/>
              </a:lnSpc>
              <a:spcBef>
                <a:spcPts val="100"/>
              </a:spcBef>
            </a:pPr>
            <a:r>
              <a:rPr lang="ca-ES" sz="3200" u="none" dirty="0"/>
              <a:t>Inversions Xarxa</a:t>
            </a:r>
            <a:endParaRPr lang="ca-ES" sz="3200"/>
          </a:p>
          <a:p>
            <a:pPr marL="12700">
              <a:lnSpc>
                <a:spcPts val="3670"/>
              </a:lnSpc>
            </a:pPr>
            <a:r>
              <a:rPr lang="ca-ES" sz="3200" u="none" dirty="0"/>
              <a:t>de Mercats de Barcelona</a:t>
            </a:r>
            <a:endParaRPr lang="ca-ES" sz="3200"/>
          </a:p>
        </p:txBody>
      </p:sp>
      <p:sp>
        <p:nvSpPr>
          <p:cNvPr id="4" name="object 4"/>
          <p:cNvSpPr txBox="1"/>
          <p:nvPr/>
        </p:nvSpPr>
        <p:spPr>
          <a:xfrm>
            <a:off x="6634421" y="1630307"/>
            <a:ext cx="3689985" cy="2291715"/>
          </a:xfrm>
          <a:prstGeom prst="rect">
            <a:avLst/>
          </a:prstGeom>
        </p:spPr>
        <p:txBody>
          <a:bodyPr vert="horz" wrap="square" lIns="0" tIns="12700" rIns="0" bIns="0" rtlCol="0">
            <a:spAutoFit/>
          </a:bodyPr>
          <a:lstStyle/>
          <a:p>
            <a:pPr marL="12700">
              <a:lnSpc>
                <a:spcPts val="3670"/>
              </a:lnSpc>
              <a:spcBef>
                <a:spcPts val="100"/>
              </a:spcBef>
            </a:pPr>
            <a:r>
              <a:rPr lang="ca-ES" sz="3200" b="1" dirty="0">
                <a:solidFill>
                  <a:srgbClr val="AB182D"/>
                </a:solidFill>
                <a:latin typeface="Arial"/>
              </a:rPr>
              <a:t>Balanç</a:t>
            </a:r>
            <a:r>
              <a:rPr lang="ca-ES"/>
              <a:t> </a:t>
            </a:r>
            <a:r>
              <a:rPr lang="ca-ES" sz="3200" b="1" dirty="0">
                <a:solidFill>
                  <a:srgbClr val="AB182D"/>
                </a:solidFill>
                <a:latin typeface="Arial"/>
              </a:rPr>
              <a:t>2020</a:t>
            </a:r>
            <a:endParaRPr lang="ca-ES" sz="3200">
              <a:latin typeface="Arial"/>
              <a:cs typeface="Arial"/>
            </a:endParaRPr>
          </a:p>
          <a:p>
            <a:pPr marL="12700">
              <a:lnSpc>
                <a:spcPts val="3670"/>
              </a:lnSpc>
            </a:pPr>
            <a:r>
              <a:rPr lang="ca-ES" sz="3200" b="1" dirty="0">
                <a:solidFill>
                  <a:srgbClr val="AB182D"/>
                </a:solidFill>
                <a:latin typeface="Arial"/>
              </a:rPr>
              <a:t>i</a:t>
            </a:r>
            <a:r>
              <a:rPr lang="ca-ES"/>
              <a:t> </a:t>
            </a:r>
            <a:r>
              <a:rPr lang="ca-ES" sz="3200" b="1" dirty="0">
                <a:solidFill>
                  <a:srgbClr val="AB182D"/>
                </a:solidFill>
                <a:latin typeface="Arial"/>
              </a:rPr>
              <a:t>PIM</a:t>
            </a:r>
            <a:r>
              <a:rPr lang="ca-ES"/>
              <a:t> </a:t>
            </a:r>
            <a:r>
              <a:rPr lang="ca-ES" sz="3200" b="1" dirty="0">
                <a:solidFill>
                  <a:srgbClr val="AB182D"/>
                </a:solidFill>
                <a:latin typeface="Arial"/>
              </a:rPr>
              <a:t>2021-2023</a:t>
            </a:r>
            <a:endParaRPr lang="ca-ES" sz="3200">
              <a:latin typeface="Arial"/>
              <a:cs typeface="Arial"/>
            </a:endParaRPr>
          </a:p>
          <a:p>
            <a:pPr marL="12700" marR="5080">
              <a:lnSpc>
                <a:spcPts val="3500"/>
              </a:lnSpc>
              <a:spcBef>
                <a:spcPts val="3560"/>
              </a:spcBef>
            </a:pPr>
            <a:r>
              <a:rPr lang="ca-ES" sz="3200" b="1" dirty="0">
                <a:solidFill>
                  <a:srgbClr val="AB182D"/>
                </a:solidFill>
                <a:latin typeface="Arial"/>
              </a:rPr>
              <a:t>Institut</a:t>
            </a:r>
            <a:r>
              <a:rPr lang="ca-ES"/>
              <a:t> </a:t>
            </a:r>
            <a:r>
              <a:rPr lang="ca-ES" sz="3200" b="1" dirty="0">
                <a:solidFill>
                  <a:srgbClr val="AB182D"/>
                </a:solidFill>
                <a:latin typeface="Arial"/>
              </a:rPr>
              <a:t>Municipal</a:t>
            </a:r>
            <a:r>
              <a:rPr lang="ca-ES"/>
              <a:t> </a:t>
            </a:r>
            <a:r>
              <a:rPr lang="ca-ES" sz="3200" b="1" dirty="0">
                <a:solidFill>
                  <a:srgbClr val="AB182D"/>
                </a:solidFill>
                <a:latin typeface="Arial"/>
              </a:rPr>
              <a:t>de</a:t>
            </a:r>
            <a:r>
              <a:rPr lang="ca-ES"/>
              <a:t> </a:t>
            </a:r>
            <a:r>
              <a:rPr lang="ca-ES" sz="3200" b="1" dirty="0">
                <a:solidFill>
                  <a:srgbClr val="AB182D"/>
                </a:solidFill>
                <a:latin typeface="Arial"/>
              </a:rPr>
              <a:t>Mercats</a:t>
            </a:r>
            <a:endParaRPr lang="ca-ES" sz="3200">
              <a:latin typeface="Arial"/>
              <a:cs typeface="Arial"/>
            </a:endParaRPr>
          </a:p>
        </p:txBody>
      </p:sp>
      <p:pic>
        <p:nvPicPr>
          <p:cNvPr id="6" name="object 6"/>
          <p:cNvPicPr/>
          <p:nvPr/>
        </p:nvPicPr>
        <p:blipFill>
          <a:blip r:embed="rId3" cstate="print"/>
          <a:stretch>
            <a:fillRect/>
          </a:stretch>
        </p:blipFill>
        <p:spPr>
          <a:xfrm>
            <a:off x="8238820" y="6084006"/>
            <a:ext cx="4721183" cy="89999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12252325" algn="l"/>
              </a:tabLst>
            </a:pPr>
            <a:r>
              <a:rPr lang="ca-ES" u="heavy" dirty="0">
                <a:uFill>
                  <a:solidFill>
                    <a:srgbClr val="AB182D"/>
                  </a:solidFill>
                </a:uFill>
              </a:rPr>
              <a:t>7.</a:t>
            </a:r>
            <a:r>
              <a:rPr lang="ca-ES"/>
              <a:t> </a:t>
            </a:r>
            <a:r>
              <a:rPr lang="ca-ES" u="heavy" dirty="0">
                <a:uFill>
                  <a:solidFill>
                    <a:srgbClr val="AB182D"/>
                  </a:solidFill>
                </a:uFill>
              </a:rPr>
              <a:t>Valors</a:t>
            </a:r>
            <a:r>
              <a:rPr lang="ca-ES"/>
              <a:t> </a:t>
            </a:r>
            <a:r>
              <a:rPr lang="ca-ES" u="heavy" dirty="0">
                <a:uFill>
                  <a:solidFill>
                    <a:srgbClr val="AB182D"/>
                  </a:solidFill>
                </a:uFill>
              </a:rPr>
              <a:t>tradicionals</a:t>
            </a:r>
            <a:r>
              <a:rPr lang="ca-ES"/>
              <a:t> </a:t>
            </a:r>
            <a:r>
              <a:rPr lang="ca-ES" u="heavy" dirty="0">
                <a:uFill>
                  <a:solidFill>
                    <a:srgbClr val="AB182D"/>
                  </a:solidFill>
                </a:uFill>
              </a:rPr>
              <a:t>i</a:t>
            </a:r>
            <a:r>
              <a:rPr lang="ca-ES"/>
              <a:t> </a:t>
            </a:r>
            <a:r>
              <a:rPr lang="ca-ES" u="heavy" dirty="0">
                <a:uFill>
                  <a:solidFill>
                    <a:srgbClr val="AB182D"/>
                  </a:solidFill>
                </a:uFill>
              </a:rPr>
              <a:t>nous</a:t>
            </a:r>
            <a:r>
              <a:rPr lang="ca-ES"/>
              <a:t> </a:t>
            </a:r>
            <a:r>
              <a:rPr lang="ca-ES" u="heavy" dirty="0">
                <a:uFill>
                  <a:solidFill>
                    <a:srgbClr val="AB182D"/>
                  </a:solidFill>
                </a:uFill>
              </a:rPr>
              <a:t>reptes</a:t>
            </a:r>
            <a:r>
              <a:rPr lang="en-US" u="heavy" dirty="0">
                <a:uFill>
                  <a:solidFill>
                    <a:srgbClr val="AB182D"/>
                  </a:solidFill>
                </a:uFill>
              </a:rPr>
              <a:t>	</a:t>
            </a:r>
          </a:p>
        </p:txBody>
      </p:sp>
      <p:sp>
        <p:nvSpPr>
          <p:cNvPr id="3" name="object 3"/>
          <p:cNvSpPr txBox="1"/>
          <p:nvPr/>
        </p:nvSpPr>
        <p:spPr>
          <a:xfrm>
            <a:off x="347298" y="1023109"/>
            <a:ext cx="4032951" cy="5208862"/>
          </a:xfrm>
          <a:prstGeom prst="rect">
            <a:avLst/>
          </a:prstGeom>
        </p:spPr>
        <p:txBody>
          <a:bodyPr vert="horz" wrap="square" lIns="0" tIns="3810" rIns="0" bIns="0" rtlCol="0">
            <a:spAutoFit/>
          </a:bodyPr>
          <a:lstStyle/>
          <a:p>
            <a:pPr marL="12700" marR="144780">
              <a:lnSpc>
                <a:spcPct val="103499"/>
              </a:lnSpc>
              <a:spcBef>
                <a:spcPts val="30"/>
              </a:spcBef>
              <a:buAutoNum type="arabicPeriod"/>
              <a:tabLst>
                <a:tab pos="219075" algn="l"/>
              </a:tabLst>
            </a:pPr>
            <a:r>
              <a:rPr lang="ca-ES" sz="1650" b="1" dirty="0">
                <a:latin typeface="Arial"/>
              </a:rPr>
              <a:t>Lideratge</a:t>
            </a:r>
            <a:r>
              <a:rPr lang="ca-ES" dirty="0"/>
              <a:t> </a:t>
            </a:r>
            <a:r>
              <a:rPr lang="ca-ES" sz="1650" b="1" dirty="0">
                <a:latin typeface="Arial"/>
              </a:rPr>
              <a:t>en</a:t>
            </a:r>
            <a:r>
              <a:rPr lang="ca-ES" dirty="0"/>
              <a:t> </a:t>
            </a:r>
            <a:r>
              <a:rPr lang="ca-ES" sz="1650" b="1" dirty="0">
                <a:latin typeface="Arial"/>
              </a:rPr>
              <a:t>el</a:t>
            </a:r>
            <a:r>
              <a:rPr lang="ca-ES" dirty="0"/>
              <a:t> </a:t>
            </a:r>
            <a:r>
              <a:rPr lang="ca-ES" sz="1650" b="1" dirty="0">
                <a:latin typeface="Arial"/>
              </a:rPr>
              <a:t>sector</a:t>
            </a:r>
            <a:r>
              <a:rPr lang="ca-ES" dirty="0"/>
              <a:t> </a:t>
            </a:r>
            <a:r>
              <a:rPr lang="ca-ES" sz="1650" b="1" dirty="0">
                <a:latin typeface="Arial"/>
              </a:rPr>
              <a:t>de</a:t>
            </a:r>
            <a:r>
              <a:rPr lang="ca-ES" dirty="0"/>
              <a:t> </a:t>
            </a:r>
            <a:r>
              <a:rPr lang="ca-ES" sz="1650" b="1" dirty="0">
                <a:latin typeface="Arial"/>
              </a:rPr>
              <a:t>la</a:t>
            </a:r>
            <a:r>
              <a:rPr lang="ca-ES" dirty="0"/>
              <a:t> </a:t>
            </a:r>
            <a:r>
              <a:rPr lang="ca-ES" sz="1650" b="1" dirty="0">
                <a:latin typeface="Arial"/>
              </a:rPr>
              <a:t>distribució</a:t>
            </a:r>
            <a:r>
              <a:rPr lang="ca-ES" dirty="0"/>
              <a:t> </a:t>
            </a:r>
            <a:r>
              <a:rPr lang="ca-ES" sz="1650" b="1" dirty="0">
                <a:latin typeface="Arial"/>
              </a:rPr>
              <a:t>de</a:t>
            </a:r>
            <a:r>
              <a:rPr lang="ca-ES" dirty="0"/>
              <a:t> </a:t>
            </a:r>
            <a:r>
              <a:rPr lang="ca-ES" sz="1650" b="1" dirty="0">
                <a:latin typeface="Arial"/>
              </a:rPr>
              <a:t>producte</a:t>
            </a:r>
            <a:r>
              <a:rPr lang="ca-ES" dirty="0"/>
              <a:t> </a:t>
            </a:r>
            <a:r>
              <a:rPr lang="ca-ES" sz="1650" b="1" dirty="0">
                <a:latin typeface="Arial"/>
              </a:rPr>
              <a:t>fresc</a:t>
            </a:r>
            <a:r>
              <a:rPr lang="ca-ES" dirty="0"/>
              <a:t> </a:t>
            </a:r>
            <a:r>
              <a:rPr lang="ca-ES" sz="1650" b="1" dirty="0">
                <a:latin typeface="Arial"/>
              </a:rPr>
              <a:t>i</a:t>
            </a:r>
            <a:r>
              <a:rPr lang="ca-ES" dirty="0"/>
              <a:t> </a:t>
            </a:r>
            <a:r>
              <a:rPr lang="ca-ES" sz="1650" b="1" dirty="0">
                <a:latin typeface="Arial"/>
              </a:rPr>
              <a:t>de</a:t>
            </a:r>
            <a:r>
              <a:rPr lang="ca-ES" dirty="0"/>
              <a:t> </a:t>
            </a:r>
            <a:r>
              <a:rPr lang="ca-ES" sz="1650" b="1" dirty="0">
                <a:latin typeface="Arial"/>
              </a:rPr>
              <a:t>qualitat:</a:t>
            </a:r>
            <a:endParaRPr lang="ca-ES" sz="1650" dirty="0">
              <a:latin typeface="Arial"/>
              <a:cs typeface="Arial"/>
            </a:endParaRPr>
          </a:p>
          <a:p>
            <a:pPr marL="984250" marR="7620">
              <a:lnSpc>
                <a:spcPct val="103499"/>
              </a:lnSpc>
              <a:spcBef>
                <a:spcPts val="2050"/>
              </a:spcBef>
            </a:pPr>
            <a:r>
              <a:rPr lang="ca-ES" sz="1650" dirty="0">
                <a:latin typeface="Arial"/>
              </a:rPr>
              <a:t>Els clients poden trobar producte igual de bo en altres botigues,</a:t>
            </a:r>
            <a:r>
              <a:rPr lang="ca-ES" dirty="0"/>
              <a:t> </a:t>
            </a:r>
            <a:r>
              <a:rPr lang="ca-ES" sz="1650" dirty="0">
                <a:latin typeface="Arial"/>
              </a:rPr>
              <a:t>però</a:t>
            </a:r>
            <a:r>
              <a:rPr lang="ca-ES" dirty="0"/>
              <a:t> </a:t>
            </a:r>
            <a:r>
              <a:rPr lang="ca-ES" sz="1650" dirty="0">
                <a:latin typeface="Arial"/>
              </a:rPr>
              <a:t>mai serà millor,</a:t>
            </a:r>
            <a:r>
              <a:rPr lang="ca-ES" dirty="0"/>
              <a:t> </a:t>
            </a:r>
            <a:r>
              <a:rPr lang="ca-ES" sz="1650" dirty="0">
                <a:latin typeface="Arial"/>
              </a:rPr>
              <a:t>i els seus comerços del mercat</a:t>
            </a:r>
            <a:r>
              <a:rPr lang="ca-ES" dirty="0"/>
              <a:t> </a:t>
            </a:r>
            <a:r>
              <a:rPr lang="ca-ES" sz="1650" dirty="0">
                <a:latin typeface="Arial"/>
              </a:rPr>
              <a:t>saben</a:t>
            </a:r>
            <a:r>
              <a:rPr lang="ca-ES" dirty="0"/>
              <a:t> </a:t>
            </a:r>
            <a:r>
              <a:rPr lang="ca-ES" sz="1650" dirty="0">
                <a:latin typeface="Arial"/>
              </a:rPr>
              <a:t>què</a:t>
            </a:r>
            <a:r>
              <a:rPr lang="ca-ES" dirty="0"/>
              <a:t> </a:t>
            </a:r>
            <a:r>
              <a:rPr lang="ca-ES" sz="1650" dirty="0">
                <a:latin typeface="Arial"/>
              </a:rPr>
              <a:t>els</a:t>
            </a:r>
            <a:r>
              <a:rPr lang="ca-ES" dirty="0"/>
              <a:t> </a:t>
            </a:r>
            <a:r>
              <a:rPr lang="ca-ES" sz="1650" dirty="0">
                <a:latin typeface="Arial"/>
              </a:rPr>
              <a:t>agrada</a:t>
            </a:r>
            <a:r>
              <a:rPr lang="ca-ES" dirty="0"/>
              <a:t> </a:t>
            </a:r>
            <a:r>
              <a:rPr lang="ca-ES" sz="1650" dirty="0">
                <a:latin typeface="Arial"/>
              </a:rPr>
              <a:t>i els</a:t>
            </a:r>
            <a:r>
              <a:rPr lang="ca-ES" dirty="0"/>
              <a:t> </a:t>
            </a:r>
            <a:r>
              <a:rPr lang="ca-ES" sz="1650" dirty="0">
                <a:latin typeface="Arial"/>
              </a:rPr>
              <a:t>ofereixen</a:t>
            </a:r>
            <a:r>
              <a:rPr lang="ca-ES" dirty="0"/>
              <a:t> </a:t>
            </a:r>
            <a:r>
              <a:rPr lang="ca-ES" sz="1650" dirty="0">
                <a:latin typeface="Arial"/>
              </a:rPr>
              <a:t>un</a:t>
            </a:r>
            <a:r>
              <a:rPr lang="ca-ES" dirty="0"/>
              <a:t> </a:t>
            </a:r>
            <a:r>
              <a:rPr lang="ca-ES" sz="1650" dirty="0">
                <a:latin typeface="Arial"/>
              </a:rPr>
              <a:t>tracte</a:t>
            </a:r>
            <a:r>
              <a:rPr lang="ca-ES" dirty="0"/>
              <a:t> </a:t>
            </a:r>
            <a:r>
              <a:rPr lang="ca-ES" sz="1650" dirty="0">
                <a:latin typeface="Arial"/>
              </a:rPr>
              <a:t>personalitzat.</a:t>
            </a:r>
            <a:endParaRPr lang="ca-ES" sz="1650" dirty="0">
              <a:latin typeface="Arial"/>
              <a:cs typeface="Arial"/>
            </a:endParaRPr>
          </a:p>
          <a:p>
            <a:pPr marL="264160" indent="-252095">
              <a:lnSpc>
                <a:spcPct val="100000"/>
              </a:lnSpc>
              <a:spcBef>
                <a:spcPts val="2120"/>
              </a:spcBef>
              <a:buAutoNum type="arabicPeriod" startAt="2"/>
              <a:tabLst>
                <a:tab pos="264795" algn="l"/>
              </a:tabLst>
            </a:pPr>
            <a:r>
              <a:rPr lang="ca-ES" sz="1650" b="1" dirty="0">
                <a:latin typeface="Arial"/>
              </a:rPr>
              <a:t>Diversificació</a:t>
            </a:r>
            <a:r>
              <a:rPr lang="ca-ES" dirty="0"/>
              <a:t> </a:t>
            </a:r>
            <a:r>
              <a:rPr lang="ca-ES" sz="1650" b="1" dirty="0">
                <a:latin typeface="Arial"/>
              </a:rPr>
              <a:t>del</a:t>
            </a:r>
            <a:r>
              <a:rPr lang="ca-ES" dirty="0"/>
              <a:t> </a:t>
            </a:r>
            <a:r>
              <a:rPr lang="ca-ES" sz="1650" b="1" dirty="0">
                <a:latin typeface="Arial"/>
              </a:rPr>
              <a:t>producte:</a:t>
            </a:r>
            <a:endParaRPr lang="ca-ES" sz="1650" dirty="0">
              <a:latin typeface="Arial"/>
              <a:cs typeface="Arial"/>
            </a:endParaRPr>
          </a:p>
          <a:p>
            <a:pPr marL="984250" marR="5080">
              <a:lnSpc>
                <a:spcPct val="103499"/>
              </a:lnSpc>
              <a:spcBef>
                <a:spcPts val="2050"/>
              </a:spcBef>
            </a:pPr>
            <a:r>
              <a:rPr lang="ca-ES" sz="1650" dirty="0">
                <a:latin typeface="Arial"/>
              </a:rPr>
              <a:t>Els supermercats venen producte fresc, de qualitat i ben </a:t>
            </a:r>
            <a:r>
              <a:rPr lang="ca-ES" dirty="0"/>
              <a:t> </a:t>
            </a:r>
            <a:r>
              <a:rPr lang="ca-ES" sz="1650" dirty="0">
                <a:latin typeface="Arial"/>
              </a:rPr>
              <a:t>presentat però els mercats </a:t>
            </a:r>
            <a:r>
              <a:rPr lang="ca-ES" dirty="0"/>
              <a:t> </a:t>
            </a:r>
            <a:r>
              <a:rPr lang="ca-ES" sz="1650" dirty="0">
                <a:latin typeface="Arial"/>
              </a:rPr>
              <a:t>ofereixen</a:t>
            </a:r>
            <a:r>
              <a:rPr lang="ca-ES" dirty="0"/>
              <a:t> </a:t>
            </a:r>
            <a:r>
              <a:rPr lang="ca-ES" sz="1650" dirty="0">
                <a:latin typeface="Arial"/>
              </a:rPr>
              <a:t>diversitat,</a:t>
            </a:r>
            <a:r>
              <a:rPr lang="ca-ES" dirty="0"/>
              <a:t> </a:t>
            </a:r>
            <a:r>
              <a:rPr lang="ca-ES" sz="1650" dirty="0">
                <a:latin typeface="Arial"/>
              </a:rPr>
              <a:t>especialment en el producte de temporada.</a:t>
            </a:r>
            <a:endParaRPr lang="ca-ES" sz="1650" dirty="0">
              <a:latin typeface="Arial"/>
              <a:cs typeface="Arial"/>
            </a:endParaRPr>
          </a:p>
        </p:txBody>
      </p:sp>
      <p:sp>
        <p:nvSpPr>
          <p:cNvPr id="4" name="object 4"/>
          <p:cNvSpPr txBox="1"/>
          <p:nvPr/>
        </p:nvSpPr>
        <p:spPr>
          <a:xfrm>
            <a:off x="4535156" y="1021852"/>
            <a:ext cx="3836035" cy="5222875"/>
          </a:xfrm>
          <a:prstGeom prst="rect">
            <a:avLst/>
          </a:prstGeom>
        </p:spPr>
        <p:txBody>
          <a:bodyPr vert="horz" wrap="square" lIns="0" tIns="3810" rIns="0" bIns="0" rtlCol="0">
            <a:spAutoFit/>
          </a:bodyPr>
          <a:lstStyle/>
          <a:p>
            <a:pPr marL="12700" marR="1022350">
              <a:lnSpc>
                <a:spcPct val="103499"/>
              </a:lnSpc>
              <a:spcBef>
                <a:spcPts val="30"/>
              </a:spcBef>
              <a:buAutoNum type="arabicPeriod" startAt="3"/>
              <a:tabLst>
                <a:tab pos="262890" algn="l"/>
              </a:tabLst>
            </a:pPr>
            <a:r>
              <a:rPr lang="ca-ES" sz="1650" b="1" dirty="0">
                <a:latin typeface="Arial"/>
              </a:rPr>
              <a:t>Manteniment de l’atenció propera </a:t>
            </a:r>
            <a:r>
              <a:rPr lang="ca-ES"/>
              <a:t> </a:t>
            </a:r>
            <a:r>
              <a:rPr lang="ca-ES" sz="1650" b="1" dirty="0">
                <a:latin typeface="Arial"/>
              </a:rPr>
              <a:t>i</a:t>
            </a:r>
            <a:r>
              <a:rPr lang="ca-ES"/>
              <a:t> </a:t>
            </a:r>
            <a:r>
              <a:rPr lang="ca-ES" sz="1650" b="1" dirty="0">
                <a:latin typeface="Arial"/>
              </a:rPr>
              <a:t>personalitzada:</a:t>
            </a:r>
            <a:endParaRPr lang="ca-ES" sz="1650" dirty="0">
              <a:latin typeface="Arial"/>
              <a:cs typeface="Arial"/>
            </a:endParaRPr>
          </a:p>
          <a:p>
            <a:pPr marL="984250" marR="253365">
              <a:lnSpc>
                <a:spcPct val="103499"/>
              </a:lnSpc>
              <a:spcBef>
                <a:spcPts val="2050"/>
              </a:spcBef>
            </a:pPr>
            <a:r>
              <a:rPr lang="ca-ES" sz="1650" dirty="0">
                <a:latin typeface="Arial"/>
              </a:rPr>
              <a:t>Preservar</a:t>
            </a:r>
            <a:r>
              <a:rPr lang="ca-ES"/>
              <a:t> </a:t>
            </a:r>
            <a:r>
              <a:rPr lang="ca-ES" sz="1650" dirty="0">
                <a:latin typeface="Arial"/>
              </a:rPr>
              <a:t>com</a:t>
            </a:r>
            <a:r>
              <a:rPr lang="ca-ES"/>
              <a:t> </a:t>
            </a:r>
            <a:r>
              <a:rPr lang="ca-ES" sz="1650" dirty="0">
                <a:latin typeface="Arial"/>
              </a:rPr>
              <a:t>un</a:t>
            </a:r>
            <a:r>
              <a:rPr lang="ca-ES"/>
              <a:t> </a:t>
            </a:r>
            <a:r>
              <a:rPr lang="ca-ES" sz="1650" dirty="0">
                <a:latin typeface="Arial"/>
              </a:rPr>
              <a:t>tresor</a:t>
            </a:r>
            <a:r>
              <a:rPr lang="ca-ES"/>
              <a:t> </a:t>
            </a:r>
            <a:r>
              <a:rPr lang="ca-ES" sz="1650" dirty="0">
                <a:latin typeface="Arial"/>
              </a:rPr>
              <a:t>la confiança</a:t>
            </a:r>
            <a:r>
              <a:rPr lang="ca-ES"/>
              <a:t> </a:t>
            </a:r>
            <a:r>
              <a:rPr lang="ca-ES" sz="1650" dirty="0">
                <a:latin typeface="Arial"/>
              </a:rPr>
              <a:t>dels</a:t>
            </a:r>
            <a:r>
              <a:rPr lang="ca-ES"/>
              <a:t> </a:t>
            </a:r>
            <a:r>
              <a:rPr lang="ca-ES" sz="1650" dirty="0">
                <a:latin typeface="Arial"/>
              </a:rPr>
              <a:t>clients.</a:t>
            </a:r>
            <a:endParaRPr lang="ca-ES" sz="1650" dirty="0">
              <a:latin typeface="Arial"/>
              <a:cs typeface="Arial"/>
            </a:endParaRPr>
          </a:p>
          <a:p>
            <a:pPr marL="984250" marR="5080">
              <a:lnSpc>
                <a:spcPct val="103499"/>
              </a:lnSpc>
            </a:pPr>
            <a:r>
              <a:rPr lang="ca-ES" sz="1650" dirty="0">
                <a:latin typeface="Arial"/>
              </a:rPr>
              <a:t>Que</a:t>
            </a:r>
            <a:r>
              <a:rPr lang="ca-ES"/>
              <a:t> </a:t>
            </a:r>
            <a:r>
              <a:rPr lang="ca-ES" sz="1650" dirty="0">
                <a:latin typeface="Arial"/>
              </a:rPr>
              <a:t>puguin</a:t>
            </a:r>
            <a:r>
              <a:rPr lang="ca-ES"/>
              <a:t> </a:t>
            </a:r>
            <a:r>
              <a:rPr lang="ca-ES" sz="1650" dirty="0">
                <a:latin typeface="Arial"/>
              </a:rPr>
              <a:t>comprar</a:t>
            </a:r>
            <a:r>
              <a:rPr lang="ca-ES"/>
              <a:t> </a:t>
            </a:r>
            <a:r>
              <a:rPr lang="ca-ES" sz="1650" dirty="0">
                <a:latin typeface="Arial"/>
              </a:rPr>
              <a:t>directament als comerços, en línia o </a:t>
            </a:r>
            <a:r>
              <a:rPr lang="ca-ES"/>
              <a:t> </a:t>
            </a:r>
            <a:r>
              <a:rPr lang="ca-ES" sz="1650" dirty="0">
                <a:latin typeface="Arial"/>
              </a:rPr>
              <a:t>fins</a:t>
            </a:r>
            <a:r>
              <a:rPr lang="ca-ES"/>
              <a:t> </a:t>
            </a:r>
            <a:r>
              <a:rPr lang="ca-ES" sz="1650" dirty="0">
                <a:latin typeface="Arial"/>
              </a:rPr>
              <a:t>i</a:t>
            </a:r>
            <a:r>
              <a:rPr lang="ca-ES"/>
              <a:t> </a:t>
            </a:r>
            <a:r>
              <a:rPr lang="ca-ES" sz="1650" dirty="0">
                <a:latin typeface="Arial"/>
              </a:rPr>
              <a:t>tot</a:t>
            </a:r>
            <a:r>
              <a:rPr lang="ca-ES"/>
              <a:t> </a:t>
            </a:r>
            <a:r>
              <a:rPr lang="ca-ES" sz="1650" dirty="0">
                <a:latin typeface="Arial"/>
              </a:rPr>
              <a:t>per</a:t>
            </a:r>
            <a:r>
              <a:rPr lang="ca-ES"/>
              <a:t> </a:t>
            </a:r>
            <a:r>
              <a:rPr lang="ca-ES" sz="1650" dirty="0">
                <a:latin typeface="Arial"/>
              </a:rPr>
              <a:t>telèfon,</a:t>
            </a:r>
            <a:r>
              <a:rPr lang="ca-ES"/>
              <a:t> </a:t>
            </a:r>
            <a:r>
              <a:rPr lang="ca-ES" sz="1650" dirty="0">
                <a:latin typeface="Arial"/>
              </a:rPr>
              <a:t>obtenint la mateixa qualitat de producte i la quantitat que en necessiten.</a:t>
            </a:r>
            <a:endParaRPr lang="ca-ES" sz="1650" dirty="0">
              <a:latin typeface="Arial"/>
              <a:cs typeface="Arial"/>
            </a:endParaRPr>
          </a:p>
          <a:p>
            <a:pPr marL="12700" marR="654050">
              <a:lnSpc>
                <a:spcPct val="103499"/>
              </a:lnSpc>
              <a:spcBef>
                <a:spcPts val="2050"/>
              </a:spcBef>
              <a:buAutoNum type="arabicPeriod" startAt="4"/>
              <a:tabLst>
                <a:tab pos="262255" algn="l"/>
              </a:tabLst>
            </a:pPr>
            <a:r>
              <a:rPr lang="ca-ES" sz="1650" b="1" dirty="0">
                <a:latin typeface="Arial"/>
              </a:rPr>
              <a:t>Flexibilització</a:t>
            </a:r>
            <a:r>
              <a:rPr lang="ca-ES"/>
              <a:t> </a:t>
            </a:r>
            <a:r>
              <a:rPr lang="ca-ES" sz="1650" b="1" dirty="0">
                <a:latin typeface="Arial"/>
              </a:rPr>
              <a:t>de</a:t>
            </a:r>
            <a:r>
              <a:rPr lang="ca-ES"/>
              <a:t> </a:t>
            </a:r>
            <a:r>
              <a:rPr lang="ca-ES" sz="1650" b="1" dirty="0">
                <a:latin typeface="Arial"/>
              </a:rPr>
              <a:t>l’experiència de</a:t>
            </a:r>
            <a:r>
              <a:rPr lang="ca-ES"/>
              <a:t> </a:t>
            </a:r>
            <a:r>
              <a:rPr lang="ca-ES" sz="1650" b="1" dirty="0">
                <a:latin typeface="Arial"/>
              </a:rPr>
              <a:t>compra</a:t>
            </a:r>
            <a:r>
              <a:rPr lang="ca-ES"/>
              <a:t> </a:t>
            </a:r>
            <a:r>
              <a:rPr lang="ca-ES" sz="1650" b="1" dirty="0">
                <a:latin typeface="Arial"/>
              </a:rPr>
              <a:t>i</a:t>
            </a:r>
            <a:r>
              <a:rPr lang="ca-ES"/>
              <a:t> </a:t>
            </a:r>
            <a:r>
              <a:rPr lang="ca-ES" sz="1650" b="1" dirty="0">
                <a:latin typeface="Arial"/>
              </a:rPr>
              <a:t>estalvi</a:t>
            </a:r>
            <a:r>
              <a:rPr lang="ca-ES"/>
              <a:t> </a:t>
            </a:r>
            <a:r>
              <a:rPr lang="ca-ES" sz="1650" b="1" dirty="0">
                <a:latin typeface="Arial"/>
              </a:rPr>
              <a:t>de</a:t>
            </a:r>
            <a:r>
              <a:rPr lang="ca-ES"/>
              <a:t> </a:t>
            </a:r>
            <a:r>
              <a:rPr lang="ca-ES" sz="1650" b="1" dirty="0">
                <a:latin typeface="Arial"/>
              </a:rPr>
              <a:t>temps:</a:t>
            </a:r>
            <a:endParaRPr lang="ca-ES" sz="1650" dirty="0">
              <a:latin typeface="Arial"/>
              <a:cs typeface="Arial"/>
            </a:endParaRPr>
          </a:p>
          <a:p>
            <a:pPr marL="984250" marR="56515">
              <a:lnSpc>
                <a:spcPct val="103499"/>
              </a:lnSpc>
              <a:spcBef>
                <a:spcPts val="2050"/>
              </a:spcBef>
            </a:pPr>
            <a:r>
              <a:rPr lang="ca-ES" sz="1650" dirty="0">
                <a:latin typeface="Arial"/>
              </a:rPr>
              <a:t>Oferir la possibilitat de guanyar en comoditat comprant per</a:t>
            </a:r>
            <a:r>
              <a:rPr lang="ca-ES"/>
              <a:t> </a:t>
            </a:r>
            <a:r>
              <a:rPr lang="ca-ES" sz="1650" dirty="0">
                <a:latin typeface="Arial"/>
              </a:rPr>
              <a:t>internet</a:t>
            </a:r>
            <a:r>
              <a:rPr lang="ca-ES"/>
              <a:t> </a:t>
            </a:r>
            <a:r>
              <a:rPr lang="ca-ES" sz="1650" dirty="0">
                <a:latin typeface="Arial"/>
              </a:rPr>
              <a:t>i</a:t>
            </a:r>
            <a:r>
              <a:rPr lang="ca-ES"/>
              <a:t> </a:t>
            </a:r>
            <a:r>
              <a:rPr lang="ca-ES" sz="1650" dirty="0">
                <a:latin typeface="Arial"/>
              </a:rPr>
              <a:t>rebre</a:t>
            </a:r>
            <a:r>
              <a:rPr lang="ca-ES"/>
              <a:t> </a:t>
            </a:r>
            <a:r>
              <a:rPr lang="ca-ES" sz="1650" dirty="0">
                <a:latin typeface="Arial"/>
              </a:rPr>
              <a:t>la</a:t>
            </a:r>
            <a:r>
              <a:rPr lang="ca-ES"/>
              <a:t> </a:t>
            </a:r>
            <a:r>
              <a:rPr lang="ca-ES" sz="1650" dirty="0">
                <a:latin typeface="Arial"/>
              </a:rPr>
              <a:t>compra a casa o recollir-la al mercat encara</a:t>
            </a:r>
            <a:r>
              <a:rPr lang="ca-ES"/>
              <a:t> </a:t>
            </a:r>
            <a:r>
              <a:rPr lang="ca-ES" sz="1650" dirty="0">
                <a:latin typeface="Arial"/>
              </a:rPr>
              <a:t>que</a:t>
            </a:r>
            <a:r>
              <a:rPr lang="ca-ES"/>
              <a:t> </a:t>
            </a:r>
            <a:r>
              <a:rPr lang="ca-ES" sz="1650" dirty="0">
                <a:latin typeface="Arial"/>
              </a:rPr>
              <a:t>ja</a:t>
            </a:r>
            <a:r>
              <a:rPr lang="ca-ES"/>
              <a:t> </a:t>
            </a:r>
            <a:r>
              <a:rPr lang="ca-ES" sz="1650" dirty="0">
                <a:latin typeface="Arial"/>
              </a:rPr>
              <a:t>estigui</a:t>
            </a:r>
            <a:r>
              <a:rPr lang="ca-ES"/>
              <a:t> </a:t>
            </a:r>
            <a:r>
              <a:rPr lang="ca-ES" sz="1650" dirty="0">
                <a:latin typeface="Arial"/>
              </a:rPr>
              <a:t>tancat.</a:t>
            </a:r>
            <a:endParaRPr lang="ca-ES" sz="1650" dirty="0">
              <a:latin typeface="Arial"/>
              <a:cs typeface="Arial"/>
            </a:endParaRPr>
          </a:p>
        </p:txBody>
      </p:sp>
      <p:sp>
        <p:nvSpPr>
          <p:cNvPr id="5" name="object 5"/>
          <p:cNvSpPr txBox="1"/>
          <p:nvPr/>
        </p:nvSpPr>
        <p:spPr>
          <a:xfrm>
            <a:off x="8610600" y="1020804"/>
            <a:ext cx="4354206" cy="3522118"/>
          </a:xfrm>
          <a:prstGeom prst="rect">
            <a:avLst/>
          </a:prstGeom>
        </p:spPr>
        <p:txBody>
          <a:bodyPr vert="horz" wrap="square" lIns="0" tIns="3810" rIns="0" bIns="0" rtlCol="0">
            <a:spAutoFit/>
          </a:bodyPr>
          <a:lstStyle/>
          <a:p>
            <a:pPr marL="12700" marR="367665">
              <a:lnSpc>
                <a:spcPct val="103499"/>
              </a:lnSpc>
              <a:spcBef>
                <a:spcPts val="30"/>
              </a:spcBef>
            </a:pPr>
            <a:r>
              <a:rPr lang="ca-ES" sz="1650" b="1" dirty="0">
                <a:latin typeface="Arial"/>
              </a:rPr>
              <a:t>5.</a:t>
            </a:r>
            <a:r>
              <a:rPr lang="ca-ES" dirty="0"/>
              <a:t> </a:t>
            </a:r>
            <a:r>
              <a:rPr lang="ca-ES" sz="1650" b="1" dirty="0">
                <a:latin typeface="Arial"/>
              </a:rPr>
              <a:t>Reorganització</a:t>
            </a:r>
            <a:r>
              <a:rPr lang="ca-ES" dirty="0"/>
              <a:t> </a:t>
            </a:r>
            <a:r>
              <a:rPr lang="ca-ES" sz="1650" b="1" dirty="0">
                <a:latin typeface="Arial"/>
              </a:rPr>
              <a:t>de la combinació òptima de parades (mix comercial) i</a:t>
            </a:r>
            <a:r>
              <a:rPr lang="ca-ES" dirty="0"/>
              <a:t> </a:t>
            </a:r>
            <a:r>
              <a:rPr lang="ca-ES" sz="1650" b="1" dirty="0">
                <a:latin typeface="Arial"/>
              </a:rPr>
              <a:t>introducció</a:t>
            </a:r>
            <a:r>
              <a:rPr lang="ca-ES" dirty="0"/>
              <a:t> </a:t>
            </a:r>
            <a:r>
              <a:rPr lang="ca-ES" sz="1650" b="1" dirty="0">
                <a:latin typeface="Arial"/>
              </a:rPr>
              <a:t>de nous operadors:</a:t>
            </a:r>
            <a:endParaRPr lang="ca-ES" sz="1650" dirty="0">
              <a:latin typeface="Arial"/>
              <a:cs typeface="Arial"/>
            </a:endParaRPr>
          </a:p>
          <a:p>
            <a:pPr marL="984250">
              <a:spcBef>
                <a:spcPts val="2120"/>
              </a:spcBef>
            </a:pPr>
            <a:r>
              <a:rPr lang="ca-ES" sz="1650" dirty="0">
                <a:latin typeface="Arial"/>
              </a:rPr>
              <a:t>Donar</a:t>
            </a:r>
            <a:r>
              <a:rPr lang="ca-ES" dirty="0"/>
              <a:t> </a:t>
            </a:r>
            <a:r>
              <a:rPr lang="ca-ES" sz="1650" dirty="0">
                <a:latin typeface="Arial"/>
              </a:rPr>
              <a:t>l’oportunitat</a:t>
            </a:r>
            <a:r>
              <a:rPr lang="ca-ES" dirty="0"/>
              <a:t> </a:t>
            </a:r>
            <a:r>
              <a:rPr lang="ca-ES" sz="1650" dirty="0">
                <a:latin typeface="Arial"/>
              </a:rPr>
              <a:t>als</a:t>
            </a:r>
            <a:r>
              <a:rPr lang="ca-ES" dirty="0"/>
              <a:t> </a:t>
            </a:r>
            <a:r>
              <a:rPr lang="ca-ES" sz="1650" dirty="0">
                <a:latin typeface="Arial"/>
              </a:rPr>
              <a:t>clients</a:t>
            </a:r>
            <a:r>
              <a:rPr dirty="0"/>
              <a:t/>
            </a:r>
            <a:br>
              <a:rPr dirty="0"/>
            </a:br>
            <a:r>
              <a:rPr lang="ca-ES" sz="1650" dirty="0">
                <a:latin typeface="Arial"/>
              </a:rPr>
              <a:t>de comprar producte fresc, com pot ser el peix, i mentre el</a:t>
            </a:r>
            <a:r>
              <a:rPr lang="ca-ES" dirty="0"/>
              <a:t> </a:t>
            </a:r>
            <a:r>
              <a:rPr lang="ca-ES" sz="1650" dirty="0">
                <a:latin typeface="Arial"/>
              </a:rPr>
              <a:t>preparen</a:t>
            </a:r>
            <a:r>
              <a:rPr lang="ca-ES" dirty="0"/>
              <a:t> </a:t>
            </a:r>
            <a:r>
              <a:rPr lang="ca-ES" sz="1650" dirty="0">
                <a:latin typeface="Arial"/>
              </a:rPr>
              <a:t>al</a:t>
            </a:r>
            <a:r>
              <a:rPr lang="ca-ES" dirty="0"/>
              <a:t> </a:t>
            </a:r>
            <a:r>
              <a:rPr lang="ca-ES" sz="1650" dirty="0">
                <a:latin typeface="Arial"/>
              </a:rPr>
              <a:t>seu</a:t>
            </a:r>
            <a:r>
              <a:rPr lang="ca-ES" dirty="0"/>
              <a:t> </a:t>
            </a:r>
            <a:r>
              <a:rPr lang="ca-ES" sz="1650" dirty="0">
                <a:latin typeface="Arial"/>
              </a:rPr>
              <a:t>comerç de</a:t>
            </a:r>
            <a:r>
              <a:rPr lang="ca-ES" dirty="0"/>
              <a:t> </a:t>
            </a:r>
            <a:r>
              <a:rPr lang="ca-ES" sz="1650" dirty="0">
                <a:latin typeface="Arial"/>
              </a:rPr>
              <a:t>confiança,</a:t>
            </a:r>
            <a:r>
              <a:rPr lang="ca-ES" dirty="0"/>
              <a:t> </a:t>
            </a:r>
            <a:r>
              <a:rPr lang="ca-ES" sz="1650" dirty="0">
                <a:latin typeface="Arial"/>
              </a:rPr>
              <a:t>comprar</a:t>
            </a:r>
            <a:r>
              <a:rPr lang="ca-ES" dirty="0"/>
              <a:t> </a:t>
            </a:r>
            <a:r>
              <a:rPr lang="ca-ES" sz="1650" dirty="0">
                <a:latin typeface="Arial"/>
              </a:rPr>
              <a:t>altres productes: cosmètica, forn, papereria... Tot sense sortir del</a:t>
            </a:r>
            <a:r>
              <a:rPr lang="ca-ES" dirty="0"/>
              <a:t> </a:t>
            </a:r>
            <a:r>
              <a:rPr lang="ca-ES" sz="1650" dirty="0">
                <a:latin typeface="Arial"/>
              </a:rPr>
              <a:t>mercat.</a:t>
            </a:r>
            <a:endParaRPr lang="ca-ES" sz="1650" dirty="0">
              <a:latin typeface="Arial"/>
              <a:cs typeface="Arial"/>
            </a:endParaRPr>
          </a:p>
          <a:p>
            <a:pPr marL="984250">
              <a:lnSpc>
                <a:spcPct val="100000"/>
              </a:lnSpc>
              <a:spcBef>
                <a:spcPts val="2120"/>
              </a:spcBef>
            </a:pPr>
            <a:endParaRPr lang="ca-ES" sz="1650" dirty="0">
              <a:latin typeface="Arial"/>
              <a:cs typeface="Arial"/>
            </a:endParaRPr>
          </a:p>
        </p:txBody>
      </p:sp>
      <p:sp>
        <p:nvSpPr>
          <p:cNvPr id="7" name="object 7"/>
          <p:cNvSpPr txBox="1"/>
          <p:nvPr/>
        </p:nvSpPr>
        <p:spPr>
          <a:xfrm>
            <a:off x="8723221" y="4144356"/>
            <a:ext cx="4002177" cy="2181944"/>
          </a:xfrm>
          <a:prstGeom prst="rect">
            <a:avLst/>
          </a:prstGeom>
        </p:spPr>
        <p:txBody>
          <a:bodyPr vert="horz" wrap="square" lIns="0" tIns="3810" rIns="0" bIns="0" rtlCol="0">
            <a:spAutoFit/>
          </a:bodyPr>
          <a:lstStyle/>
          <a:p>
            <a:pPr marL="12700" marR="1169035">
              <a:lnSpc>
                <a:spcPct val="103499"/>
              </a:lnSpc>
              <a:spcBef>
                <a:spcPts val="30"/>
              </a:spcBef>
            </a:pPr>
            <a:r>
              <a:rPr lang="ca-ES" sz="1650" b="1" dirty="0">
                <a:latin typeface="Arial"/>
              </a:rPr>
              <a:t>6. Promoció de la cultura de</a:t>
            </a:r>
            <a:r>
              <a:rPr lang="ca-ES" dirty="0"/>
              <a:t> </a:t>
            </a:r>
            <a:r>
              <a:rPr lang="ca-ES" sz="1650" b="1" dirty="0">
                <a:latin typeface="Arial"/>
              </a:rPr>
              <a:t>l’alimentació</a:t>
            </a:r>
            <a:r>
              <a:rPr lang="ca-ES" dirty="0"/>
              <a:t> </a:t>
            </a:r>
            <a:r>
              <a:rPr lang="ca-ES" sz="1650" b="1" dirty="0">
                <a:latin typeface="Arial"/>
              </a:rPr>
              <a:t>sostenible:</a:t>
            </a:r>
            <a:endParaRPr lang="ca-ES" sz="1650" dirty="0">
              <a:latin typeface="Arial"/>
              <a:cs typeface="Arial"/>
            </a:endParaRPr>
          </a:p>
          <a:p>
            <a:pPr marL="984250" marR="5080">
              <a:lnSpc>
                <a:spcPct val="103499"/>
              </a:lnSpc>
              <a:spcBef>
                <a:spcPts val="2050"/>
              </a:spcBef>
            </a:pPr>
            <a:r>
              <a:rPr lang="ca-ES" sz="1650" dirty="0">
                <a:latin typeface="Arial"/>
              </a:rPr>
              <a:t>Transmetre als clients que la compra al mercat afavoreix la</a:t>
            </a:r>
            <a:r>
              <a:rPr lang="ca-ES" dirty="0"/>
              <a:t> </a:t>
            </a:r>
            <a:r>
              <a:rPr lang="ca-ES" sz="1650" dirty="0">
                <a:latin typeface="Arial"/>
              </a:rPr>
              <a:t>dieta</a:t>
            </a:r>
            <a:r>
              <a:rPr lang="ca-ES" dirty="0"/>
              <a:t> </a:t>
            </a:r>
            <a:r>
              <a:rPr lang="ca-ES" sz="1650" dirty="0">
                <a:latin typeface="Arial"/>
              </a:rPr>
              <a:t>saludable i</a:t>
            </a:r>
            <a:r>
              <a:rPr lang="ca-ES" dirty="0"/>
              <a:t> </a:t>
            </a:r>
            <a:r>
              <a:rPr lang="ca-ES" sz="1650" dirty="0">
                <a:latin typeface="Arial"/>
              </a:rPr>
              <a:t>el</a:t>
            </a:r>
            <a:r>
              <a:rPr lang="ca-ES" dirty="0"/>
              <a:t> </a:t>
            </a:r>
            <a:r>
              <a:rPr lang="ca-ES" sz="1650" dirty="0">
                <a:latin typeface="Arial"/>
              </a:rPr>
              <a:t>consum de productes locals, i contribueix a combatre el canvi climàtic.</a:t>
            </a:r>
            <a:endParaRPr lang="ca-ES" sz="1650" dirty="0">
              <a:latin typeface="Arial"/>
              <a:cs typeface="Arial"/>
            </a:endParaRPr>
          </a:p>
        </p:txBody>
      </p:sp>
      <p:grpSp>
        <p:nvGrpSpPr>
          <p:cNvPr id="8" name="object 8"/>
          <p:cNvGrpSpPr/>
          <p:nvPr/>
        </p:nvGrpSpPr>
        <p:grpSpPr>
          <a:xfrm>
            <a:off x="8736000" y="4994981"/>
            <a:ext cx="792480" cy="792480"/>
            <a:chOff x="8736000" y="4994981"/>
            <a:chExt cx="792480" cy="792480"/>
          </a:xfrm>
        </p:grpSpPr>
        <p:sp>
          <p:nvSpPr>
            <p:cNvPr id="9" name="object 9"/>
            <p:cNvSpPr/>
            <p:nvPr/>
          </p:nvSpPr>
          <p:spPr>
            <a:xfrm>
              <a:off x="8746160" y="5005141"/>
              <a:ext cx="772160" cy="772160"/>
            </a:xfrm>
            <a:custGeom>
              <a:avLst/>
              <a:gdLst/>
              <a:ahLst/>
              <a:cxnLst/>
              <a:rect l="l" t="t" r="r" b="b"/>
              <a:pathLst>
                <a:path w="772159" h="772160">
                  <a:moveTo>
                    <a:pt x="385838" y="771702"/>
                  </a:moveTo>
                  <a:lnTo>
                    <a:pt x="434237" y="768696"/>
                  </a:lnTo>
                  <a:lnTo>
                    <a:pt x="480842" y="759917"/>
                  </a:lnTo>
                  <a:lnTo>
                    <a:pt x="525291" y="745728"/>
                  </a:lnTo>
                  <a:lnTo>
                    <a:pt x="567223" y="726490"/>
                  </a:lnTo>
                  <a:lnTo>
                    <a:pt x="606276" y="702565"/>
                  </a:lnTo>
                  <a:lnTo>
                    <a:pt x="642089" y="674314"/>
                  </a:lnTo>
                  <a:lnTo>
                    <a:pt x="674300" y="642100"/>
                  </a:lnTo>
                  <a:lnTo>
                    <a:pt x="702548" y="606285"/>
                  </a:lnTo>
                  <a:lnTo>
                    <a:pt x="726470" y="567229"/>
                  </a:lnTo>
                  <a:lnTo>
                    <a:pt x="745706" y="525295"/>
                  </a:lnTo>
                  <a:lnTo>
                    <a:pt x="759893" y="480844"/>
                  </a:lnTo>
                  <a:lnTo>
                    <a:pt x="768671" y="434238"/>
                  </a:lnTo>
                  <a:lnTo>
                    <a:pt x="771677" y="385838"/>
                  </a:lnTo>
                  <a:lnTo>
                    <a:pt x="768671" y="337444"/>
                  </a:lnTo>
                  <a:lnTo>
                    <a:pt x="759893" y="290843"/>
                  </a:lnTo>
                  <a:lnTo>
                    <a:pt x="745706" y="246396"/>
                  </a:lnTo>
                  <a:lnTo>
                    <a:pt x="726470" y="204465"/>
                  </a:lnTo>
                  <a:lnTo>
                    <a:pt x="702548" y="165411"/>
                  </a:lnTo>
                  <a:lnTo>
                    <a:pt x="674300" y="129597"/>
                  </a:lnTo>
                  <a:lnTo>
                    <a:pt x="642089" y="97385"/>
                  </a:lnTo>
                  <a:lnTo>
                    <a:pt x="606276" y="69136"/>
                  </a:lnTo>
                  <a:lnTo>
                    <a:pt x="567223" y="45211"/>
                  </a:lnTo>
                  <a:lnTo>
                    <a:pt x="525291" y="25974"/>
                  </a:lnTo>
                  <a:lnTo>
                    <a:pt x="480842" y="11785"/>
                  </a:lnTo>
                  <a:lnTo>
                    <a:pt x="434237" y="3006"/>
                  </a:lnTo>
                  <a:lnTo>
                    <a:pt x="385838" y="0"/>
                  </a:lnTo>
                  <a:lnTo>
                    <a:pt x="337439" y="3006"/>
                  </a:lnTo>
                  <a:lnTo>
                    <a:pt x="290834" y="11785"/>
                  </a:lnTo>
                  <a:lnTo>
                    <a:pt x="246385" y="25974"/>
                  </a:lnTo>
                  <a:lnTo>
                    <a:pt x="204453" y="45211"/>
                  </a:lnTo>
                  <a:lnTo>
                    <a:pt x="165400" y="69136"/>
                  </a:lnTo>
                  <a:lnTo>
                    <a:pt x="129587" y="97385"/>
                  </a:lnTo>
                  <a:lnTo>
                    <a:pt x="97376" y="129597"/>
                  </a:lnTo>
                  <a:lnTo>
                    <a:pt x="69129" y="165411"/>
                  </a:lnTo>
                  <a:lnTo>
                    <a:pt x="45206" y="204465"/>
                  </a:lnTo>
                  <a:lnTo>
                    <a:pt x="25971" y="246396"/>
                  </a:lnTo>
                  <a:lnTo>
                    <a:pt x="11783" y="290843"/>
                  </a:lnTo>
                  <a:lnTo>
                    <a:pt x="3006" y="337444"/>
                  </a:lnTo>
                  <a:lnTo>
                    <a:pt x="0" y="385838"/>
                  </a:lnTo>
                  <a:lnTo>
                    <a:pt x="3006" y="434238"/>
                  </a:lnTo>
                  <a:lnTo>
                    <a:pt x="11783" y="480844"/>
                  </a:lnTo>
                  <a:lnTo>
                    <a:pt x="25971" y="525295"/>
                  </a:lnTo>
                  <a:lnTo>
                    <a:pt x="45206" y="567229"/>
                  </a:lnTo>
                  <a:lnTo>
                    <a:pt x="69129" y="606285"/>
                  </a:lnTo>
                  <a:lnTo>
                    <a:pt x="97376" y="642100"/>
                  </a:lnTo>
                  <a:lnTo>
                    <a:pt x="129587" y="674314"/>
                  </a:lnTo>
                  <a:lnTo>
                    <a:pt x="165400" y="702565"/>
                  </a:lnTo>
                  <a:lnTo>
                    <a:pt x="204453" y="726490"/>
                  </a:lnTo>
                  <a:lnTo>
                    <a:pt x="246385" y="745728"/>
                  </a:lnTo>
                  <a:lnTo>
                    <a:pt x="290834" y="759917"/>
                  </a:lnTo>
                  <a:lnTo>
                    <a:pt x="337439" y="768696"/>
                  </a:lnTo>
                  <a:lnTo>
                    <a:pt x="385838" y="771702"/>
                  </a:lnTo>
                  <a:close/>
                </a:path>
              </a:pathLst>
            </a:custGeom>
            <a:ln w="20320">
              <a:solidFill>
                <a:srgbClr val="AB182D"/>
              </a:solidFill>
            </a:ln>
          </p:spPr>
          <p:txBody>
            <a:bodyPr wrap="square" lIns="0" tIns="0" rIns="0" bIns="0" rtlCol="0"/>
            <a:lstStyle/>
            <a:p>
              <a:endParaRPr/>
            </a:p>
          </p:txBody>
        </p:sp>
        <p:sp>
          <p:nvSpPr>
            <p:cNvPr id="10" name="object 10"/>
            <p:cNvSpPr/>
            <p:nvPr/>
          </p:nvSpPr>
          <p:spPr>
            <a:xfrm>
              <a:off x="8991795" y="5139089"/>
              <a:ext cx="358775" cy="206375"/>
            </a:xfrm>
            <a:custGeom>
              <a:avLst/>
              <a:gdLst/>
              <a:ahLst/>
              <a:cxnLst/>
              <a:rect l="l" t="t" r="r" b="b"/>
              <a:pathLst>
                <a:path w="358775" h="206375">
                  <a:moveTo>
                    <a:pt x="169144" y="77558"/>
                  </a:moveTo>
                  <a:lnTo>
                    <a:pt x="149517" y="77558"/>
                  </a:lnTo>
                  <a:lnTo>
                    <a:pt x="189471" y="153136"/>
                  </a:lnTo>
                  <a:lnTo>
                    <a:pt x="149898" y="176885"/>
                  </a:lnTo>
                  <a:lnTo>
                    <a:pt x="148285" y="180619"/>
                  </a:lnTo>
                  <a:lnTo>
                    <a:pt x="149860" y="187909"/>
                  </a:lnTo>
                  <a:lnTo>
                    <a:pt x="152882" y="190639"/>
                  </a:lnTo>
                  <a:lnTo>
                    <a:pt x="286194" y="205790"/>
                  </a:lnTo>
                  <a:lnTo>
                    <a:pt x="286512" y="205803"/>
                  </a:lnTo>
                  <a:lnTo>
                    <a:pt x="290189" y="205790"/>
                  </a:lnTo>
                  <a:lnTo>
                    <a:pt x="293217" y="203898"/>
                  </a:lnTo>
                  <a:lnTo>
                    <a:pt x="301018" y="187794"/>
                  </a:lnTo>
                  <a:lnTo>
                    <a:pt x="281711" y="187794"/>
                  </a:lnTo>
                  <a:lnTo>
                    <a:pt x="183997" y="176695"/>
                  </a:lnTo>
                  <a:lnTo>
                    <a:pt x="209423" y="161429"/>
                  </a:lnTo>
                  <a:lnTo>
                    <a:pt x="210820" y="156387"/>
                  </a:lnTo>
                  <a:lnTo>
                    <a:pt x="169144" y="77558"/>
                  </a:lnTo>
                  <a:close/>
                </a:path>
                <a:path w="358775" h="206375">
                  <a:moveTo>
                    <a:pt x="348944" y="88861"/>
                  </a:moveTo>
                  <a:lnTo>
                    <a:pt x="329615" y="88861"/>
                  </a:lnTo>
                  <a:lnTo>
                    <a:pt x="281711" y="187794"/>
                  </a:lnTo>
                  <a:lnTo>
                    <a:pt x="301018" y="187794"/>
                  </a:lnTo>
                  <a:lnTo>
                    <a:pt x="348944" y="88861"/>
                  </a:lnTo>
                  <a:close/>
                </a:path>
                <a:path w="358775" h="206375">
                  <a:moveTo>
                    <a:pt x="227050" y="0"/>
                  </a:moveTo>
                  <a:lnTo>
                    <a:pt x="82257" y="0"/>
                  </a:lnTo>
                  <a:lnTo>
                    <a:pt x="66457" y="2086"/>
                  </a:lnTo>
                  <a:lnTo>
                    <a:pt x="51931" y="8015"/>
                  </a:lnTo>
                  <a:lnTo>
                    <a:pt x="39361" y="17403"/>
                  </a:lnTo>
                  <a:lnTo>
                    <a:pt x="29425" y="29870"/>
                  </a:lnTo>
                  <a:lnTo>
                    <a:pt x="0" y="77673"/>
                  </a:lnTo>
                  <a:lnTo>
                    <a:pt x="1219" y="82969"/>
                  </a:lnTo>
                  <a:lnTo>
                    <a:pt x="102171" y="147205"/>
                  </a:lnTo>
                  <a:lnTo>
                    <a:pt x="103784" y="147675"/>
                  </a:lnTo>
                  <a:lnTo>
                    <a:pt x="106159" y="147675"/>
                  </a:lnTo>
                  <a:lnTo>
                    <a:pt x="102323" y="126707"/>
                  </a:lnTo>
                  <a:lnTo>
                    <a:pt x="21767" y="75450"/>
                  </a:lnTo>
                  <a:lnTo>
                    <a:pt x="44272" y="38900"/>
                  </a:lnTo>
                  <a:lnTo>
                    <a:pt x="82257" y="17373"/>
                  </a:lnTo>
                  <a:lnTo>
                    <a:pt x="268384" y="17373"/>
                  </a:lnTo>
                  <a:lnTo>
                    <a:pt x="256755" y="8115"/>
                  </a:lnTo>
                  <a:lnTo>
                    <a:pt x="242591" y="2064"/>
                  </a:lnTo>
                  <a:lnTo>
                    <a:pt x="227050" y="0"/>
                  </a:lnTo>
                  <a:close/>
                </a:path>
                <a:path w="358775" h="206375">
                  <a:moveTo>
                    <a:pt x="137325" y="17373"/>
                  </a:moveTo>
                  <a:lnTo>
                    <a:pt x="117525" y="17373"/>
                  </a:lnTo>
                  <a:lnTo>
                    <a:pt x="139052" y="60591"/>
                  </a:lnTo>
                  <a:lnTo>
                    <a:pt x="102323" y="126707"/>
                  </a:lnTo>
                  <a:lnTo>
                    <a:pt x="122196" y="126707"/>
                  </a:lnTo>
                  <a:lnTo>
                    <a:pt x="149517" y="77558"/>
                  </a:lnTo>
                  <a:lnTo>
                    <a:pt x="169144" y="77558"/>
                  </a:lnTo>
                  <a:lnTo>
                    <a:pt x="137325" y="17373"/>
                  </a:lnTo>
                  <a:close/>
                </a:path>
                <a:path w="358775" h="206375">
                  <a:moveTo>
                    <a:pt x="268384" y="17373"/>
                  </a:moveTo>
                  <a:lnTo>
                    <a:pt x="227050" y="17373"/>
                  </a:lnTo>
                  <a:lnTo>
                    <a:pt x="238069" y="18885"/>
                  </a:lnTo>
                  <a:lnTo>
                    <a:pt x="248053" y="23207"/>
                  </a:lnTo>
                  <a:lnTo>
                    <a:pt x="256540" y="30051"/>
                  </a:lnTo>
                  <a:lnTo>
                    <a:pt x="262978" y="39090"/>
                  </a:lnTo>
                  <a:lnTo>
                    <a:pt x="298729" y="100507"/>
                  </a:lnTo>
                  <a:lnTo>
                    <a:pt x="303745" y="101980"/>
                  </a:lnTo>
                  <a:lnTo>
                    <a:pt x="329615" y="88861"/>
                  </a:lnTo>
                  <a:lnTo>
                    <a:pt x="348944" y="88861"/>
                  </a:lnTo>
                  <a:lnTo>
                    <a:pt x="352881" y="80733"/>
                  </a:lnTo>
                  <a:lnTo>
                    <a:pt x="307301" y="80733"/>
                  </a:lnTo>
                  <a:lnTo>
                    <a:pt x="278003" y="30403"/>
                  </a:lnTo>
                  <a:lnTo>
                    <a:pt x="268805" y="17709"/>
                  </a:lnTo>
                  <a:lnTo>
                    <a:pt x="268384" y="17373"/>
                  </a:lnTo>
                  <a:close/>
                </a:path>
                <a:path w="358775" h="206375">
                  <a:moveTo>
                    <a:pt x="350012" y="60490"/>
                  </a:moveTo>
                  <a:lnTo>
                    <a:pt x="347167" y="60515"/>
                  </a:lnTo>
                  <a:lnTo>
                    <a:pt x="307301" y="80733"/>
                  </a:lnTo>
                  <a:lnTo>
                    <a:pt x="352881" y="80733"/>
                  </a:lnTo>
                  <a:lnTo>
                    <a:pt x="358584" y="68960"/>
                  </a:lnTo>
                  <a:lnTo>
                    <a:pt x="356781" y="63766"/>
                  </a:lnTo>
                  <a:lnTo>
                    <a:pt x="350012" y="60490"/>
                  </a:lnTo>
                  <a:close/>
                </a:path>
              </a:pathLst>
            </a:custGeom>
            <a:solidFill>
              <a:srgbClr val="AB182D"/>
            </a:solidFill>
          </p:spPr>
          <p:txBody>
            <a:bodyPr wrap="square" lIns="0" tIns="0" rIns="0" bIns="0" rtlCol="0"/>
            <a:lstStyle/>
            <a:p>
              <a:endParaRPr/>
            </a:p>
          </p:txBody>
        </p:sp>
        <p:sp>
          <p:nvSpPr>
            <p:cNvPr id="11" name="object 11"/>
            <p:cNvSpPr/>
            <p:nvPr/>
          </p:nvSpPr>
          <p:spPr>
            <a:xfrm>
              <a:off x="8991795" y="5139089"/>
              <a:ext cx="358775" cy="206375"/>
            </a:xfrm>
            <a:custGeom>
              <a:avLst/>
              <a:gdLst/>
              <a:ahLst/>
              <a:cxnLst/>
              <a:rect l="l" t="t" r="r" b="b"/>
              <a:pathLst>
                <a:path w="358775" h="206375">
                  <a:moveTo>
                    <a:pt x="149072" y="184264"/>
                  </a:moveTo>
                  <a:lnTo>
                    <a:pt x="149860" y="187909"/>
                  </a:lnTo>
                  <a:lnTo>
                    <a:pt x="152882" y="190639"/>
                  </a:lnTo>
                  <a:lnTo>
                    <a:pt x="156578" y="191058"/>
                  </a:lnTo>
                  <a:lnTo>
                    <a:pt x="285864" y="205752"/>
                  </a:lnTo>
                  <a:lnTo>
                    <a:pt x="286194" y="205790"/>
                  </a:lnTo>
                  <a:lnTo>
                    <a:pt x="286512" y="205803"/>
                  </a:lnTo>
                  <a:lnTo>
                    <a:pt x="286842" y="205803"/>
                  </a:lnTo>
                  <a:lnTo>
                    <a:pt x="290169" y="205803"/>
                  </a:lnTo>
                  <a:lnTo>
                    <a:pt x="293217" y="203898"/>
                  </a:lnTo>
                  <a:lnTo>
                    <a:pt x="294665" y="200913"/>
                  </a:lnTo>
                  <a:lnTo>
                    <a:pt x="356489" y="73278"/>
                  </a:lnTo>
                  <a:lnTo>
                    <a:pt x="358584" y="68960"/>
                  </a:lnTo>
                  <a:lnTo>
                    <a:pt x="356781" y="63766"/>
                  </a:lnTo>
                  <a:lnTo>
                    <a:pt x="352463" y="61671"/>
                  </a:lnTo>
                  <a:lnTo>
                    <a:pt x="350012" y="60490"/>
                  </a:lnTo>
                  <a:lnTo>
                    <a:pt x="347167" y="60515"/>
                  </a:lnTo>
                  <a:lnTo>
                    <a:pt x="344741" y="61747"/>
                  </a:lnTo>
                  <a:lnTo>
                    <a:pt x="307301" y="80733"/>
                  </a:lnTo>
                  <a:lnTo>
                    <a:pt x="278003" y="30403"/>
                  </a:lnTo>
                  <a:lnTo>
                    <a:pt x="242591" y="2064"/>
                  </a:lnTo>
                  <a:lnTo>
                    <a:pt x="227050" y="0"/>
                  </a:lnTo>
                  <a:lnTo>
                    <a:pt x="82257" y="0"/>
                  </a:lnTo>
                  <a:lnTo>
                    <a:pt x="39361" y="17403"/>
                  </a:lnTo>
                  <a:lnTo>
                    <a:pt x="2489" y="73634"/>
                  </a:lnTo>
                  <a:lnTo>
                    <a:pt x="0" y="77673"/>
                  </a:lnTo>
                  <a:lnTo>
                    <a:pt x="1219" y="82969"/>
                  </a:lnTo>
                  <a:lnTo>
                    <a:pt x="5232" y="85509"/>
                  </a:lnTo>
                  <a:lnTo>
                    <a:pt x="100787" y="146316"/>
                  </a:lnTo>
                  <a:lnTo>
                    <a:pt x="102171" y="147205"/>
                  </a:lnTo>
                  <a:lnTo>
                    <a:pt x="103784" y="147675"/>
                  </a:lnTo>
                  <a:lnTo>
                    <a:pt x="105435" y="147675"/>
                  </a:lnTo>
                  <a:lnTo>
                    <a:pt x="106159" y="147675"/>
                  </a:lnTo>
                  <a:lnTo>
                    <a:pt x="149517" y="77558"/>
                  </a:lnTo>
                  <a:lnTo>
                    <a:pt x="189471" y="153136"/>
                  </a:lnTo>
                  <a:lnTo>
                    <a:pt x="153098" y="174967"/>
                  </a:lnTo>
                  <a:lnTo>
                    <a:pt x="149898" y="176885"/>
                  </a:lnTo>
                  <a:lnTo>
                    <a:pt x="148285" y="180619"/>
                  </a:lnTo>
                  <a:lnTo>
                    <a:pt x="149072" y="184264"/>
                  </a:lnTo>
                  <a:close/>
                </a:path>
              </a:pathLst>
            </a:custGeom>
            <a:ln w="3175">
              <a:solidFill>
                <a:srgbClr val="AB182D"/>
              </a:solidFill>
            </a:ln>
          </p:spPr>
          <p:txBody>
            <a:bodyPr wrap="square" lIns="0" tIns="0" rIns="0" bIns="0" rtlCol="0"/>
            <a:lstStyle/>
            <a:p>
              <a:endParaRPr/>
            </a:p>
          </p:txBody>
        </p:sp>
        <p:pic>
          <p:nvPicPr>
            <p:cNvPr id="12" name="object 12"/>
            <p:cNvPicPr/>
            <p:nvPr/>
          </p:nvPicPr>
          <p:blipFill>
            <a:blip r:embed="rId2" cstate="print"/>
            <a:stretch>
              <a:fillRect/>
            </a:stretch>
          </p:blipFill>
          <p:spPr>
            <a:xfrm>
              <a:off x="9012928" y="5155827"/>
              <a:ext cx="309117" cy="171691"/>
            </a:xfrm>
            <a:prstGeom prst="rect">
              <a:avLst/>
            </a:prstGeom>
          </p:spPr>
        </p:pic>
        <p:sp>
          <p:nvSpPr>
            <p:cNvPr id="13" name="object 13"/>
            <p:cNvSpPr/>
            <p:nvPr/>
          </p:nvSpPr>
          <p:spPr>
            <a:xfrm>
              <a:off x="9087784" y="5320242"/>
              <a:ext cx="305435" cy="323850"/>
            </a:xfrm>
            <a:custGeom>
              <a:avLst/>
              <a:gdLst/>
              <a:ahLst/>
              <a:cxnLst/>
              <a:rect l="l" t="t" r="r" b="b"/>
              <a:pathLst>
                <a:path w="305434" h="323850">
                  <a:moveTo>
                    <a:pt x="101117" y="96824"/>
                  </a:moveTo>
                  <a:lnTo>
                    <a:pt x="93865" y="96824"/>
                  </a:lnTo>
                  <a:lnTo>
                    <a:pt x="91541" y="97853"/>
                  </a:lnTo>
                  <a:lnTo>
                    <a:pt x="190" y="198335"/>
                  </a:lnTo>
                  <a:lnTo>
                    <a:pt x="0" y="203034"/>
                  </a:lnTo>
                  <a:lnTo>
                    <a:pt x="92367" y="323087"/>
                  </a:lnTo>
                  <a:lnTo>
                    <a:pt x="97815" y="323799"/>
                  </a:lnTo>
                  <a:lnTo>
                    <a:pt x="103759" y="319227"/>
                  </a:lnTo>
                  <a:lnTo>
                    <a:pt x="105003" y="316687"/>
                  </a:lnTo>
                  <a:lnTo>
                    <a:pt x="105003" y="288455"/>
                  </a:lnTo>
                  <a:lnTo>
                    <a:pt x="87630" y="288455"/>
                  </a:lnTo>
                  <a:lnTo>
                    <a:pt x="20739" y="201536"/>
                  </a:lnTo>
                  <a:lnTo>
                    <a:pt x="87630" y="127977"/>
                  </a:lnTo>
                  <a:lnTo>
                    <a:pt x="105003" y="127977"/>
                  </a:lnTo>
                  <a:lnTo>
                    <a:pt x="105003" y="100710"/>
                  </a:lnTo>
                  <a:lnTo>
                    <a:pt x="101117" y="96824"/>
                  </a:lnTo>
                  <a:close/>
                </a:path>
                <a:path w="305434" h="323850">
                  <a:moveTo>
                    <a:pt x="105003" y="127977"/>
                  </a:moveTo>
                  <a:lnTo>
                    <a:pt x="87630" y="127977"/>
                  </a:lnTo>
                  <a:lnTo>
                    <a:pt x="87630" y="153746"/>
                  </a:lnTo>
                  <a:lnTo>
                    <a:pt x="91516" y="157632"/>
                  </a:lnTo>
                  <a:lnTo>
                    <a:pt x="254927" y="157632"/>
                  </a:lnTo>
                  <a:lnTo>
                    <a:pt x="201650" y="248983"/>
                  </a:lnTo>
                  <a:lnTo>
                    <a:pt x="195350" y="258148"/>
                  </a:lnTo>
                  <a:lnTo>
                    <a:pt x="186893" y="265029"/>
                  </a:lnTo>
                  <a:lnTo>
                    <a:pt x="176854" y="269282"/>
                  </a:lnTo>
                  <a:lnTo>
                    <a:pt x="165811" y="270560"/>
                  </a:lnTo>
                  <a:lnTo>
                    <a:pt x="91516" y="270560"/>
                  </a:lnTo>
                  <a:lnTo>
                    <a:pt x="87630" y="274446"/>
                  </a:lnTo>
                  <a:lnTo>
                    <a:pt x="87630" y="288455"/>
                  </a:lnTo>
                  <a:lnTo>
                    <a:pt x="105003" y="288455"/>
                  </a:lnTo>
                  <a:lnTo>
                    <a:pt x="105003" y="287934"/>
                  </a:lnTo>
                  <a:lnTo>
                    <a:pt x="165811" y="287934"/>
                  </a:lnTo>
                  <a:lnTo>
                    <a:pt x="207711" y="270414"/>
                  </a:lnTo>
                  <a:lnTo>
                    <a:pt x="277558" y="153339"/>
                  </a:lnTo>
                  <a:lnTo>
                    <a:pt x="285658" y="140258"/>
                  </a:lnTo>
                  <a:lnTo>
                    <a:pt x="105003" y="140258"/>
                  </a:lnTo>
                  <a:lnTo>
                    <a:pt x="105003" y="127977"/>
                  </a:lnTo>
                  <a:close/>
                </a:path>
                <a:path w="305434" h="323850">
                  <a:moveTo>
                    <a:pt x="261810" y="0"/>
                  </a:moveTo>
                  <a:lnTo>
                    <a:pt x="257340" y="2222"/>
                  </a:lnTo>
                  <a:lnTo>
                    <a:pt x="148678" y="65608"/>
                  </a:lnTo>
                  <a:lnTo>
                    <a:pt x="147256" y="70815"/>
                  </a:lnTo>
                  <a:lnTo>
                    <a:pt x="185788" y="140258"/>
                  </a:lnTo>
                  <a:lnTo>
                    <a:pt x="285666" y="140246"/>
                  </a:lnTo>
                  <a:lnTo>
                    <a:pt x="205663" y="140246"/>
                  </a:lnTo>
                  <a:lnTo>
                    <a:pt x="168846" y="73990"/>
                  </a:lnTo>
                  <a:lnTo>
                    <a:pt x="257746" y="22123"/>
                  </a:lnTo>
                  <a:lnTo>
                    <a:pt x="277222" y="22123"/>
                  </a:lnTo>
                  <a:lnTo>
                    <a:pt x="267017" y="1739"/>
                  </a:lnTo>
                  <a:lnTo>
                    <a:pt x="261810" y="0"/>
                  </a:lnTo>
                  <a:close/>
                </a:path>
                <a:path w="305434" h="323850">
                  <a:moveTo>
                    <a:pt x="277222" y="22123"/>
                  </a:moveTo>
                  <a:lnTo>
                    <a:pt x="257746" y="22123"/>
                  </a:lnTo>
                  <a:lnTo>
                    <a:pt x="281851" y="70243"/>
                  </a:lnTo>
                  <a:lnTo>
                    <a:pt x="286158" y="81239"/>
                  </a:lnTo>
                  <a:lnTo>
                    <a:pt x="287412" y="92784"/>
                  </a:lnTo>
                  <a:lnTo>
                    <a:pt x="285624" y="104260"/>
                  </a:lnTo>
                  <a:lnTo>
                    <a:pt x="280809" y="115049"/>
                  </a:lnTo>
                  <a:lnTo>
                    <a:pt x="265176" y="140246"/>
                  </a:lnTo>
                  <a:lnTo>
                    <a:pt x="285666" y="140246"/>
                  </a:lnTo>
                  <a:lnTo>
                    <a:pt x="295630" y="124155"/>
                  </a:lnTo>
                  <a:lnTo>
                    <a:pt x="302315" y="109235"/>
                  </a:lnTo>
                  <a:lnTo>
                    <a:pt x="304828" y="93354"/>
                  </a:lnTo>
                  <a:lnTo>
                    <a:pt x="303145" y="77363"/>
                  </a:lnTo>
                  <a:lnTo>
                    <a:pt x="297243" y="62115"/>
                  </a:lnTo>
                  <a:lnTo>
                    <a:pt x="277222" y="22123"/>
                  </a:lnTo>
                  <a:close/>
                </a:path>
              </a:pathLst>
            </a:custGeom>
            <a:solidFill>
              <a:srgbClr val="AB182D"/>
            </a:solidFill>
          </p:spPr>
          <p:txBody>
            <a:bodyPr wrap="square" lIns="0" tIns="0" rIns="0" bIns="0" rtlCol="0"/>
            <a:lstStyle/>
            <a:p>
              <a:endParaRPr/>
            </a:p>
          </p:txBody>
        </p:sp>
        <p:sp>
          <p:nvSpPr>
            <p:cNvPr id="14" name="object 14"/>
            <p:cNvSpPr/>
            <p:nvPr/>
          </p:nvSpPr>
          <p:spPr>
            <a:xfrm>
              <a:off x="9087784" y="5320242"/>
              <a:ext cx="305435" cy="323850"/>
            </a:xfrm>
            <a:custGeom>
              <a:avLst/>
              <a:gdLst/>
              <a:ahLst/>
              <a:cxnLst/>
              <a:rect l="l" t="t" r="r" b="b"/>
              <a:pathLst>
                <a:path w="305434" h="323850">
                  <a:moveTo>
                    <a:pt x="216750" y="257530"/>
                  </a:moveTo>
                  <a:lnTo>
                    <a:pt x="277558" y="153339"/>
                  </a:lnTo>
                  <a:lnTo>
                    <a:pt x="295630" y="124155"/>
                  </a:lnTo>
                  <a:lnTo>
                    <a:pt x="302315" y="109235"/>
                  </a:lnTo>
                  <a:lnTo>
                    <a:pt x="304828" y="93354"/>
                  </a:lnTo>
                  <a:lnTo>
                    <a:pt x="303145" y="77363"/>
                  </a:lnTo>
                  <a:lnTo>
                    <a:pt x="297243" y="62115"/>
                  </a:lnTo>
                  <a:lnTo>
                    <a:pt x="269163" y="6032"/>
                  </a:lnTo>
                  <a:lnTo>
                    <a:pt x="267017" y="1739"/>
                  </a:lnTo>
                  <a:lnTo>
                    <a:pt x="261810" y="0"/>
                  </a:lnTo>
                  <a:lnTo>
                    <a:pt x="257517" y="2146"/>
                  </a:lnTo>
                  <a:lnTo>
                    <a:pt x="257340" y="2222"/>
                  </a:lnTo>
                  <a:lnTo>
                    <a:pt x="257175" y="2324"/>
                  </a:lnTo>
                  <a:lnTo>
                    <a:pt x="257009" y="2412"/>
                  </a:lnTo>
                  <a:lnTo>
                    <a:pt x="152768" y="63220"/>
                  </a:lnTo>
                  <a:lnTo>
                    <a:pt x="148678" y="65608"/>
                  </a:lnTo>
                  <a:lnTo>
                    <a:pt x="147256" y="70815"/>
                  </a:lnTo>
                  <a:lnTo>
                    <a:pt x="149555" y="74955"/>
                  </a:lnTo>
                  <a:lnTo>
                    <a:pt x="185788" y="140258"/>
                  </a:lnTo>
                  <a:lnTo>
                    <a:pt x="105003" y="140258"/>
                  </a:lnTo>
                  <a:lnTo>
                    <a:pt x="105003" y="105511"/>
                  </a:lnTo>
                  <a:lnTo>
                    <a:pt x="105003" y="100710"/>
                  </a:lnTo>
                  <a:lnTo>
                    <a:pt x="101117" y="96824"/>
                  </a:lnTo>
                  <a:lnTo>
                    <a:pt x="96316" y="96824"/>
                  </a:lnTo>
                  <a:lnTo>
                    <a:pt x="93865" y="96824"/>
                  </a:lnTo>
                  <a:lnTo>
                    <a:pt x="91541" y="97853"/>
                  </a:lnTo>
                  <a:lnTo>
                    <a:pt x="89890" y="99669"/>
                  </a:lnTo>
                  <a:lnTo>
                    <a:pt x="3022" y="195224"/>
                  </a:lnTo>
                  <a:lnTo>
                    <a:pt x="190" y="198335"/>
                  </a:lnTo>
                  <a:lnTo>
                    <a:pt x="0" y="203034"/>
                  </a:lnTo>
                  <a:lnTo>
                    <a:pt x="2565" y="206362"/>
                  </a:lnTo>
                  <a:lnTo>
                    <a:pt x="89433" y="319290"/>
                  </a:lnTo>
                  <a:lnTo>
                    <a:pt x="92367" y="323087"/>
                  </a:lnTo>
                  <a:lnTo>
                    <a:pt x="97815" y="323799"/>
                  </a:lnTo>
                  <a:lnTo>
                    <a:pt x="101625" y="320865"/>
                  </a:lnTo>
                  <a:lnTo>
                    <a:pt x="103759" y="319227"/>
                  </a:lnTo>
                  <a:lnTo>
                    <a:pt x="105003" y="316687"/>
                  </a:lnTo>
                  <a:lnTo>
                    <a:pt x="105003" y="313994"/>
                  </a:lnTo>
                  <a:lnTo>
                    <a:pt x="105003" y="287934"/>
                  </a:lnTo>
                  <a:lnTo>
                    <a:pt x="165811" y="287934"/>
                  </a:lnTo>
                  <a:lnTo>
                    <a:pt x="181444" y="286094"/>
                  </a:lnTo>
                  <a:lnTo>
                    <a:pt x="195676" y="280095"/>
                  </a:lnTo>
                  <a:lnTo>
                    <a:pt x="207711" y="270414"/>
                  </a:lnTo>
                  <a:lnTo>
                    <a:pt x="216750" y="257530"/>
                  </a:lnTo>
                  <a:close/>
                </a:path>
              </a:pathLst>
            </a:custGeom>
            <a:ln w="3175">
              <a:solidFill>
                <a:srgbClr val="AB182D"/>
              </a:solidFill>
            </a:ln>
          </p:spPr>
          <p:txBody>
            <a:bodyPr wrap="square" lIns="0" tIns="0" rIns="0" bIns="0" rtlCol="0"/>
            <a:lstStyle/>
            <a:p>
              <a:endParaRPr/>
            </a:p>
          </p:txBody>
        </p:sp>
        <p:pic>
          <p:nvPicPr>
            <p:cNvPr id="15" name="object 15"/>
            <p:cNvPicPr/>
            <p:nvPr/>
          </p:nvPicPr>
          <p:blipFill>
            <a:blip r:embed="rId3" cstate="print"/>
            <a:stretch>
              <a:fillRect/>
            </a:stretch>
          </p:blipFill>
          <p:spPr>
            <a:xfrm>
              <a:off x="9107888" y="5341730"/>
              <a:ext cx="267943" cy="267601"/>
            </a:xfrm>
            <a:prstGeom prst="rect">
              <a:avLst/>
            </a:prstGeom>
          </p:spPr>
        </p:pic>
        <p:sp>
          <p:nvSpPr>
            <p:cNvPr id="16" name="object 16"/>
            <p:cNvSpPr/>
            <p:nvPr/>
          </p:nvSpPr>
          <p:spPr>
            <a:xfrm>
              <a:off x="8871092" y="5277854"/>
              <a:ext cx="209550" cy="330835"/>
            </a:xfrm>
            <a:custGeom>
              <a:avLst/>
              <a:gdLst/>
              <a:ahLst/>
              <a:cxnLst/>
              <a:rect l="l" t="t" r="r" b="b"/>
              <a:pathLst>
                <a:path w="209550" h="330835">
                  <a:moveTo>
                    <a:pt x="151003" y="0"/>
                  </a:moveTo>
                  <a:lnTo>
                    <a:pt x="3632" y="9207"/>
                  </a:lnTo>
                  <a:lnTo>
                    <a:pt x="0" y="13334"/>
                  </a:lnTo>
                  <a:lnTo>
                    <a:pt x="469" y="20929"/>
                  </a:lnTo>
                  <a:lnTo>
                    <a:pt x="1993" y="23482"/>
                  </a:lnTo>
                  <a:lnTo>
                    <a:pt x="47345" y="51612"/>
                  </a:lnTo>
                  <a:lnTo>
                    <a:pt x="18681" y="109016"/>
                  </a:lnTo>
                  <a:lnTo>
                    <a:pt x="12842" y="123799"/>
                  </a:lnTo>
                  <a:lnTo>
                    <a:pt x="10923" y="139333"/>
                  </a:lnTo>
                  <a:lnTo>
                    <a:pt x="12922" y="154860"/>
                  </a:lnTo>
                  <a:lnTo>
                    <a:pt x="93611" y="298881"/>
                  </a:lnTo>
                  <a:lnTo>
                    <a:pt x="131625" y="328030"/>
                  </a:lnTo>
                  <a:lnTo>
                    <a:pt x="147955" y="330326"/>
                  </a:lnTo>
                  <a:lnTo>
                    <a:pt x="187502" y="330326"/>
                  </a:lnTo>
                  <a:lnTo>
                    <a:pt x="191389" y="326428"/>
                  </a:lnTo>
                  <a:lnTo>
                    <a:pt x="191389" y="312953"/>
                  </a:lnTo>
                  <a:lnTo>
                    <a:pt x="147955" y="312953"/>
                  </a:lnTo>
                  <a:lnTo>
                    <a:pt x="136141" y="311292"/>
                  </a:lnTo>
                  <a:lnTo>
                    <a:pt x="125309" y="306754"/>
                  </a:lnTo>
                  <a:lnTo>
                    <a:pt x="115970" y="299632"/>
                  </a:lnTo>
                  <a:lnTo>
                    <a:pt x="108635" y="290220"/>
                  </a:lnTo>
                  <a:lnTo>
                    <a:pt x="84785" y="248894"/>
                  </a:lnTo>
                  <a:lnTo>
                    <a:pt x="95496" y="231406"/>
                  </a:lnTo>
                  <a:lnTo>
                    <a:pt x="74663" y="231406"/>
                  </a:lnTo>
                  <a:lnTo>
                    <a:pt x="33870" y="160934"/>
                  </a:lnTo>
                  <a:lnTo>
                    <a:pt x="29669" y="150204"/>
                  </a:lnTo>
                  <a:lnTo>
                    <a:pt x="28321" y="138939"/>
                  </a:lnTo>
                  <a:lnTo>
                    <a:pt x="29820" y="127696"/>
                  </a:lnTo>
                  <a:lnTo>
                    <a:pt x="34163" y="117030"/>
                  </a:lnTo>
                  <a:lnTo>
                    <a:pt x="68491" y="48247"/>
                  </a:lnTo>
                  <a:lnTo>
                    <a:pt x="67106" y="43345"/>
                  </a:lnTo>
                  <a:lnTo>
                    <a:pt x="36703" y="24549"/>
                  </a:lnTo>
                  <a:lnTo>
                    <a:pt x="142570" y="17957"/>
                  </a:lnTo>
                  <a:lnTo>
                    <a:pt x="161715" y="17957"/>
                  </a:lnTo>
                  <a:lnTo>
                    <a:pt x="154355" y="2006"/>
                  </a:lnTo>
                  <a:lnTo>
                    <a:pt x="151003" y="0"/>
                  </a:lnTo>
                  <a:close/>
                </a:path>
                <a:path w="209550" h="330835">
                  <a:moveTo>
                    <a:pt x="191389" y="208711"/>
                  </a:moveTo>
                  <a:lnTo>
                    <a:pt x="174015" y="208711"/>
                  </a:lnTo>
                  <a:lnTo>
                    <a:pt x="174015" y="312953"/>
                  </a:lnTo>
                  <a:lnTo>
                    <a:pt x="191389" y="312953"/>
                  </a:lnTo>
                  <a:lnTo>
                    <a:pt x="191389" y="208711"/>
                  </a:lnTo>
                  <a:close/>
                </a:path>
                <a:path w="209550" h="330835">
                  <a:moveTo>
                    <a:pt x="156451" y="95732"/>
                  </a:moveTo>
                  <a:lnTo>
                    <a:pt x="151942" y="97332"/>
                  </a:lnTo>
                  <a:lnTo>
                    <a:pt x="149796" y="101028"/>
                  </a:lnTo>
                  <a:lnTo>
                    <a:pt x="74663" y="231406"/>
                  </a:lnTo>
                  <a:lnTo>
                    <a:pt x="95496" y="231406"/>
                  </a:lnTo>
                  <a:lnTo>
                    <a:pt x="109397" y="208711"/>
                  </a:lnTo>
                  <a:lnTo>
                    <a:pt x="191389" y="208711"/>
                  </a:lnTo>
                  <a:lnTo>
                    <a:pt x="191389" y="195224"/>
                  </a:lnTo>
                  <a:lnTo>
                    <a:pt x="187502" y="191338"/>
                  </a:lnTo>
                  <a:lnTo>
                    <a:pt x="117805" y="191338"/>
                  </a:lnTo>
                  <a:lnTo>
                    <a:pt x="161137" y="116154"/>
                  </a:lnTo>
                  <a:lnTo>
                    <a:pt x="207025" y="116154"/>
                  </a:lnTo>
                  <a:lnTo>
                    <a:pt x="202354" y="106032"/>
                  </a:lnTo>
                  <a:lnTo>
                    <a:pt x="183222" y="106032"/>
                  </a:lnTo>
                  <a:lnTo>
                    <a:pt x="156451" y="95732"/>
                  </a:lnTo>
                  <a:close/>
                </a:path>
                <a:path w="209550" h="330835">
                  <a:moveTo>
                    <a:pt x="207025" y="116154"/>
                  </a:moveTo>
                  <a:lnTo>
                    <a:pt x="161137" y="116154"/>
                  </a:lnTo>
                  <a:lnTo>
                    <a:pt x="201447" y="131660"/>
                  </a:lnTo>
                  <a:lnTo>
                    <a:pt x="206463" y="129425"/>
                  </a:lnTo>
                  <a:lnTo>
                    <a:pt x="209029" y="122758"/>
                  </a:lnTo>
                  <a:lnTo>
                    <a:pt x="208953" y="120332"/>
                  </a:lnTo>
                  <a:lnTo>
                    <a:pt x="207025" y="116154"/>
                  </a:lnTo>
                  <a:close/>
                </a:path>
                <a:path w="209550" h="330835">
                  <a:moveTo>
                    <a:pt x="161715" y="17957"/>
                  </a:moveTo>
                  <a:lnTo>
                    <a:pt x="142570" y="17957"/>
                  </a:lnTo>
                  <a:lnTo>
                    <a:pt x="183222" y="106032"/>
                  </a:lnTo>
                  <a:lnTo>
                    <a:pt x="202354" y="106032"/>
                  </a:lnTo>
                  <a:lnTo>
                    <a:pt x="161715" y="17957"/>
                  </a:lnTo>
                  <a:close/>
                </a:path>
              </a:pathLst>
            </a:custGeom>
            <a:solidFill>
              <a:srgbClr val="AB182D"/>
            </a:solidFill>
          </p:spPr>
          <p:txBody>
            <a:bodyPr wrap="square" lIns="0" tIns="0" rIns="0" bIns="0" rtlCol="0"/>
            <a:lstStyle/>
            <a:p>
              <a:endParaRPr/>
            </a:p>
          </p:txBody>
        </p:sp>
        <p:sp>
          <p:nvSpPr>
            <p:cNvPr id="17" name="object 17"/>
            <p:cNvSpPr/>
            <p:nvPr/>
          </p:nvSpPr>
          <p:spPr>
            <a:xfrm>
              <a:off x="8871092" y="5277854"/>
              <a:ext cx="209550" cy="330835"/>
            </a:xfrm>
            <a:custGeom>
              <a:avLst/>
              <a:gdLst/>
              <a:ahLst/>
              <a:cxnLst/>
              <a:rect l="l" t="t" r="r" b="b"/>
              <a:pathLst>
                <a:path w="209550" h="330835">
                  <a:moveTo>
                    <a:pt x="4394" y="24980"/>
                  </a:moveTo>
                  <a:lnTo>
                    <a:pt x="47345" y="51612"/>
                  </a:lnTo>
                  <a:lnTo>
                    <a:pt x="18681" y="109016"/>
                  </a:lnTo>
                  <a:lnTo>
                    <a:pt x="12842" y="123799"/>
                  </a:lnTo>
                  <a:lnTo>
                    <a:pt x="10923" y="139333"/>
                  </a:lnTo>
                  <a:lnTo>
                    <a:pt x="12922" y="154860"/>
                  </a:lnTo>
                  <a:lnTo>
                    <a:pt x="18834" y="169621"/>
                  </a:lnTo>
                  <a:lnTo>
                    <a:pt x="67170" y="253098"/>
                  </a:lnTo>
                  <a:lnTo>
                    <a:pt x="93611" y="298881"/>
                  </a:lnTo>
                  <a:lnTo>
                    <a:pt x="103747" y="311901"/>
                  </a:lnTo>
                  <a:lnTo>
                    <a:pt x="116654" y="321752"/>
                  </a:lnTo>
                  <a:lnTo>
                    <a:pt x="131625" y="328030"/>
                  </a:lnTo>
                  <a:lnTo>
                    <a:pt x="147955" y="330326"/>
                  </a:lnTo>
                  <a:lnTo>
                    <a:pt x="182702" y="330326"/>
                  </a:lnTo>
                  <a:lnTo>
                    <a:pt x="187502" y="330326"/>
                  </a:lnTo>
                  <a:lnTo>
                    <a:pt x="191389" y="326428"/>
                  </a:lnTo>
                  <a:lnTo>
                    <a:pt x="191389" y="321640"/>
                  </a:lnTo>
                  <a:lnTo>
                    <a:pt x="191389" y="200024"/>
                  </a:lnTo>
                  <a:lnTo>
                    <a:pt x="191389" y="195224"/>
                  </a:lnTo>
                  <a:lnTo>
                    <a:pt x="187502" y="191338"/>
                  </a:lnTo>
                  <a:lnTo>
                    <a:pt x="182702" y="191338"/>
                  </a:lnTo>
                  <a:lnTo>
                    <a:pt x="117805" y="191338"/>
                  </a:lnTo>
                  <a:lnTo>
                    <a:pt x="161137" y="116154"/>
                  </a:lnTo>
                  <a:lnTo>
                    <a:pt x="196964" y="129946"/>
                  </a:lnTo>
                  <a:lnTo>
                    <a:pt x="201447" y="131660"/>
                  </a:lnTo>
                  <a:lnTo>
                    <a:pt x="206463" y="129425"/>
                  </a:lnTo>
                  <a:lnTo>
                    <a:pt x="208191" y="124955"/>
                  </a:lnTo>
                  <a:lnTo>
                    <a:pt x="209029" y="122758"/>
                  </a:lnTo>
                  <a:lnTo>
                    <a:pt x="208953" y="120332"/>
                  </a:lnTo>
                  <a:lnTo>
                    <a:pt x="207975" y="118198"/>
                  </a:lnTo>
                  <a:lnTo>
                    <a:pt x="155854" y="5270"/>
                  </a:lnTo>
                  <a:lnTo>
                    <a:pt x="154355" y="2006"/>
                  </a:lnTo>
                  <a:lnTo>
                    <a:pt x="151003" y="0"/>
                  </a:lnTo>
                  <a:lnTo>
                    <a:pt x="147408" y="228"/>
                  </a:lnTo>
                  <a:lnTo>
                    <a:pt x="8420" y="8915"/>
                  </a:lnTo>
                  <a:lnTo>
                    <a:pt x="3632" y="9207"/>
                  </a:lnTo>
                  <a:lnTo>
                    <a:pt x="0" y="13334"/>
                  </a:lnTo>
                  <a:lnTo>
                    <a:pt x="292" y="18122"/>
                  </a:lnTo>
                  <a:lnTo>
                    <a:pt x="469" y="20929"/>
                  </a:lnTo>
                  <a:lnTo>
                    <a:pt x="1993" y="23482"/>
                  </a:lnTo>
                  <a:lnTo>
                    <a:pt x="4381" y="24968"/>
                  </a:lnTo>
                  <a:close/>
                </a:path>
              </a:pathLst>
            </a:custGeom>
            <a:ln w="3175">
              <a:solidFill>
                <a:srgbClr val="AB182D"/>
              </a:solidFill>
            </a:ln>
          </p:spPr>
          <p:txBody>
            <a:bodyPr wrap="square" lIns="0" tIns="0" rIns="0" bIns="0" rtlCol="0"/>
            <a:lstStyle/>
            <a:p>
              <a:endParaRPr/>
            </a:p>
          </p:txBody>
        </p:sp>
        <p:pic>
          <p:nvPicPr>
            <p:cNvPr id="18" name="object 18"/>
            <p:cNvPicPr/>
            <p:nvPr/>
          </p:nvPicPr>
          <p:blipFill>
            <a:blip r:embed="rId4" cstate="print"/>
            <a:stretch>
              <a:fillRect/>
            </a:stretch>
          </p:blipFill>
          <p:spPr>
            <a:xfrm>
              <a:off x="8898778" y="5295177"/>
              <a:ext cx="156171" cy="296265"/>
            </a:xfrm>
            <a:prstGeom prst="rect">
              <a:avLst/>
            </a:prstGeom>
          </p:spPr>
        </p:pic>
      </p:grpSp>
      <p:grpSp>
        <p:nvGrpSpPr>
          <p:cNvPr id="19" name="object 19"/>
          <p:cNvGrpSpPr/>
          <p:nvPr/>
        </p:nvGrpSpPr>
        <p:grpSpPr>
          <a:xfrm>
            <a:off x="360001" y="1877105"/>
            <a:ext cx="792480" cy="792480"/>
            <a:chOff x="360001" y="1877105"/>
            <a:chExt cx="792480" cy="792480"/>
          </a:xfrm>
        </p:grpSpPr>
        <p:sp>
          <p:nvSpPr>
            <p:cNvPr id="20" name="object 20"/>
            <p:cNvSpPr/>
            <p:nvPr/>
          </p:nvSpPr>
          <p:spPr>
            <a:xfrm>
              <a:off x="370161" y="1887265"/>
              <a:ext cx="772160" cy="772160"/>
            </a:xfrm>
            <a:custGeom>
              <a:avLst/>
              <a:gdLst/>
              <a:ahLst/>
              <a:cxnLst/>
              <a:rect l="l" t="t" r="r" b="b"/>
              <a:pathLst>
                <a:path w="772160" h="772160">
                  <a:moveTo>
                    <a:pt x="385838" y="771702"/>
                  </a:moveTo>
                  <a:lnTo>
                    <a:pt x="434237" y="768696"/>
                  </a:lnTo>
                  <a:lnTo>
                    <a:pt x="480842" y="759917"/>
                  </a:lnTo>
                  <a:lnTo>
                    <a:pt x="525291" y="745728"/>
                  </a:lnTo>
                  <a:lnTo>
                    <a:pt x="567223" y="726490"/>
                  </a:lnTo>
                  <a:lnTo>
                    <a:pt x="606276" y="702565"/>
                  </a:lnTo>
                  <a:lnTo>
                    <a:pt x="642089" y="674314"/>
                  </a:lnTo>
                  <a:lnTo>
                    <a:pt x="674300" y="642100"/>
                  </a:lnTo>
                  <a:lnTo>
                    <a:pt x="702548" y="606285"/>
                  </a:lnTo>
                  <a:lnTo>
                    <a:pt x="726470" y="567229"/>
                  </a:lnTo>
                  <a:lnTo>
                    <a:pt x="745706" y="525295"/>
                  </a:lnTo>
                  <a:lnTo>
                    <a:pt x="759893" y="480844"/>
                  </a:lnTo>
                  <a:lnTo>
                    <a:pt x="768671" y="434238"/>
                  </a:lnTo>
                  <a:lnTo>
                    <a:pt x="771677" y="385838"/>
                  </a:lnTo>
                  <a:lnTo>
                    <a:pt x="768671" y="337444"/>
                  </a:lnTo>
                  <a:lnTo>
                    <a:pt x="759893" y="290843"/>
                  </a:lnTo>
                  <a:lnTo>
                    <a:pt x="745706" y="246396"/>
                  </a:lnTo>
                  <a:lnTo>
                    <a:pt x="726470" y="204465"/>
                  </a:lnTo>
                  <a:lnTo>
                    <a:pt x="702548" y="165411"/>
                  </a:lnTo>
                  <a:lnTo>
                    <a:pt x="674300" y="129597"/>
                  </a:lnTo>
                  <a:lnTo>
                    <a:pt x="642089" y="97385"/>
                  </a:lnTo>
                  <a:lnTo>
                    <a:pt x="606276" y="69136"/>
                  </a:lnTo>
                  <a:lnTo>
                    <a:pt x="567223" y="45211"/>
                  </a:lnTo>
                  <a:lnTo>
                    <a:pt x="525291" y="25974"/>
                  </a:lnTo>
                  <a:lnTo>
                    <a:pt x="480842" y="11785"/>
                  </a:lnTo>
                  <a:lnTo>
                    <a:pt x="434237" y="3006"/>
                  </a:lnTo>
                  <a:lnTo>
                    <a:pt x="385838" y="0"/>
                  </a:lnTo>
                  <a:lnTo>
                    <a:pt x="337439" y="3006"/>
                  </a:lnTo>
                  <a:lnTo>
                    <a:pt x="290834" y="11785"/>
                  </a:lnTo>
                  <a:lnTo>
                    <a:pt x="246385" y="25974"/>
                  </a:lnTo>
                  <a:lnTo>
                    <a:pt x="204453" y="45211"/>
                  </a:lnTo>
                  <a:lnTo>
                    <a:pt x="165400" y="69136"/>
                  </a:lnTo>
                  <a:lnTo>
                    <a:pt x="129587" y="97385"/>
                  </a:lnTo>
                  <a:lnTo>
                    <a:pt x="97376" y="129597"/>
                  </a:lnTo>
                  <a:lnTo>
                    <a:pt x="69129" y="165411"/>
                  </a:lnTo>
                  <a:lnTo>
                    <a:pt x="45206" y="204465"/>
                  </a:lnTo>
                  <a:lnTo>
                    <a:pt x="25971" y="246396"/>
                  </a:lnTo>
                  <a:lnTo>
                    <a:pt x="11783" y="290843"/>
                  </a:lnTo>
                  <a:lnTo>
                    <a:pt x="3006" y="337444"/>
                  </a:lnTo>
                  <a:lnTo>
                    <a:pt x="0" y="385838"/>
                  </a:lnTo>
                  <a:lnTo>
                    <a:pt x="3006" y="434238"/>
                  </a:lnTo>
                  <a:lnTo>
                    <a:pt x="11783" y="480844"/>
                  </a:lnTo>
                  <a:lnTo>
                    <a:pt x="25971" y="525295"/>
                  </a:lnTo>
                  <a:lnTo>
                    <a:pt x="45206" y="567229"/>
                  </a:lnTo>
                  <a:lnTo>
                    <a:pt x="69129" y="606285"/>
                  </a:lnTo>
                  <a:lnTo>
                    <a:pt x="97376" y="642100"/>
                  </a:lnTo>
                  <a:lnTo>
                    <a:pt x="129587" y="674314"/>
                  </a:lnTo>
                  <a:lnTo>
                    <a:pt x="165400" y="702565"/>
                  </a:lnTo>
                  <a:lnTo>
                    <a:pt x="204453" y="726490"/>
                  </a:lnTo>
                  <a:lnTo>
                    <a:pt x="246385" y="745728"/>
                  </a:lnTo>
                  <a:lnTo>
                    <a:pt x="290834" y="759917"/>
                  </a:lnTo>
                  <a:lnTo>
                    <a:pt x="337439" y="768696"/>
                  </a:lnTo>
                  <a:lnTo>
                    <a:pt x="385838" y="771702"/>
                  </a:lnTo>
                  <a:close/>
                </a:path>
              </a:pathLst>
            </a:custGeom>
            <a:ln w="20320">
              <a:solidFill>
                <a:srgbClr val="AB182D"/>
              </a:solidFill>
            </a:ln>
          </p:spPr>
          <p:txBody>
            <a:bodyPr wrap="square" lIns="0" tIns="0" rIns="0" bIns="0" rtlCol="0"/>
            <a:lstStyle/>
            <a:p>
              <a:endParaRPr/>
            </a:p>
          </p:txBody>
        </p:sp>
        <p:sp>
          <p:nvSpPr>
            <p:cNvPr id="21" name="object 21"/>
            <p:cNvSpPr/>
            <p:nvPr/>
          </p:nvSpPr>
          <p:spPr>
            <a:xfrm>
              <a:off x="518325" y="2035454"/>
              <a:ext cx="475615" cy="475615"/>
            </a:xfrm>
            <a:custGeom>
              <a:avLst/>
              <a:gdLst/>
              <a:ahLst/>
              <a:cxnLst/>
              <a:rect l="l" t="t" r="r" b="b"/>
              <a:pathLst>
                <a:path w="475615" h="475614">
                  <a:moveTo>
                    <a:pt x="206667" y="216992"/>
                  </a:moveTo>
                  <a:lnTo>
                    <a:pt x="202603" y="196900"/>
                  </a:lnTo>
                  <a:lnTo>
                    <a:pt x="191516" y="180479"/>
                  </a:lnTo>
                  <a:lnTo>
                    <a:pt x="175094" y="169392"/>
                  </a:lnTo>
                  <a:lnTo>
                    <a:pt x="155003" y="165328"/>
                  </a:lnTo>
                  <a:lnTo>
                    <a:pt x="134912" y="169392"/>
                  </a:lnTo>
                  <a:lnTo>
                    <a:pt x="118478" y="180479"/>
                  </a:lnTo>
                  <a:lnTo>
                    <a:pt x="107391" y="196900"/>
                  </a:lnTo>
                  <a:lnTo>
                    <a:pt x="103327" y="216992"/>
                  </a:lnTo>
                  <a:lnTo>
                    <a:pt x="103327" y="222694"/>
                  </a:lnTo>
                  <a:lnTo>
                    <a:pt x="107962" y="227330"/>
                  </a:lnTo>
                  <a:lnTo>
                    <a:pt x="113665" y="227330"/>
                  </a:lnTo>
                  <a:lnTo>
                    <a:pt x="119367" y="227330"/>
                  </a:lnTo>
                  <a:lnTo>
                    <a:pt x="124002" y="222694"/>
                  </a:lnTo>
                  <a:lnTo>
                    <a:pt x="124002" y="216992"/>
                  </a:lnTo>
                  <a:lnTo>
                    <a:pt x="126441" y="204939"/>
                  </a:lnTo>
                  <a:lnTo>
                    <a:pt x="133096" y="195084"/>
                  </a:lnTo>
                  <a:lnTo>
                    <a:pt x="142951" y="188429"/>
                  </a:lnTo>
                  <a:lnTo>
                    <a:pt x="155003" y="185991"/>
                  </a:lnTo>
                  <a:lnTo>
                    <a:pt x="167055" y="188429"/>
                  </a:lnTo>
                  <a:lnTo>
                    <a:pt x="176911" y="195084"/>
                  </a:lnTo>
                  <a:lnTo>
                    <a:pt x="183565" y="204939"/>
                  </a:lnTo>
                  <a:lnTo>
                    <a:pt x="186004" y="216992"/>
                  </a:lnTo>
                  <a:lnTo>
                    <a:pt x="186004" y="222694"/>
                  </a:lnTo>
                  <a:lnTo>
                    <a:pt x="190627" y="227330"/>
                  </a:lnTo>
                  <a:lnTo>
                    <a:pt x="202031" y="227330"/>
                  </a:lnTo>
                  <a:lnTo>
                    <a:pt x="206667" y="222694"/>
                  </a:lnTo>
                  <a:lnTo>
                    <a:pt x="206667" y="216992"/>
                  </a:lnTo>
                  <a:close/>
                </a:path>
                <a:path w="475615" h="475614">
                  <a:moveTo>
                    <a:pt x="342163" y="302298"/>
                  </a:moveTo>
                  <a:lnTo>
                    <a:pt x="341807" y="295770"/>
                  </a:lnTo>
                  <a:lnTo>
                    <a:pt x="333298" y="288150"/>
                  </a:lnTo>
                  <a:lnTo>
                    <a:pt x="326758" y="288531"/>
                  </a:lnTo>
                  <a:lnTo>
                    <a:pt x="322973" y="292773"/>
                  </a:lnTo>
                  <a:lnTo>
                    <a:pt x="305142" y="308864"/>
                  </a:lnTo>
                  <a:lnTo>
                    <a:pt x="284492" y="320751"/>
                  </a:lnTo>
                  <a:lnTo>
                    <a:pt x="261747" y="328142"/>
                  </a:lnTo>
                  <a:lnTo>
                    <a:pt x="237667" y="330669"/>
                  </a:lnTo>
                  <a:lnTo>
                    <a:pt x="213601" y="328142"/>
                  </a:lnTo>
                  <a:lnTo>
                    <a:pt x="190855" y="320751"/>
                  </a:lnTo>
                  <a:lnTo>
                    <a:pt x="170192" y="308864"/>
                  </a:lnTo>
                  <a:lnTo>
                    <a:pt x="152361" y="292773"/>
                  </a:lnTo>
                  <a:lnTo>
                    <a:pt x="148551" y="288531"/>
                  </a:lnTo>
                  <a:lnTo>
                    <a:pt x="142024" y="288150"/>
                  </a:lnTo>
                  <a:lnTo>
                    <a:pt x="133515" y="295770"/>
                  </a:lnTo>
                  <a:lnTo>
                    <a:pt x="133159" y="302298"/>
                  </a:lnTo>
                  <a:lnTo>
                    <a:pt x="136969" y="306552"/>
                  </a:lnTo>
                  <a:lnTo>
                    <a:pt x="158026" y="325551"/>
                  </a:lnTo>
                  <a:lnTo>
                    <a:pt x="182422" y="339610"/>
                  </a:lnTo>
                  <a:lnTo>
                    <a:pt x="209257" y="348335"/>
                  </a:lnTo>
                  <a:lnTo>
                    <a:pt x="237667" y="351332"/>
                  </a:lnTo>
                  <a:lnTo>
                    <a:pt x="266077" y="348335"/>
                  </a:lnTo>
                  <a:lnTo>
                    <a:pt x="292925" y="339610"/>
                  </a:lnTo>
                  <a:lnTo>
                    <a:pt x="317309" y="325551"/>
                  </a:lnTo>
                  <a:lnTo>
                    <a:pt x="338366" y="306552"/>
                  </a:lnTo>
                  <a:lnTo>
                    <a:pt x="342163" y="302298"/>
                  </a:lnTo>
                  <a:close/>
                </a:path>
                <a:path w="475615" h="475614">
                  <a:moveTo>
                    <a:pt x="372008" y="216992"/>
                  </a:moveTo>
                  <a:lnTo>
                    <a:pt x="367931" y="196900"/>
                  </a:lnTo>
                  <a:lnTo>
                    <a:pt x="356857" y="180479"/>
                  </a:lnTo>
                  <a:lnTo>
                    <a:pt x="340436" y="169392"/>
                  </a:lnTo>
                  <a:lnTo>
                    <a:pt x="320344" y="165328"/>
                  </a:lnTo>
                  <a:lnTo>
                    <a:pt x="300240" y="169392"/>
                  </a:lnTo>
                  <a:lnTo>
                    <a:pt x="283819" y="180479"/>
                  </a:lnTo>
                  <a:lnTo>
                    <a:pt x="272732" y="196900"/>
                  </a:lnTo>
                  <a:lnTo>
                    <a:pt x="268668" y="216992"/>
                  </a:lnTo>
                  <a:lnTo>
                    <a:pt x="268668" y="222694"/>
                  </a:lnTo>
                  <a:lnTo>
                    <a:pt x="273304" y="227330"/>
                  </a:lnTo>
                  <a:lnTo>
                    <a:pt x="279006" y="227330"/>
                  </a:lnTo>
                  <a:lnTo>
                    <a:pt x="284708" y="227330"/>
                  </a:lnTo>
                  <a:lnTo>
                    <a:pt x="289344" y="222694"/>
                  </a:lnTo>
                  <a:lnTo>
                    <a:pt x="289344" y="216992"/>
                  </a:lnTo>
                  <a:lnTo>
                    <a:pt x="291782" y="204939"/>
                  </a:lnTo>
                  <a:lnTo>
                    <a:pt x="298424" y="195084"/>
                  </a:lnTo>
                  <a:lnTo>
                    <a:pt x="308279" y="188429"/>
                  </a:lnTo>
                  <a:lnTo>
                    <a:pt x="320344" y="185991"/>
                  </a:lnTo>
                  <a:lnTo>
                    <a:pt x="332397" y="188429"/>
                  </a:lnTo>
                  <a:lnTo>
                    <a:pt x="342252" y="195084"/>
                  </a:lnTo>
                  <a:lnTo>
                    <a:pt x="348894" y="204939"/>
                  </a:lnTo>
                  <a:lnTo>
                    <a:pt x="351345" y="216992"/>
                  </a:lnTo>
                  <a:lnTo>
                    <a:pt x="351345" y="222694"/>
                  </a:lnTo>
                  <a:lnTo>
                    <a:pt x="355968" y="227330"/>
                  </a:lnTo>
                  <a:lnTo>
                    <a:pt x="367372" y="227330"/>
                  </a:lnTo>
                  <a:lnTo>
                    <a:pt x="372008" y="222694"/>
                  </a:lnTo>
                  <a:lnTo>
                    <a:pt x="372008" y="216992"/>
                  </a:lnTo>
                  <a:close/>
                </a:path>
                <a:path w="475615" h="475614">
                  <a:moveTo>
                    <a:pt x="475335" y="237667"/>
                  </a:moveTo>
                  <a:lnTo>
                    <a:pt x="470496" y="189826"/>
                  </a:lnTo>
                  <a:lnTo>
                    <a:pt x="456628" y="145249"/>
                  </a:lnTo>
                  <a:lnTo>
                    <a:pt x="454672" y="141655"/>
                  </a:lnTo>
                  <a:lnTo>
                    <a:pt x="454672" y="237667"/>
                  </a:lnTo>
                  <a:lnTo>
                    <a:pt x="448932" y="287362"/>
                  </a:lnTo>
                  <a:lnTo>
                    <a:pt x="432587" y="333019"/>
                  </a:lnTo>
                  <a:lnTo>
                    <a:pt x="406933" y="373316"/>
                  </a:lnTo>
                  <a:lnTo>
                    <a:pt x="373316" y="406933"/>
                  </a:lnTo>
                  <a:lnTo>
                    <a:pt x="333019" y="432587"/>
                  </a:lnTo>
                  <a:lnTo>
                    <a:pt x="287362" y="448932"/>
                  </a:lnTo>
                  <a:lnTo>
                    <a:pt x="237667" y="454672"/>
                  </a:lnTo>
                  <a:lnTo>
                    <a:pt x="187972" y="448932"/>
                  </a:lnTo>
                  <a:lnTo>
                    <a:pt x="142316" y="432587"/>
                  </a:lnTo>
                  <a:lnTo>
                    <a:pt x="102019" y="406933"/>
                  </a:lnTo>
                  <a:lnTo>
                    <a:pt x="68402" y="373316"/>
                  </a:lnTo>
                  <a:lnTo>
                    <a:pt x="42748" y="333019"/>
                  </a:lnTo>
                  <a:lnTo>
                    <a:pt x="26403" y="287362"/>
                  </a:lnTo>
                  <a:lnTo>
                    <a:pt x="20662" y="237667"/>
                  </a:lnTo>
                  <a:lnTo>
                    <a:pt x="26403" y="187972"/>
                  </a:lnTo>
                  <a:lnTo>
                    <a:pt x="42748" y="142316"/>
                  </a:lnTo>
                  <a:lnTo>
                    <a:pt x="68402" y="102019"/>
                  </a:lnTo>
                  <a:lnTo>
                    <a:pt x="102019" y="68402"/>
                  </a:lnTo>
                  <a:lnTo>
                    <a:pt x="142316" y="42748"/>
                  </a:lnTo>
                  <a:lnTo>
                    <a:pt x="187972" y="26403"/>
                  </a:lnTo>
                  <a:lnTo>
                    <a:pt x="237667" y="20662"/>
                  </a:lnTo>
                  <a:lnTo>
                    <a:pt x="287362" y="26403"/>
                  </a:lnTo>
                  <a:lnTo>
                    <a:pt x="333019" y="42748"/>
                  </a:lnTo>
                  <a:lnTo>
                    <a:pt x="373316" y="68402"/>
                  </a:lnTo>
                  <a:lnTo>
                    <a:pt x="406933" y="102019"/>
                  </a:lnTo>
                  <a:lnTo>
                    <a:pt x="432587" y="142316"/>
                  </a:lnTo>
                  <a:lnTo>
                    <a:pt x="448932" y="187972"/>
                  </a:lnTo>
                  <a:lnTo>
                    <a:pt x="454672" y="237667"/>
                  </a:lnTo>
                  <a:lnTo>
                    <a:pt x="454672" y="141655"/>
                  </a:lnTo>
                  <a:lnTo>
                    <a:pt x="434695" y="104876"/>
                  </a:lnTo>
                  <a:lnTo>
                    <a:pt x="405650" y="69684"/>
                  </a:lnTo>
                  <a:lnTo>
                    <a:pt x="370459" y="40640"/>
                  </a:lnTo>
                  <a:lnTo>
                    <a:pt x="333692" y="20662"/>
                  </a:lnTo>
                  <a:lnTo>
                    <a:pt x="285508" y="4838"/>
                  </a:lnTo>
                  <a:lnTo>
                    <a:pt x="237667" y="0"/>
                  </a:lnTo>
                  <a:lnTo>
                    <a:pt x="189826" y="4838"/>
                  </a:lnTo>
                  <a:lnTo>
                    <a:pt x="145249" y="18707"/>
                  </a:lnTo>
                  <a:lnTo>
                    <a:pt x="104876" y="40640"/>
                  </a:lnTo>
                  <a:lnTo>
                    <a:pt x="69684" y="69684"/>
                  </a:lnTo>
                  <a:lnTo>
                    <a:pt x="40640" y="104876"/>
                  </a:lnTo>
                  <a:lnTo>
                    <a:pt x="18707" y="145249"/>
                  </a:lnTo>
                  <a:lnTo>
                    <a:pt x="4838" y="189826"/>
                  </a:lnTo>
                  <a:lnTo>
                    <a:pt x="0" y="237667"/>
                  </a:lnTo>
                  <a:lnTo>
                    <a:pt x="4838" y="285508"/>
                  </a:lnTo>
                  <a:lnTo>
                    <a:pt x="18707" y="330085"/>
                  </a:lnTo>
                  <a:lnTo>
                    <a:pt x="40640" y="370459"/>
                  </a:lnTo>
                  <a:lnTo>
                    <a:pt x="69684" y="405650"/>
                  </a:lnTo>
                  <a:lnTo>
                    <a:pt x="104876" y="434695"/>
                  </a:lnTo>
                  <a:lnTo>
                    <a:pt x="145249" y="456628"/>
                  </a:lnTo>
                  <a:lnTo>
                    <a:pt x="189826" y="470496"/>
                  </a:lnTo>
                  <a:lnTo>
                    <a:pt x="237667" y="475335"/>
                  </a:lnTo>
                  <a:lnTo>
                    <a:pt x="285508" y="470496"/>
                  </a:lnTo>
                  <a:lnTo>
                    <a:pt x="330085" y="456628"/>
                  </a:lnTo>
                  <a:lnTo>
                    <a:pt x="370459" y="434695"/>
                  </a:lnTo>
                  <a:lnTo>
                    <a:pt x="405650" y="405650"/>
                  </a:lnTo>
                  <a:lnTo>
                    <a:pt x="434695" y="370459"/>
                  </a:lnTo>
                  <a:lnTo>
                    <a:pt x="456628" y="330085"/>
                  </a:lnTo>
                  <a:lnTo>
                    <a:pt x="470496" y="285508"/>
                  </a:lnTo>
                  <a:lnTo>
                    <a:pt x="475335" y="237667"/>
                  </a:lnTo>
                  <a:close/>
                </a:path>
              </a:pathLst>
            </a:custGeom>
            <a:solidFill>
              <a:srgbClr val="AB182D"/>
            </a:solidFill>
          </p:spPr>
          <p:txBody>
            <a:bodyPr wrap="square" lIns="0" tIns="0" rIns="0" bIns="0" rtlCol="0"/>
            <a:lstStyle/>
            <a:p>
              <a:endParaRPr/>
            </a:p>
          </p:txBody>
        </p:sp>
      </p:grpSp>
      <p:grpSp>
        <p:nvGrpSpPr>
          <p:cNvPr id="22" name="object 22"/>
          <p:cNvGrpSpPr/>
          <p:nvPr/>
        </p:nvGrpSpPr>
        <p:grpSpPr>
          <a:xfrm>
            <a:off x="8736000" y="1877105"/>
            <a:ext cx="792480" cy="792480"/>
            <a:chOff x="8736000" y="1877105"/>
            <a:chExt cx="792480" cy="792480"/>
          </a:xfrm>
        </p:grpSpPr>
        <p:sp>
          <p:nvSpPr>
            <p:cNvPr id="23" name="object 23"/>
            <p:cNvSpPr/>
            <p:nvPr/>
          </p:nvSpPr>
          <p:spPr>
            <a:xfrm>
              <a:off x="8746160" y="1887265"/>
              <a:ext cx="772160" cy="772160"/>
            </a:xfrm>
            <a:custGeom>
              <a:avLst/>
              <a:gdLst/>
              <a:ahLst/>
              <a:cxnLst/>
              <a:rect l="l" t="t" r="r" b="b"/>
              <a:pathLst>
                <a:path w="772159" h="772160">
                  <a:moveTo>
                    <a:pt x="385838" y="771702"/>
                  </a:moveTo>
                  <a:lnTo>
                    <a:pt x="434237" y="768696"/>
                  </a:lnTo>
                  <a:lnTo>
                    <a:pt x="480842" y="759917"/>
                  </a:lnTo>
                  <a:lnTo>
                    <a:pt x="525291" y="745728"/>
                  </a:lnTo>
                  <a:lnTo>
                    <a:pt x="567223" y="726490"/>
                  </a:lnTo>
                  <a:lnTo>
                    <a:pt x="606276" y="702565"/>
                  </a:lnTo>
                  <a:lnTo>
                    <a:pt x="642089" y="674314"/>
                  </a:lnTo>
                  <a:lnTo>
                    <a:pt x="674300" y="642100"/>
                  </a:lnTo>
                  <a:lnTo>
                    <a:pt x="702548" y="606285"/>
                  </a:lnTo>
                  <a:lnTo>
                    <a:pt x="726470" y="567229"/>
                  </a:lnTo>
                  <a:lnTo>
                    <a:pt x="745706" y="525295"/>
                  </a:lnTo>
                  <a:lnTo>
                    <a:pt x="759893" y="480844"/>
                  </a:lnTo>
                  <a:lnTo>
                    <a:pt x="768671" y="434238"/>
                  </a:lnTo>
                  <a:lnTo>
                    <a:pt x="771677" y="385838"/>
                  </a:lnTo>
                  <a:lnTo>
                    <a:pt x="768671" y="337444"/>
                  </a:lnTo>
                  <a:lnTo>
                    <a:pt x="759893" y="290843"/>
                  </a:lnTo>
                  <a:lnTo>
                    <a:pt x="745706" y="246396"/>
                  </a:lnTo>
                  <a:lnTo>
                    <a:pt x="726470" y="204465"/>
                  </a:lnTo>
                  <a:lnTo>
                    <a:pt x="702548" y="165411"/>
                  </a:lnTo>
                  <a:lnTo>
                    <a:pt x="674300" y="129597"/>
                  </a:lnTo>
                  <a:lnTo>
                    <a:pt x="642089" y="97385"/>
                  </a:lnTo>
                  <a:lnTo>
                    <a:pt x="606276" y="69136"/>
                  </a:lnTo>
                  <a:lnTo>
                    <a:pt x="567223" y="45211"/>
                  </a:lnTo>
                  <a:lnTo>
                    <a:pt x="525291" y="25974"/>
                  </a:lnTo>
                  <a:lnTo>
                    <a:pt x="480842" y="11785"/>
                  </a:lnTo>
                  <a:lnTo>
                    <a:pt x="434237" y="3006"/>
                  </a:lnTo>
                  <a:lnTo>
                    <a:pt x="385838" y="0"/>
                  </a:lnTo>
                  <a:lnTo>
                    <a:pt x="337439" y="3006"/>
                  </a:lnTo>
                  <a:lnTo>
                    <a:pt x="290834" y="11785"/>
                  </a:lnTo>
                  <a:lnTo>
                    <a:pt x="246385" y="25974"/>
                  </a:lnTo>
                  <a:lnTo>
                    <a:pt x="204453" y="45211"/>
                  </a:lnTo>
                  <a:lnTo>
                    <a:pt x="165400" y="69136"/>
                  </a:lnTo>
                  <a:lnTo>
                    <a:pt x="129587" y="97385"/>
                  </a:lnTo>
                  <a:lnTo>
                    <a:pt x="97376" y="129597"/>
                  </a:lnTo>
                  <a:lnTo>
                    <a:pt x="69129" y="165411"/>
                  </a:lnTo>
                  <a:lnTo>
                    <a:pt x="45206" y="204465"/>
                  </a:lnTo>
                  <a:lnTo>
                    <a:pt x="25971" y="246396"/>
                  </a:lnTo>
                  <a:lnTo>
                    <a:pt x="11783" y="290843"/>
                  </a:lnTo>
                  <a:lnTo>
                    <a:pt x="3006" y="337444"/>
                  </a:lnTo>
                  <a:lnTo>
                    <a:pt x="0" y="385838"/>
                  </a:lnTo>
                  <a:lnTo>
                    <a:pt x="3006" y="434238"/>
                  </a:lnTo>
                  <a:lnTo>
                    <a:pt x="11783" y="480844"/>
                  </a:lnTo>
                  <a:lnTo>
                    <a:pt x="25971" y="525295"/>
                  </a:lnTo>
                  <a:lnTo>
                    <a:pt x="45206" y="567229"/>
                  </a:lnTo>
                  <a:lnTo>
                    <a:pt x="69129" y="606285"/>
                  </a:lnTo>
                  <a:lnTo>
                    <a:pt x="97376" y="642100"/>
                  </a:lnTo>
                  <a:lnTo>
                    <a:pt x="129587" y="674314"/>
                  </a:lnTo>
                  <a:lnTo>
                    <a:pt x="165400" y="702565"/>
                  </a:lnTo>
                  <a:lnTo>
                    <a:pt x="204453" y="726490"/>
                  </a:lnTo>
                  <a:lnTo>
                    <a:pt x="246385" y="745728"/>
                  </a:lnTo>
                  <a:lnTo>
                    <a:pt x="290834" y="759917"/>
                  </a:lnTo>
                  <a:lnTo>
                    <a:pt x="337439" y="768696"/>
                  </a:lnTo>
                  <a:lnTo>
                    <a:pt x="385838" y="771702"/>
                  </a:lnTo>
                  <a:close/>
                </a:path>
              </a:pathLst>
            </a:custGeom>
            <a:ln w="20320">
              <a:solidFill>
                <a:srgbClr val="AB182D"/>
              </a:solidFill>
            </a:ln>
          </p:spPr>
          <p:txBody>
            <a:bodyPr wrap="square" lIns="0" tIns="0" rIns="0" bIns="0" rtlCol="0"/>
            <a:lstStyle/>
            <a:p>
              <a:endParaRPr/>
            </a:p>
          </p:txBody>
        </p:sp>
        <p:sp>
          <p:nvSpPr>
            <p:cNvPr id="24" name="object 24"/>
            <p:cNvSpPr/>
            <p:nvPr/>
          </p:nvSpPr>
          <p:spPr>
            <a:xfrm>
              <a:off x="8913558" y="2050643"/>
              <a:ext cx="443230" cy="443230"/>
            </a:xfrm>
            <a:custGeom>
              <a:avLst/>
              <a:gdLst/>
              <a:ahLst/>
              <a:cxnLst/>
              <a:rect l="l" t="t" r="r" b="b"/>
              <a:pathLst>
                <a:path w="443229" h="443230">
                  <a:moveTo>
                    <a:pt x="443026" y="147320"/>
                  </a:moveTo>
                  <a:lnTo>
                    <a:pt x="424561" y="147320"/>
                  </a:lnTo>
                  <a:lnTo>
                    <a:pt x="424561" y="166370"/>
                  </a:lnTo>
                  <a:lnTo>
                    <a:pt x="424561" y="208280"/>
                  </a:lnTo>
                  <a:lnTo>
                    <a:pt x="401662" y="208280"/>
                  </a:lnTo>
                  <a:lnTo>
                    <a:pt x="401662" y="227330"/>
                  </a:lnTo>
                  <a:lnTo>
                    <a:pt x="390906" y="264896"/>
                  </a:lnTo>
                  <a:lnTo>
                    <a:pt x="385610" y="264896"/>
                  </a:lnTo>
                  <a:lnTo>
                    <a:pt x="385610" y="283362"/>
                  </a:lnTo>
                  <a:lnTo>
                    <a:pt x="368973" y="341490"/>
                  </a:lnTo>
                  <a:lnTo>
                    <a:pt x="363715" y="341401"/>
                  </a:lnTo>
                  <a:lnTo>
                    <a:pt x="363715" y="359854"/>
                  </a:lnTo>
                  <a:lnTo>
                    <a:pt x="345186" y="424586"/>
                  </a:lnTo>
                  <a:lnTo>
                    <a:pt x="298259" y="424586"/>
                  </a:lnTo>
                  <a:lnTo>
                    <a:pt x="315048" y="359016"/>
                  </a:lnTo>
                  <a:lnTo>
                    <a:pt x="363715" y="359854"/>
                  </a:lnTo>
                  <a:lnTo>
                    <a:pt x="363715" y="341401"/>
                  </a:lnTo>
                  <a:lnTo>
                    <a:pt x="319747" y="340639"/>
                  </a:lnTo>
                  <a:lnTo>
                    <a:pt x="334416" y="283362"/>
                  </a:lnTo>
                  <a:lnTo>
                    <a:pt x="385610" y="283362"/>
                  </a:lnTo>
                  <a:lnTo>
                    <a:pt x="385610" y="264896"/>
                  </a:lnTo>
                  <a:lnTo>
                    <a:pt x="339140" y="264896"/>
                  </a:lnTo>
                  <a:lnTo>
                    <a:pt x="348754" y="227330"/>
                  </a:lnTo>
                  <a:lnTo>
                    <a:pt x="401662" y="227330"/>
                  </a:lnTo>
                  <a:lnTo>
                    <a:pt x="401662" y="208280"/>
                  </a:lnTo>
                  <a:lnTo>
                    <a:pt x="329704" y="208280"/>
                  </a:lnTo>
                  <a:lnTo>
                    <a:pt x="329704" y="227330"/>
                  </a:lnTo>
                  <a:lnTo>
                    <a:pt x="320090" y="264896"/>
                  </a:lnTo>
                  <a:lnTo>
                    <a:pt x="315353" y="264896"/>
                  </a:lnTo>
                  <a:lnTo>
                    <a:pt x="315353" y="283362"/>
                  </a:lnTo>
                  <a:lnTo>
                    <a:pt x="300774" y="340309"/>
                  </a:lnTo>
                  <a:lnTo>
                    <a:pt x="296075" y="340233"/>
                  </a:lnTo>
                  <a:lnTo>
                    <a:pt x="296075" y="358673"/>
                  </a:lnTo>
                  <a:lnTo>
                    <a:pt x="279196" y="424586"/>
                  </a:lnTo>
                  <a:lnTo>
                    <a:pt x="230746" y="424586"/>
                  </a:lnTo>
                  <a:lnTo>
                    <a:pt x="230746" y="357543"/>
                  </a:lnTo>
                  <a:lnTo>
                    <a:pt x="296075" y="358673"/>
                  </a:lnTo>
                  <a:lnTo>
                    <a:pt x="296075" y="340233"/>
                  </a:lnTo>
                  <a:lnTo>
                    <a:pt x="230746" y="339090"/>
                  </a:lnTo>
                  <a:lnTo>
                    <a:pt x="230746" y="283362"/>
                  </a:lnTo>
                  <a:lnTo>
                    <a:pt x="315353" y="283362"/>
                  </a:lnTo>
                  <a:lnTo>
                    <a:pt x="315353" y="264896"/>
                  </a:lnTo>
                  <a:lnTo>
                    <a:pt x="230746" y="264896"/>
                  </a:lnTo>
                  <a:lnTo>
                    <a:pt x="230746" y="227330"/>
                  </a:lnTo>
                  <a:lnTo>
                    <a:pt x="329704" y="227330"/>
                  </a:lnTo>
                  <a:lnTo>
                    <a:pt x="329704" y="208280"/>
                  </a:lnTo>
                  <a:lnTo>
                    <a:pt x="212280" y="208280"/>
                  </a:lnTo>
                  <a:lnTo>
                    <a:pt x="212280" y="227330"/>
                  </a:lnTo>
                  <a:lnTo>
                    <a:pt x="212280" y="264896"/>
                  </a:lnTo>
                  <a:lnTo>
                    <a:pt x="212280" y="283362"/>
                  </a:lnTo>
                  <a:lnTo>
                    <a:pt x="212280" y="338759"/>
                  </a:lnTo>
                  <a:lnTo>
                    <a:pt x="212280" y="357212"/>
                  </a:lnTo>
                  <a:lnTo>
                    <a:pt x="212280" y="424586"/>
                  </a:lnTo>
                  <a:lnTo>
                    <a:pt x="163906" y="424586"/>
                  </a:lnTo>
                  <a:lnTo>
                    <a:pt x="146329" y="356057"/>
                  </a:lnTo>
                  <a:lnTo>
                    <a:pt x="212280" y="357212"/>
                  </a:lnTo>
                  <a:lnTo>
                    <a:pt x="212280" y="338759"/>
                  </a:lnTo>
                  <a:lnTo>
                    <a:pt x="144856" y="337578"/>
                  </a:lnTo>
                  <a:lnTo>
                    <a:pt x="144856" y="424586"/>
                  </a:lnTo>
                  <a:lnTo>
                    <a:pt x="88595" y="424586"/>
                  </a:lnTo>
                  <a:lnTo>
                    <a:pt x="71589" y="354749"/>
                  </a:lnTo>
                  <a:lnTo>
                    <a:pt x="127190" y="355727"/>
                  </a:lnTo>
                  <a:lnTo>
                    <a:pt x="144856" y="424586"/>
                  </a:lnTo>
                  <a:lnTo>
                    <a:pt x="144856" y="337578"/>
                  </a:lnTo>
                  <a:lnTo>
                    <a:pt x="141566" y="337515"/>
                  </a:lnTo>
                  <a:lnTo>
                    <a:pt x="127685" y="283362"/>
                  </a:lnTo>
                  <a:lnTo>
                    <a:pt x="212280" y="283362"/>
                  </a:lnTo>
                  <a:lnTo>
                    <a:pt x="212280" y="264896"/>
                  </a:lnTo>
                  <a:lnTo>
                    <a:pt x="122948" y="264896"/>
                  </a:lnTo>
                  <a:lnTo>
                    <a:pt x="122428" y="262877"/>
                  </a:lnTo>
                  <a:lnTo>
                    <a:pt x="122428" y="337185"/>
                  </a:lnTo>
                  <a:lnTo>
                    <a:pt x="67068" y="336207"/>
                  </a:lnTo>
                  <a:lnTo>
                    <a:pt x="54216" y="283362"/>
                  </a:lnTo>
                  <a:lnTo>
                    <a:pt x="108623" y="283362"/>
                  </a:lnTo>
                  <a:lnTo>
                    <a:pt x="122428" y="337185"/>
                  </a:lnTo>
                  <a:lnTo>
                    <a:pt x="122428" y="262877"/>
                  </a:lnTo>
                  <a:lnTo>
                    <a:pt x="113309" y="227330"/>
                  </a:lnTo>
                  <a:lnTo>
                    <a:pt x="212280" y="227330"/>
                  </a:lnTo>
                  <a:lnTo>
                    <a:pt x="212280" y="208280"/>
                  </a:lnTo>
                  <a:lnTo>
                    <a:pt x="103886" y="208280"/>
                  </a:lnTo>
                  <a:lnTo>
                    <a:pt x="103886" y="264896"/>
                  </a:lnTo>
                  <a:lnTo>
                    <a:pt x="49720" y="264896"/>
                  </a:lnTo>
                  <a:lnTo>
                    <a:pt x="40589" y="227330"/>
                  </a:lnTo>
                  <a:lnTo>
                    <a:pt x="94246" y="227330"/>
                  </a:lnTo>
                  <a:lnTo>
                    <a:pt x="103886" y="264896"/>
                  </a:lnTo>
                  <a:lnTo>
                    <a:pt x="103886" y="208280"/>
                  </a:lnTo>
                  <a:lnTo>
                    <a:pt x="18453" y="208280"/>
                  </a:lnTo>
                  <a:lnTo>
                    <a:pt x="18453" y="166370"/>
                  </a:lnTo>
                  <a:lnTo>
                    <a:pt x="424561" y="166370"/>
                  </a:lnTo>
                  <a:lnTo>
                    <a:pt x="424561" y="147320"/>
                  </a:lnTo>
                  <a:lnTo>
                    <a:pt x="404139" y="147320"/>
                  </a:lnTo>
                  <a:lnTo>
                    <a:pt x="403186" y="142582"/>
                  </a:lnTo>
                  <a:lnTo>
                    <a:pt x="395249" y="130835"/>
                  </a:lnTo>
                  <a:lnTo>
                    <a:pt x="384543" y="123609"/>
                  </a:lnTo>
                  <a:lnTo>
                    <a:pt x="384543" y="147320"/>
                  </a:lnTo>
                  <a:lnTo>
                    <a:pt x="353809" y="147320"/>
                  </a:lnTo>
                  <a:lnTo>
                    <a:pt x="356146" y="143878"/>
                  </a:lnTo>
                  <a:lnTo>
                    <a:pt x="362013" y="139903"/>
                  </a:lnTo>
                  <a:lnTo>
                    <a:pt x="369176" y="138442"/>
                  </a:lnTo>
                  <a:lnTo>
                    <a:pt x="376351" y="139903"/>
                  </a:lnTo>
                  <a:lnTo>
                    <a:pt x="382219" y="143878"/>
                  </a:lnTo>
                  <a:lnTo>
                    <a:pt x="384543" y="147320"/>
                  </a:lnTo>
                  <a:lnTo>
                    <a:pt x="384543" y="123609"/>
                  </a:lnTo>
                  <a:lnTo>
                    <a:pt x="383514" y="122910"/>
                  </a:lnTo>
                  <a:lnTo>
                    <a:pt x="378409" y="121881"/>
                  </a:lnTo>
                  <a:lnTo>
                    <a:pt x="378409" y="92303"/>
                  </a:lnTo>
                  <a:lnTo>
                    <a:pt x="366229" y="56070"/>
                  </a:lnTo>
                  <a:lnTo>
                    <a:pt x="359943" y="50558"/>
                  </a:lnTo>
                  <a:lnTo>
                    <a:pt x="359943" y="92303"/>
                  </a:lnTo>
                  <a:lnTo>
                    <a:pt x="359943" y="121881"/>
                  </a:lnTo>
                  <a:lnTo>
                    <a:pt x="354850" y="122910"/>
                  </a:lnTo>
                  <a:lnTo>
                    <a:pt x="343103" y="130835"/>
                  </a:lnTo>
                  <a:lnTo>
                    <a:pt x="335178" y="142582"/>
                  </a:lnTo>
                  <a:lnTo>
                    <a:pt x="334200" y="147320"/>
                  </a:lnTo>
                  <a:lnTo>
                    <a:pt x="108788" y="147320"/>
                  </a:lnTo>
                  <a:lnTo>
                    <a:pt x="107835" y="142582"/>
                  </a:lnTo>
                  <a:lnTo>
                    <a:pt x="99898" y="130835"/>
                  </a:lnTo>
                  <a:lnTo>
                    <a:pt x="89192" y="123609"/>
                  </a:lnTo>
                  <a:lnTo>
                    <a:pt x="89192" y="147320"/>
                  </a:lnTo>
                  <a:lnTo>
                    <a:pt x="58445" y="147320"/>
                  </a:lnTo>
                  <a:lnTo>
                    <a:pt x="60782" y="143878"/>
                  </a:lnTo>
                  <a:lnTo>
                    <a:pt x="66662" y="139903"/>
                  </a:lnTo>
                  <a:lnTo>
                    <a:pt x="73825" y="138442"/>
                  </a:lnTo>
                  <a:lnTo>
                    <a:pt x="80987" y="139903"/>
                  </a:lnTo>
                  <a:lnTo>
                    <a:pt x="86868" y="143878"/>
                  </a:lnTo>
                  <a:lnTo>
                    <a:pt x="89192" y="147320"/>
                  </a:lnTo>
                  <a:lnTo>
                    <a:pt x="89192" y="123609"/>
                  </a:lnTo>
                  <a:lnTo>
                    <a:pt x="88163" y="122910"/>
                  </a:lnTo>
                  <a:lnTo>
                    <a:pt x="83058" y="121881"/>
                  </a:lnTo>
                  <a:lnTo>
                    <a:pt x="83058" y="92303"/>
                  </a:lnTo>
                  <a:lnTo>
                    <a:pt x="94183" y="64020"/>
                  </a:lnTo>
                  <a:lnTo>
                    <a:pt x="124244" y="40500"/>
                  </a:lnTo>
                  <a:lnTo>
                    <a:pt x="168325" y="24422"/>
                  </a:lnTo>
                  <a:lnTo>
                    <a:pt x="221500" y="18465"/>
                  </a:lnTo>
                  <a:lnTo>
                    <a:pt x="274675" y="24422"/>
                  </a:lnTo>
                  <a:lnTo>
                    <a:pt x="318757" y="40500"/>
                  </a:lnTo>
                  <a:lnTo>
                    <a:pt x="348830" y="64020"/>
                  </a:lnTo>
                  <a:lnTo>
                    <a:pt x="359943" y="92303"/>
                  </a:lnTo>
                  <a:lnTo>
                    <a:pt x="359943" y="50558"/>
                  </a:lnTo>
                  <a:lnTo>
                    <a:pt x="332841" y="26771"/>
                  </a:lnTo>
                  <a:lnTo>
                    <a:pt x="283006" y="7150"/>
                  </a:lnTo>
                  <a:lnTo>
                    <a:pt x="221500" y="0"/>
                  </a:lnTo>
                  <a:lnTo>
                    <a:pt x="159994" y="7150"/>
                  </a:lnTo>
                  <a:lnTo>
                    <a:pt x="110172" y="26771"/>
                  </a:lnTo>
                  <a:lnTo>
                    <a:pt x="76784" y="56070"/>
                  </a:lnTo>
                  <a:lnTo>
                    <a:pt x="64592" y="92303"/>
                  </a:lnTo>
                  <a:lnTo>
                    <a:pt x="64592" y="121881"/>
                  </a:lnTo>
                  <a:lnTo>
                    <a:pt x="59486" y="122910"/>
                  </a:lnTo>
                  <a:lnTo>
                    <a:pt x="47752" y="130835"/>
                  </a:lnTo>
                  <a:lnTo>
                    <a:pt x="39814" y="142582"/>
                  </a:lnTo>
                  <a:lnTo>
                    <a:pt x="38849" y="147320"/>
                  </a:lnTo>
                  <a:lnTo>
                    <a:pt x="0" y="147320"/>
                  </a:lnTo>
                  <a:lnTo>
                    <a:pt x="0" y="166370"/>
                  </a:lnTo>
                  <a:lnTo>
                    <a:pt x="0" y="208280"/>
                  </a:lnTo>
                  <a:lnTo>
                    <a:pt x="0" y="227330"/>
                  </a:lnTo>
                  <a:lnTo>
                    <a:pt x="21031" y="227330"/>
                  </a:lnTo>
                  <a:lnTo>
                    <a:pt x="74752" y="443039"/>
                  </a:lnTo>
                  <a:lnTo>
                    <a:pt x="359029" y="443039"/>
                  </a:lnTo>
                  <a:lnTo>
                    <a:pt x="421678" y="227330"/>
                  </a:lnTo>
                  <a:lnTo>
                    <a:pt x="443026" y="227330"/>
                  </a:lnTo>
                  <a:lnTo>
                    <a:pt x="443026" y="208597"/>
                  </a:lnTo>
                  <a:lnTo>
                    <a:pt x="443026" y="208280"/>
                  </a:lnTo>
                  <a:lnTo>
                    <a:pt x="443026" y="166370"/>
                  </a:lnTo>
                  <a:lnTo>
                    <a:pt x="443026" y="166141"/>
                  </a:lnTo>
                  <a:lnTo>
                    <a:pt x="443026" y="147320"/>
                  </a:lnTo>
                  <a:close/>
                </a:path>
              </a:pathLst>
            </a:custGeom>
            <a:solidFill>
              <a:srgbClr val="AB182D"/>
            </a:solidFill>
          </p:spPr>
          <p:txBody>
            <a:bodyPr wrap="square" lIns="0" tIns="0" rIns="0" bIns="0" rtlCol="0"/>
            <a:lstStyle/>
            <a:p>
              <a:endParaRPr/>
            </a:p>
          </p:txBody>
        </p:sp>
      </p:grpSp>
      <p:grpSp>
        <p:nvGrpSpPr>
          <p:cNvPr id="25" name="object 25"/>
          <p:cNvGrpSpPr/>
          <p:nvPr/>
        </p:nvGrpSpPr>
        <p:grpSpPr>
          <a:xfrm>
            <a:off x="360001" y="4481995"/>
            <a:ext cx="792480" cy="792480"/>
            <a:chOff x="360001" y="4481995"/>
            <a:chExt cx="792480" cy="792480"/>
          </a:xfrm>
        </p:grpSpPr>
        <p:sp>
          <p:nvSpPr>
            <p:cNvPr id="26" name="object 26"/>
            <p:cNvSpPr/>
            <p:nvPr/>
          </p:nvSpPr>
          <p:spPr>
            <a:xfrm>
              <a:off x="370161" y="4492155"/>
              <a:ext cx="772160" cy="772160"/>
            </a:xfrm>
            <a:custGeom>
              <a:avLst/>
              <a:gdLst/>
              <a:ahLst/>
              <a:cxnLst/>
              <a:rect l="l" t="t" r="r" b="b"/>
              <a:pathLst>
                <a:path w="772160" h="772160">
                  <a:moveTo>
                    <a:pt x="385838" y="771702"/>
                  </a:moveTo>
                  <a:lnTo>
                    <a:pt x="434237" y="768696"/>
                  </a:lnTo>
                  <a:lnTo>
                    <a:pt x="480842" y="759917"/>
                  </a:lnTo>
                  <a:lnTo>
                    <a:pt x="525291" y="745728"/>
                  </a:lnTo>
                  <a:lnTo>
                    <a:pt x="567223" y="726490"/>
                  </a:lnTo>
                  <a:lnTo>
                    <a:pt x="606276" y="702565"/>
                  </a:lnTo>
                  <a:lnTo>
                    <a:pt x="642089" y="674314"/>
                  </a:lnTo>
                  <a:lnTo>
                    <a:pt x="674300" y="642100"/>
                  </a:lnTo>
                  <a:lnTo>
                    <a:pt x="702548" y="606285"/>
                  </a:lnTo>
                  <a:lnTo>
                    <a:pt x="726470" y="567229"/>
                  </a:lnTo>
                  <a:lnTo>
                    <a:pt x="745706" y="525295"/>
                  </a:lnTo>
                  <a:lnTo>
                    <a:pt x="759893" y="480844"/>
                  </a:lnTo>
                  <a:lnTo>
                    <a:pt x="768671" y="434238"/>
                  </a:lnTo>
                  <a:lnTo>
                    <a:pt x="771677" y="385838"/>
                  </a:lnTo>
                  <a:lnTo>
                    <a:pt x="768671" y="337444"/>
                  </a:lnTo>
                  <a:lnTo>
                    <a:pt x="759893" y="290843"/>
                  </a:lnTo>
                  <a:lnTo>
                    <a:pt x="745706" y="246396"/>
                  </a:lnTo>
                  <a:lnTo>
                    <a:pt x="726470" y="204465"/>
                  </a:lnTo>
                  <a:lnTo>
                    <a:pt x="702548" y="165411"/>
                  </a:lnTo>
                  <a:lnTo>
                    <a:pt x="674300" y="129597"/>
                  </a:lnTo>
                  <a:lnTo>
                    <a:pt x="642089" y="97385"/>
                  </a:lnTo>
                  <a:lnTo>
                    <a:pt x="606276" y="69136"/>
                  </a:lnTo>
                  <a:lnTo>
                    <a:pt x="567223" y="45211"/>
                  </a:lnTo>
                  <a:lnTo>
                    <a:pt x="525291" y="25974"/>
                  </a:lnTo>
                  <a:lnTo>
                    <a:pt x="480842" y="11785"/>
                  </a:lnTo>
                  <a:lnTo>
                    <a:pt x="434237" y="3006"/>
                  </a:lnTo>
                  <a:lnTo>
                    <a:pt x="385838" y="0"/>
                  </a:lnTo>
                  <a:lnTo>
                    <a:pt x="337439" y="3006"/>
                  </a:lnTo>
                  <a:lnTo>
                    <a:pt x="290834" y="11785"/>
                  </a:lnTo>
                  <a:lnTo>
                    <a:pt x="246385" y="25974"/>
                  </a:lnTo>
                  <a:lnTo>
                    <a:pt x="204453" y="45211"/>
                  </a:lnTo>
                  <a:lnTo>
                    <a:pt x="165400" y="69136"/>
                  </a:lnTo>
                  <a:lnTo>
                    <a:pt x="129587" y="97385"/>
                  </a:lnTo>
                  <a:lnTo>
                    <a:pt x="97376" y="129597"/>
                  </a:lnTo>
                  <a:lnTo>
                    <a:pt x="69129" y="165411"/>
                  </a:lnTo>
                  <a:lnTo>
                    <a:pt x="45206" y="204465"/>
                  </a:lnTo>
                  <a:lnTo>
                    <a:pt x="25971" y="246396"/>
                  </a:lnTo>
                  <a:lnTo>
                    <a:pt x="11783" y="290843"/>
                  </a:lnTo>
                  <a:lnTo>
                    <a:pt x="3006" y="337444"/>
                  </a:lnTo>
                  <a:lnTo>
                    <a:pt x="0" y="385838"/>
                  </a:lnTo>
                  <a:lnTo>
                    <a:pt x="3006" y="434238"/>
                  </a:lnTo>
                  <a:lnTo>
                    <a:pt x="11783" y="480844"/>
                  </a:lnTo>
                  <a:lnTo>
                    <a:pt x="25971" y="525295"/>
                  </a:lnTo>
                  <a:lnTo>
                    <a:pt x="45206" y="567229"/>
                  </a:lnTo>
                  <a:lnTo>
                    <a:pt x="69129" y="606285"/>
                  </a:lnTo>
                  <a:lnTo>
                    <a:pt x="97376" y="642100"/>
                  </a:lnTo>
                  <a:lnTo>
                    <a:pt x="129587" y="674314"/>
                  </a:lnTo>
                  <a:lnTo>
                    <a:pt x="165400" y="702565"/>
                  </a:lnTo>
                  <a:lnTo>
                    <a:pt x="204453" y="726490"/>
                  </a:lnTo>
                  <a:lnTo>
                    <a:pt x="246385" y="745728"/>
                  </a:lnTo>
                  <a:lnTo>
                    <a:pt x="290834" y="759917"/>
                  </a:lnTo>
                  <a:lnTo>
                    <a:pt x="337439" y="768696"/>
                  </a:lnTo>
                  <a:lnTo>
                    <a:pt x="385838" y="771702"/>
                  </a:lnTo>
                  <a:close/>
                </a:path>
              </a:pathLst>
            </a:custGeom>
            <a:ln w="20320">
              <a:solidFill>
                <a:srgbClr val="AB182D"/>
              </a:solidFill>
            </a:ln>
          </p:spPr>
          <p:txBody>
            <a:bodyPr wrap="square" lIns="0" tIns="0" rIns="0" bIns="0" rtlCol="0"/>
            <a:lstStyle/>
            <a:p>
              <a:endParaRPr/>
            </a:p>
          </p:txBody>
        </p:sp>
        <p:sp>
          <p:nvSpPr>
            <p:cNvPr id="27" name="object 27"/>
            <p:cNvSpPr/>
            <p:nvPr/>
          </p:nvSpPr>
          <p:spPr>
            <a:xfrm>
              <a:off x="518515" y="4634992"/>
              <a:ext cx="483234" cy="482600"/>
            </a:xfrm>
            <a:custGeom>
              <a:avLst/>
              <a:gdLst/>
              <a:ahLst/>
              <a:cxnLst/>
              <a:rect l="l" t="t" r="r" b="b"/>
              <a:pathLst>
                <a:path w="483234" h="482600">
                  <a:moveTo>
                    <a:pt x="194054" y="0"/>
                  </a:moveTo>
                  <a:lnTo>
                    <a:pt x="159292" y="1901"/>
                  </a:lnTo>
                  <a:lnTo>
                    <a:pt x="124072" y="10988"/>
                  </a:lnTo>
                  <a:lnTo>
                    <a:pt x="116444" y="16931"/>
                  </a:lnTo>
                  <a:lnTo>
                    <a:pt x="114420" y="25425"/>
                  </a:lnTo>
                  <a:lnTo>
                    <a:pt x="117636" y="33523"/>
                  </a:lnTo>
                  <a:lnTo>
                    <a:pt x="125723" y="38280"/>
                  </a:lnTo>
                  <a:lnTo>
                    <a:pt x="147319" y="45449"/>
                  </a:lnTo>
                  <a:lnTo>
                    <a:pt x="162920" y="55006"/>
                  </a:lnTo>
                  <a:lnTo>
                    <a:pt x="173785" y="65887"/>
                  </a:lnTo>
                  <a:lnTo>
                    <a:pt x="181172" y="77028"/>
                  </a:lnTo>
                  <a:lnTo>
                    <a:pt x="161670" y="82131"/>
                  </a:lnTo>
                  <a:lnTo>
                    <a:pt x="145056" y="88141"/>
                  </a:lnTo>
                  <a:lnTo>
                    <a:pt x="71188" y="139157"/>
                  </a:lnTo>
                  <a:lnTo>
                    <a:pt x="38243" y="176821"/>
                  </a:lnTo>
                  <a:lnTo>
                    <a:pt x="15849" y="216300"/>
                  </a:lnTo>
                  <a:lnTo>
                    <a:pt x="3327" y="256538"/>
                  </a:lnTo>
                  <a:lnTo>
                    <a:pt x="0" y="296482"/>
                  </a:lnTo>
                  <a:lnTo>
                    <a:pt x="5188" y="335079"/>
                  </a:lnTo>
                  <a:lnTo>
                    <a:pt x="31861" y="394631"/>
                  </a:lnTo>
                  <a:lnTo>
                    <a:pt x="69754" y="439950"/>
                  </a:lnTo>
                  <a:lnTo>
                    <a:pt x="104314" y="469200"/>
                  </a:lnTo>
                  <a:lnTo>
                    <a:pt x="125609" y="482539"/>
                  </a:lnTo>
                  <a:lnTo>
                    <a:pt x="128378" y="482539"/>
                  </a:lnTo>
                  <a:lnTo>
                    <a:pt x="174479" y="461356"/>
                  </a:lnTo>
                  <a:lnTo>
                    <a:pt x="179060" y="453990"/>
                  </a:lnTo>
                  <a:lnTo>
                    <a:pt x="131984" y="453990"/>
                  </a:lnTo>
                  <a:lnTo>
                    <a:pt x="121805" y="446865"/>
                  </a:lnTo>
                  <a:lnTo>
                    <a:pt x="106967" y="435236"/>
                  </a:lnTo>
                  <a:lnTo>
                    <a:pt x="89417" y="419433"/>
                  </a:lnTo>
                  <a:lnTo>
                    <a:pt x="71101" y="399786"/>
                  </a:lnTo>
                  <a:lnTo>
                    <a:pt x="189551" y="399786"/>
                  </a:lnTo>
                  <a:lnTo>
                    <a:pt x="187395" y="381828"/>
                  </a:lnTo>
                  <a:lnTo>
                    <a:pt x="186896" y="380711"/>
                  </a:lnTo>
                  <a:lnTo>
                    <a:pt x="115500" y="380711"/>
                  </a:lnTo>
                  <a:lnTo>
                    <a:pt x="91099" y="376886"/>
                  </a:lnTo>
                  <a:lnTo>
                    <a:pt x="69523" y="367380"/>
                  </a:lnTo>
                  <a:lnTo>
                    <a:pt x="50828" y="352234"/>
                  </a:lnTo>
                  <a:lnTo>
                    <a:pt x="35071" y="331485"/>
                  </a:lnTo>
                  <a:lnTo>
                    <a:pt x="39753" y="323871"/>
                  </a:lnTo>
                  <a:lnTo>
                    <a:pt x="46429" y="314431"/>
                  </a:lnTo>
                  <a:lnTo>
                    <a:pt x="55075" y="304069"/>
                  </a:lnTo>
                  <a:lnTo>
                    <a:pt x="65665" y="293690"/>
                  </a:lnTo>
                  <a:lnTo>
                    <a:pt x="68984" y="291430"/>
                  </a:lnTo>
                  <a:lnTo>
                    <a:pt x="28594" y="291430"/>
                  </a:lnTo>
                  <a:lnTo>
                    <a:pt x="48085" y="214861"/>
                  </a:lnTo>
                  <a:lnTo>
                    <a:pt x="79200" y="171204"/>
                  </a:lnTo>
                  <a:lnTo>
                    <a:pt x="130956" y="127968"/>
                  </a:lnTo>
                  <a:lnTo>
                    <a:pt x="175096" y="107650"/>
                  </a:lnTo>
                  <a:lnTo>
                    <a:pt x="228619" y="98517"/>
                  </a:lnTo>
                  <a:lnTo>
                    <a:pt x="249037" y="97736"/>
                  </a:lnTo>
                  <a:lnTo>
                    <a:pt x="365299" y="97736"/>
                  </a:lnTo>
                  <a:lnTo>
                    <a:pt x="351593" y="89600"/>
                  </a:lnTo>
                  <a:lnTo>
                    <a:pt x="302342" y="74336"/>
                  </a:lnTo>
                  <a:lnTo>
                    <a:pt x="300984" y="71948"/>
                  </a:lnTo>
                  <a:lnTo>
                    <a:pt x="210356" y="71948"/>
                  </a:lnTo>
                  <a:lnTo>
                    <a:pt x="205133" y="61877"/>
                  </a:lnTo>
                  <a:lnTo>
                    <a:pt x="197904" y="50746"/>
                  </a:lnTo>
                  <a:lnTo>
                    <a:pt x="187989" y="39348"/>
                  </a:lnTo>
                  <a:lnTo>
                    <a:pt x="174707" y="28476"/>
                  </a:lnTo>
                  <a:lnTo>
                    <a:pt x="265653" y="28476"/>
                  </a:lnTo>
                  <a:lnTo>
                    <a:pt x="258807" y="22710"/>
                  </a:lnTo>
                  <a:lnTo>
                    <a:pt x="227509" y="6523"/>
                  </a:lnTo>
                  <a:lnTo>
                    <a:pt x="194054" y="0"/>
                  </a:lnTo>
                  <a:close/>
                </a:path>
                <a:path w="483234" h="482600">
                  <a:moveTo>
                    <a:pt x="189975" y="403317"/>
                  </a:moveTo>
                  <a:lnTo>
                    <a:pt x="161842" y="403317"/>
                  </a:lnTo>
                  <a:lnTo>
                    <a:pt x="162035" y="415667"/>
                  </a:lnTo>
                  <a:lnTo>
                    <a:pt x="160639" y="426427"/>
                  </a:lnTo>
                  <a:lnTo>
                    <a:pt x="131984" y="453990"/>
                  </a:lnTo>
                  <a:lnTo>
                    <a:pt x="179060" y="453990"/>
                  </a:lnTo>
                  <a:lnTo>
                    <a:pt x="183878" y="446242"/>
                  </a:lnTo>
                  <a:lnTo>
                    <a:pt x="189171" y="427902"/>
                  </a:lnTo>
                  <a:lnTo>
                    <a:pt x="190347" y="406408"/>
                  </a:lnTo>
                  <a:lnTo>
                    <a:pt x="189975" y="403317"/>
                  </a:lnTo>
                  <a:close/>
                </a:path>
                <a:path w="483234" h="482600">
                  <a:moveTo>
                    <a:pt x="189551" y="399786"/>
                  </a:moveTo>
                  <a:lnTo>
                    <a:pt x="71101" y="399786"/>
                  </a:lnTo>
                  <a:lnTo>
                    <a:pt x="93226" y="406467"/>
                  </a:lnTo>
                  <a:lnTo>
                    <a:pt x="116090" y="409019"/>
                  </a:lnTo>
                  <a:lnTo>
                    <a:pt x="139145" y="407837"/>
                  </a:lnTo>
                  <a:lnTo>
                    <a:pt x="161842" y="403317"/>
                  </a:lnTo>
                  <a:lnTo>
                    <a:pt x="189975" y="403317"/>
                  </a:lnTo>
                  <a:lnTo>
                    <a:pt x="189551" y="399786"/>
                  </a:lnTo>
                  <a:close/>
                </a:path>
                <a:path w="483234" h="482600">
                  <a:moveTo>
                    <a:pt x="174152" y="370382"/>
                  </a:moveTo>
                  <a:lnTo>
                    <a:pt x="167798" y="371567"/>
                  </a:lnTo>
                  <a:lnTo>
                    <a:pt x="163552" y="373188"/>
                  </a:lnTo>
                  <a:lnTo>
                    <a:pt x="152289" y="376577"/>
                  </a:lnTo>
                  <a:lnTo>
                    <a:pt x="135705" y="379746"/>
                  </a:lnTo>
                  <a:lnTo>
                    <a:pt x="115500" y="380711"/>
                  </a:lnTo>
                  <a:lnTo>
                    <a:pt x="186896" y="380711"/>
                  </a:lnTo>
                  <a:lnTo>
                    <a:pt x="184792" y="375990"/>
                  </a:lnTo>
                  <a:lnTo>
                    <a:pt x="180097" y="372016"/>
                  </a:lnTo>
                  <a:lnTo>
                    <a:pt x="174152" y="370382"/>
                  </a:lnTo>
                  <a:close/>
                </a:path>
                <a:path w="483234" h="482600">
                  <a:moveTo>
                    <a:pt x="233283" y="270498"/>
                  </a:moveTo>
                  <a:lnTo>
                    <a:pt x="135120" y="270498"/>
                  </a:lnTo>
                  <a:lnTo>
                    <a:pt x="160826" y="277015"/>
                  </a:lnTo>
                  <a:lnTo>
                    <a:pt x="170835" y="280764"/>
                  </a:lnTo>
                  <a:lnTo>
                    <a:pt x="229229" y="298859"/>
                  </a:lnTo>
                  <a:lnTo>
                    <a:pt x="272078" y="308816"/>
                  </a:lnTo>
                  <a:lnTo>
                    <a:pt x="321129" y="316552"/>
                  </a:lnTo>
                  <a:lnTo>
                    <a:pt x="372088" y="319431"/>
                  </a:lnTo>
                  <a:lnTo>
                    <a:pt x="422365" y="315193"/>
                  </a:lnTo>
                  <a:lnTo>
                    <a:pt x="469373" y="301577"/>
                  </a:lnTo>
                  <a:lnTo>
                    <a:pt x="474300" y="299469"/>
                  </a:lnTo>
                  <a:lnTo>
                    <a:pt x="477818" y="298237"/>
                  </a:lnTo>
                  <a:lnTo>
                    <a:pt x="482327" y="291163"/>
                  </a:lnTo>
                  <a:lnTo>
                    <a:pt x="482398" y="290818"/>
                  </a:lnTo>
                  <a:lnTo>
                    <a:pt x="383554" y="290818"/>
                  </a:lnTo>
                  <a:lnTo>
                    <a:pt x="347499" y="290396"/>
                  </a:lnTo>
                  <a:lnTo>
                    <a:pt x="312578" y="286921"/>
                  </a:lnTo>
                  <a:lnTo>
                    <a:pt x="309870" y="281181"/>
                  </a:lnTo>
                  <a:lnTo>
                    <a:pt x="278466" y="281181"/>
                  </a:lnTo>
                  <a:lnTo>
                    <a:pt x="236653" y="271477"/>
                  </a:lnTo>
                  <a:lnTo>
                    <a:pt x="233283" y="270498"/>
                  </a:lnTo>
                  <a:close/>
                </a:path>
                <a:path w="483234" h="482600">
                  <a:moveTo>
                    <a:pt x="133584" y="241807"/>
                  </a:moveTo>
                  <a:lnTo>
                    <a:pt x="96391" y="245302"/>
                  </a:lnTo>
                  <a:lnTo>
                    <a:pt x="60949" y="261681"/>
                  </a:lnTo>
                  <a:lnTo>
                    <a:pt x="28594" y="291430"/>
                  </a:lnTo>
                  <a:lnTo>
                    <a:pt x="68984" y="291430"/>
                  </a:lnTo>
                  <a:lnTo>
                    <a:pt x="87456" y="278847"/>
                  </a:lnTo>
                  <a:lnTo>
                    <a:pt x="110636" y="271113"/>
                  </a:lnTo>
                  <a:lnTo>
                    <a:pt x="135120" y="270498"/>
                  </a:lnTo>
                  <a:lnTo>
                    <a:pt x="233283" y="270498"/>
                  </a:lnTo>
                  <a:lnTo>
                    <a:pt x="202792" y="261642"/>
                  </a:lnTo>
                  <a:lnTo>
                    <a:pt x="179949" y="253959"/>
                  </a:lnTo>
                  <a:lnTo>
                    <a:pt x="171189" y="250713"/>
                  </a:lnTo>
                  <a:lnTo>
                    <a:pt x="133584" y="241807"/>
                  </a:lnTo>
                  <a:close/>
                </a:path>
                <a:path w="483234" h="482600">
                  <a:moveTo>
                    <a:pt x="395416" y="116614"/>
                  </a:moveTo>
                  <a:lnTo>
                    <a:pt x="342233" y="116614"/>
                  </a:lnTo>
                  <a:lnTo>
                    <a:pt x="384841" y="144538"/>
                  </a:lnTo>
                  <a:lnTo>
                    <a:pt x="416703" y="182043"/>
                  </a:lnTo>
                  <a:lnTo>
                    <a:pt x="438949" y="227137"/>
                  </a:lnTo>
                  <a:lnTo>
                    <a:pt x="452710" y="277828"/>
                  </a:lnTo>
                  <a:lnTo>
                    <a:pt x="419154" y="287019"/>
                  </a:lnTo>
                  <a:lnTo>
                    <a:pt x="383554" y="290818"/>
                  </a:lnTo>
                  <a:lnTo>
                    <a:pt x="482398" y="290818"/>
                  </a:lnTo>
                  <a:lnTo>
                    <a:pt x="483051" y="287683"/>
                  </a:lnTo>
                  <a:lnTo>
                    <a:pt x="482517" y="284267"/>
                  </a:lnTo>
                  <a:lnTo>
                    <a:pt x="470853" y="232845"/>
                  </a:lnTo>
                  <a:lnTo>
                    <a:pt x="452185" y="186680"/>
                  </a:lnTo>
                  <a:lnTo>
                    <a:pt x="426258" y="146759"/>
                  </a:lnTo>
                  <a:lnTo>
                    <a:pt x="395416" y="116614"/>
                  </a:lnTo>
                  <a:close/>
                </a:path>
                <a:path w="483234" h="482600">
                  <a:moveTo>
                    <a:pt x="365299" y="97736"/>
                  </a:moveTo>
                  <a:lnTo>
                    <a:pt x="249037" y="97736"/>
                  </a:lnTo>
                  <a:lnTo>
                    <a:pt x="269451" y="98453"/>
                  </a:lnTo>
                  <a:lnTo>
                    <a:pt x="289639" y="100799"/>
                  </a:lnTo>
                  <a:lnTo>
                    <a:pt x="309378" y="104905"/>
                  </a:lnTo>
                  <a:lnTo>
                    <a:pt x="276836" y="141926"/>
                  </a:lnTo>
                  <a:lnTo>
                    <a:pt x="262190" y="185037"/>
                  </a:lnTo>
                  <a:lnTo>
                    <a:pt x="263410" y="232151"/>
                  </a:lnTo>
                  <a:lnTo>
                    <a:pt x="278466" y="281181"/>
                  </a:lnTo>
                  <a:lnTo>
                    <a:pt x="309870" y="281181"/>
                  </a:lnTo>
                  <a:lnTo>
                    <a:pt x="302698" y="265981"/>
                  </a:lnTo>
                  <a:lnTo>
                    <a:pt x="293686" y="238872"/>
                  </a:lnTo>
                  <a:lnTo>
                    <a:pt x="289195" y="208099"/>
                  </a:lnTo>
                  <a:lnTo>
                    <a:pt x="292881" y="176164"/>
                  </a:lnTo>
                  <a:lnTo>
                    <a:pt x="299822" y="158869"/>
                  </a:lnTo>
                  <a:lnTo>
                    <a:pt x="310389" y="143151"/>
                  </a:lnTo>
                  <a:lnTo>
                    <a:pt x="324540" y="129051"/>
                  </a:lnTo>
                  <a:lnTo>
                    <a:pt x="342233" y="116614"/>
                  </a:lnTo>
                  <a:lnTo>
                    <a:pt x="395416" y="116614"/>
                  </a:lnTo>
                  <a:lnTo>
                    <a:pt x="392813" y="114070"/>
                  </a:lnTo>
                  <a:lnTo>
                    <a:pt x="365299" y="97736"/>
                  </a:lnTo>
                  <a:close/>
                </a:path>
                <a:path w="483234" h="482600">
                  <a:moveTo>
                    <a:pt x="250992" y="69444"/>
                  </a:moveTo>
                  <a:lnTo>
                    <a:pt x="236282" y="69742"/>
                  </a:lnTo>
                  <a:lnTo>
                    <a:pt x="222674" y="70634"/>
                  </a:lnTo>
                  <a:lnTo>
                    <a:pt x="210356" y="71948"/>
                  </a:lnTo>
                  <a:lnTo>
                    <a:pt x="300984" y="71948"/>
                  </a:lnTo>
                  <a:lnTo>
                    <a:pt x="299827" y="69916"/>
                  </a:lnTo>
                  <a:lnTo>
                    <a:pt x="266617" y="69916"/>
                  </a:lnTo>
                  <a:lnTo>
                    <a:pt x="250992" y="69444"/>
                  </a:lnTo>
                  <a:close/>
                </a:path>
                <a:path w="483234" h="482600">
                  <a:moveTo>
                    <a:pt x="265653" y="28476"/>
                  </a:moveTo>
                  <a:lnTo>
                    <a:pt x="174707" y="28476"/>
                  </a:lnTo>
                  <a:lnTo>
                    <a:pt x="206831" y="30209"/>
                  </a:lnTo>
                  <a:lnTo>
                    <a:pt x="232445" y="39485"/>
                  </a:lnTo>
                  <a:lnTo>
                    <a:pt x="252167" y="53617"/>
                  </a:lnTo>
                  <a:lnTo>
                    <a:pt x="266617" y="69916"/>
                  </a:lnTo>
                  <a:lnTo>
                    <a:pt x="299827" y="69916"/>
                  </a:lnTo>
                  <a:lnTo>
                    <a:pt x="295586" y="62463"/>
                  </a:lnTo>
                  <a:lnTo>
                    <a:pt x="286232" y="49166"/>
                  </a:lnTo>
                  <a:lnTo>
                    <a:pt x="274049" y="35547"/>
                  </a:lnTo>
                  <a:lnTo>
                    <a:pt x="265653" y="28476"/>
                  </a:lnTo>
                  <a:close/>
                </a:path>
              </a:pathLst>
            </a:custGeom>
            <a:solidFill>
              <a:srgbClr val="AB182D"/>
            </a:solidFill>
          </p:spPr>
          <p:txBody>
            <a:bodyPr wrap="square" lIns="0" tIns="0" rIns="0" bIns="0" rtlCol="0"/>
            <a:lstStyle/>
            <a:p>
              <a:endParaRPr/>
            </a:p>
          </p:txBody>
        </p:sp>
        <p:sp>
          <p:nvSpPr>
            <p:cNvPr id="28" name="object 28"/>
            <p:cNvSpPr/>
            <p:nvPr/>
          </p:nvSpPr>
          <p:spPr>
            <a:xfrm>
              <a:off x="589616" y="5034779"/>
              <a:ext cx="91440" cy="54610"/>
            </a:xfrm>
            <a:custGeom>
              <a:avLst/>
              <a:gdLst/>
              <a:ahLst/>
              <a:cxnLst/>
              <a:rect l="l" t="t" r="r" b="b"/>
              <a:pathLst>
                <a:path w="91440" h="54610">
                  <a:moveTo>
                    <a:pt x="90741" y="3530"/>
                  </a:moveTo>
                  <a:lnTo>
                    <a:pt x="82029" y="43027"/>
                  </a:lnTo>
                  <a:lnTo>
                    <a:pt x="60883" y="54203"/>
                  </a:lnTo>
                  <a:lnTo>
                    <a:pt x="50704" y="47079"/>
                  </a:lnTo>
                  <a:lnTo>
                    <a:pt x="35866" y="35450"/>
                  </a:lnTo>
                  <a:lnTo>
                    <a:pt x="18315" y="19647"/>
                  </a:lnTo>
                  <a:lnTo>
                    <a:pt x="0" y="0"/>
                  </a:lnTo>
                  <a:lnTo>
                    <a:pt x="22125" y="6680"/>
                  </a:lnTo>
                  <a:lnTo>
                    <a:pt x="44989" y="9232"/>
                  </a:lnTo>
                  <a:lnTo>
                    <a:pt x="68044" y="8051"/>
                  </a:lnTo>
                  <a:lnTo>
                    <a:pt x="90741" y="3530"/>
                  </a:lnTo>
                  <a:close/>
                </a:path>
              </a:pathLst>
            </a:custGeom>
            <a:ln w="5715">
              <a:solidFill>
                <a:srgbClr val="FFFFFF"/>
              </a:solidFill>
            </a:ln>
          </p:spPr>
          <p:txBody>
            <a:bodyPr wrap="square" lIns="0" tIns="0" rIns="0" bIns="0" rtlCol="0"/>
            <a:lstStyle/>
            <a:p>
              <a:endParaRPr/>
            </a:p>
          </p:txBody>
        </p:sp>
        <p:pic>
          <p:nvPicPr>
            <p:cNvPr id="29" name="object 29"/>
            <p:cNvPicPr/>
            <p:nvPr/>
          </p:nvPicPr>
          <p:blipFill>
            <a:blip r:embed="rId5" cstate="print"/>
            <a:stretch>
              <a:fillRect/>
            </a:stretch>
          </p:blipFill>
          <p:spPr>
            <a:xfrm>
              <a:off x="804853" y="4748749"/>
              <a:ext cx="169230" cy="179919"/>
            </a:xfrm>
            <a:prstGeom prst="rect">
              <a:avLst/>
            </a:prstGeom>
          </p:spPr>
        </p:pic>
        <p:sp>
          <p:nvSpPr>
            <p:cNvPr id="30" name="object 30"/>
            <p:cNvSpPr/>
            <p:nvPr/>
          </p:nvSpPr>
          <p:spPr>
            <a:xfrm>
              <a:off x="547109" y="4663469"/>
              <a:ext cx="281305" cy="263525"/>
            </a:xfrm>
            <a:custGeom>
              <a:avLst/>
              <a:gdLst/>
              <a:ahLst/>
              <a:cxnLst/>
              <a:rect l="l" t="t" r="r" b="b"/>
              <a:pathLst>
                <a:path w="281305" h="263525">
                  <a:moveTo>
                    <a:pt x="238023" y="41440"/>
                  </a:moveTo>
                  <a:lnTo>
                    <a:pt x="222397" y="40968"/>
                  </a:lnTo>
                  <a:lnTo>
                    <a:pt x="207687" y="41265"/>
                  </a:lnTo>
                  <a:lnTo>
                    <a:pt x="194080" y="42158"/>
                  </a:lnTo>
                  <a:lnTo>
                    <a:pt x="181762" y="43472"/>
                  </a:lnTo>
                  <a:lnTo>
                    <a:pt x="176538" y="33400"/>
                  </a:lnTo>
                  <a:lnTo>
                    <a:pt x="169310" y="22269"/>
                  </a:lnTo>
                  <a:lnTo>
                    <a:pt x="159395" y="10871"/>
                  </a:lnTo>
                  <a:lnTo>
                    <a:pt x="146113" y="0"/>
                  </a:lnTo>
                  <a:lnTo>
                    <a:pt x="178237" y="1733"/>
                  </a:lnTo>
                  <a:lnTo>
                    <a:pt x="203850" y="11009"/>
                  </a:lnTo>
                  <a:lnTo>
                    <a:pt x="223573" y="25140"/>
                  </a:lnTo>
                  <a:lnTo>
                    <a:pt x="238023" y="41440"/>
                  </a:lnTo>
                  <a:close/>
                </a:path>
                <a:path w="281305" h="263525">
                  <a:moveTo>
                    <a:pt x="142595" y="222237"/>
                  </a:moveTo>
                  <a:lnTo>
                    <a:pt x="104989" y="213331"/>
                  </a:lnTo>
                  <a:lnTo>
                    <a:pt x="67797" y="216825"/>
                  </a:lnTo>
                  <a:lnTo>
                    <a:pt x="32355" y="233204"/>
                  </a:lnTo>
                  <a:lnTo>
                    <a:pt x="0" y="262953"/>
                  </a:lnTo>
                  <a:lnTo>
                    <a:pt x="4221" y="227461"/>
                  </a:lnTo>
                  <a:lnTo>
                    <a:pt x="19491" y="186385"/>
                  </a:lnTo>
                  <a:lnTo>
                    <a:pt x="50606" y="142727"/>
                  </a:lnTo>
                  <a:lnTo>
                    <a:pt x="102361" y="99491"/>
                  </a:lnTo>
                  <a:lnTo>
                    <a:pt x="146502" y="79173"/>
                  </a:lnTo>
                  <a:lnTo>
                    <a:pt x="200024" y="70040"/>
                  </a:lnTo>
                  <a:lnTo>
                    <a:pt x="220442" y="69259"/>
                  </a:lnTo>
                  <a:lnTo>
                    <a:pt x="240857" y="69976"/>
                  </a:lnTo>
                  <a:lnTo>
                    <a:pt x="261045" y="72322"/>
                  </a:lnTo>
                  <a:lnTo>
                    <a:pt x="280784" y="76428"/>
                  </a:lnTo>
                  <a:lnTo>
                    <a:pt x="248241" y="113449"/>
                  </a:lnTo>
                  <a:lnTo>
                    <a:pt x="233595" y="156560"/>
                  </a:lnTo>
                  <a:lnTo>
                    <a:pt x="234816" y="203674"/>
                  </a:lnTo>
                  <a:lnTo>
                    <a:pt x="249872" y="252704"/>
                  </a:lnTo>
                  <a:lnTo>
                    <a:pt x="208059" y="243000"/>
                  </a:lnTo>
                  <a:lnTo>
                    <a:pt x="174197" y="233165"/>
                  </a:lnTo>
                  <a:lnTo>
                    <a:pt x="151354" y="225483"/>
                  </a:lnTo>
                  <a:lnTo>
                    <a:pt x="142595" y="222237"/>
                  </a:lnTo>
                  <a:close/>
                </a:path>
              </a:pathLst>
            </a:custGeom>
            <a:ln w="5715">
              <a:solidFill>
                <a:srgbClr val="FFFFFF"/>
              </a:solidFill>
            </a:ln>
          </p:spPr>
          <p:txBody>
            <a:bodyPr wrap="square" lIns="0" tIns="0" rIns="0" bIns="0" rtlCol="0"/>
            <a:lstStyle/>
            <a:p>
              <a:endParaRPr/>
            </a:p>
          </p:txBody>
        </p:sp>
        <p:sp>
          <p:nvSpPr>
            <p:cNvPr id="31" name="object 31"/>
            <p:cNvSpPr/>
            <p:nvPr/>
          </p:nvSpPr>
          <p:spPr>
            <a:xfrm>
              <a:off x="881486" y="4816834"/>
              <a:ext cx="28575" cy="28575"/>
            </a:xfrm>
            <a:custGeom>
              <a:avLst/>
              <a:gdLst/>
              <a:ahLst/>
              <a:cxnLst/>
              <a:rect l="l" t="t" r="r" b="b"/>
              <a:pathLst>
                <a:path w="28575" h="28575">
                  <a:moveTo>
                    <a:pt x="22072" y="0"/>
                  </a:moveTo>
                  <a:lnTo>
                    <a:pt x="14262" y="0"/>
                  </a:lnTo>
                  <a:lnTo>
                    <a:pt x="6121" y="0"/>
                  </a:lnTo>
                  <a:lnTo>
                    <a:pt x="0" y="6502"/>
                  </a:lnTo>
                  <a:lnTo>
                    <a:pt x="0" y="21755"/>
                  </a:lnTo>
                  <a:lnTo>
                    <a:pt x="6108" y="28282"/>
                  </a:lnTo>
                  <a:lnTo>
                    <a:pt x="22072" y="28282"/>
                  </a:lnTo>
                  <a:lnTo>
                    <a:pt x="28397" y="21945"/>
                  </a:lnTo>
                  <a:lnTo>
                    <a:pt x="28397" y="6324"/>
                  </a:lnTo>
                  <a:lnTo>
                    <a:pt x="22072" y="0"/>
                  </a:lnTo>
                  <a:close/>
                </a:path>
              </a:pathLst>
            </a:custGeom>
            <a:solidFill>
              <a:srgbClr val="AB182D"/>
            </a:solidFill>
          </p:spPr>
          <p:txBody>
            <a:bodyPr wrap="square" lIns="0" tIns="0" rIns="0" bIns="0" rtlCol="0"/>
            <a:lstStyle/>
            <a:p>
              <a:endParaRPr/>
            </a:p>
          </p:txBody>
        </p:sp>
      </p:grpSp>
      <p:pic>
        <p:nvPicPr>
          <p:cNvPr id="32" name="object 32"/>
          <p:cNvPicPr/>
          <p:nvPr/>
        </p:nvPicPr>
        <p:blipFill>
          <a:blip r:embed="rId6" cstate="print"/>
          <a:stretch>
            <a:fillRect/>
          </a:stretch>
        </p:blipFill>
        <p:spPr>
          <a:xfrm>
            <a:off x="4548000" y="1877114"/>
            <a:ext cx="812317" cy="812304"/>
          </a:xfrm>
          <a:prstGeom prst="rect">
            <a:avLst/>
          </a:prstGeom>
        </p:spPr>
      </p:pic>
      <p:grpSp>
        <p:nvGrpSpPr>
          <p:cNvPr id="33" name="object 33"/>
          <p:cNvGrpSpPr/>
          <p:nvPr/>
        </p:nvGrpSpPr>
        <p:grpSpPr>
          <a:xfrm>
            <a:off x="4548002" y="4994981"/>
            <a:ext cx="792480" cy="792480"/>
            <a:chOff x="4548002" y="4994981"/>
            <a:chExt cx="792480" cy="792480"/>
          </a:xfrm>
        </p:grpSpPr>
        <p:sp>
          <p:nvSpPr>
            <p:cNvPr id="34" name="object 34"/>
            <p:cNvSpPr/>
            <p:nvPr/>
          </p:nvSpPr>
          <p:spPr>
            <a:xfrm>
              <a:off x="4558162" y="5005141"/>
              <a:ext cx="772160" cy="772160"/>
            </a:xfrm>
            <a:custGeom>
              <a:avLst/>
              <a:gdLst/>
              <a:ahLst/>
              <a:cxnLst/>
              <a:rect l="l" t="t" r="r" b="b"/>
              <a:pathLst>
                <a:path w="772160" h="772160">
                  <a:moveTo>
                    <a:pt x="385838" y="771702"/>
                  </a:moveTo>
                  <a:lnTo>
                    <a:pt x="434237" y="768696"/>
                  </a:lnTo>
                  <a:lnTo>
                    <a:pt x="480842" y="759917"/>
                  </a:lnTo>
                  <a:lnTo>
                    <a:pt x="525291" y="745728"/>
                  </a:lnTo>
                  <a:lnTo>
                    <a:pt x="567223" y="726490"/>
                  </a:lnTo>
                  <a:lnTo>
                    <a:pt x="606276" y="702565"/>
                  </a:lnTo>
                  <a:lnTo>
                    <a:pt x="642089" y="674314"/>
                  </a:lnTo>
                  <a:lnTo>
                    <a:pt x="674300" y="642100"/>
                  </a:lnTo>
                  <a:lnTo>
                    <a:pt x="702548" y="606285"/>
                  </a:lnTo>
                  <a:lnTo>
                    <a:pt x="726470" y="567229"/>
                  </a:lnTo>
                  <a:lnTo>
                    <a:pt x="745706" y="525295"/>
                  </a:lnTo>
                  <a:lnTo>
                    <a:pt x="759893" y="480844"/>
                  </a:lnTo>
                  <a:lnTo>
                    <a:pt x="768671" y="434238"/>
                  </a:lnTo>
                  <a:lnTo>
                    <a:pt x="771677" y="385838"/>
                  </a:lnTo>
                  <a:lnTo>
                    <a:pt x="768671" y="337444"/>
                  </a:lnTo>
                  <a:lnTo>
                    <a:pt x="759893" y="290843"/>
                  </a:lnTo>
                  <a:lnTo>
                    <a:pt x="745706" y="246396"/>
                  </a:lnTo>
                  <a:lnTo>
                    <a:pt x="726470" y="204465"/>
                  </a:lnTo>
                  <a:lnTo>
                    <a:pt x="702548" y="165411"/>
                  </a:lnTo>
                  <a:lnTo>
                    <a:pt x="674300" y="129597"/>
                  </a:lnTo>
                  <a:lnTo>
                    <a:pt x="642089" y="97385"/>
                  </a:lnTo>
                  <a:lnTo>
                    <a:pt x="606276" y="69136"/>
                  </a:lnTo>
                  <a:lnTo>
                    <a:pt x="567223" y="45211"/>
                  </a:lnTo>
                  <a:lnTo>
                    <a:pt x="525291" y="25974"/>
                  </a:lnTo>
                  <a:lnTo>
                    <a:pt x="480842" y="11785"/>
                  </a:lnTo>
                  <a:lnTo>
                    <a:pt x="434237" y="3006"/>
                  </a:lnTo>
                  <a:lnTo>
                    <a:pt x="385838" y="0"/>
                  </a:lnTo>
                  <a:lnTo>
                    <a:pt x="337439" y="3006"/>
                  </a:lnTo>
                  <a:lnTo>
                    <a:pt x="290834" y="11785"/>
                  </a:lnTo>
                  <a:lnTo>
                    <a:pt x="246385" y="25974"/>
                  </a:lnTo>
                  <a:lnTo>
                    <a:pt x="204453" y="45211"/>
                  </a:lnTo>
                  <a:lnTo>
                    <a:pt x="165400" y="69136"/>
                  </a:lnTo>
                  <a:lnTo>
                    <a:pt x="129587" y="97385"/>
                  </a:lnTo>
                  <a:lnTo>
                    <a:pt x="97376" y="129597"/>
                  </a:lnTo>
                  <a:lnTo>
                    <a:pt x="69129" y="165411"/>
                  </a:lnTo>
                  <a:lnTo>
                    <a:pt x="45206" y="204465"/>
                  </a:lnTo>
                  <a:lnTo>
                    <a:pt x="25971" y="246396"/>
                  </a:lnTo>
                  <a:lnTo>
                    <a:pt x="11783" y="290843"/>
                  </a:lnTo>
                  <a:lnTo>
                    <a:pt x="3006" y="337444"/>
                  </a:lnTo>
                  <a:lnTo>
                    <a:pt x="0" y="385838"/>
                  </a:lnTo>
                  <a:lnTo>
                    <a:pt x="3006" y="434238"/>
                  </a:lnTo>
                  <a:lnTo>
                    <a:pt x="11783" y="480844"/>
                  </a:lnTo>
                  <a:lnTo>
                    <a:pt x="25971" y="525295"/>
                  </a:lnTo>
                  <a:lnTo>
                    <a:pt x="45206" y="567229"/>
                  </a:lnTo>
                  <a:lnTo>
                    <a:pt x="69129" y="606285"/>
                  </a:lnTo>
                  <a:lnTo>
                    <a:pt x="97376" y="642100"/>
                  </a:lnTo>
                  <a:lnTo>
                    <a:pt x="129587" y="674314"/>
                  </a:lnTo>
                  <a:lnTo>
                    <a:pt x="165400" y="702565"/>
                  </a:lnTo>
                  <a:lnTo>
                    <a:pt x="204453" y="726490"/>
                  </a:lnTo>
                  <a:lnTo>
                    <a:pt x="246385" y="745728"/>
                  </a:lnTo>
                  <a:lnTo>
                    <a:pt x="290834" y="759917"/>
                  </a:lnTo>
                  <a:lnTo>
                    <a:pt x="337439" y="768696"/>
                  </a:lnTo>
                  <a:lnTo>
                    <a:pt x="385838" y="771702"/>
                  </a:lnTo>
                  <a:close/>
                </a:path>
              </a:pathLst>
            </a:custGeom>
            <a:ln w="20320">
              <a:solidFill>
                <a:srgbClr val="AB182D"/>
              </a:solidFill>
            </a:ln>
          </p:spPr>
          <p:txBody>
            <a:bodyPr wrap="square" lIns="0" tIns="0" rIns="0" bIns="0" rtlCol="0"/>
            <a:lstStyle/>
            <a:p>
              <a:endParaRPr/>
            </a:p>
          </p:txBody>
        </p:sp>
        <p:sp>
          <p:nvSpPr>
            <p:cNvPr id="35" name="object 35"/>
            <p:cNvSpPr/>
            <p:nvPr/>
          </p:nvSpPr>
          <p:spPr>
            <a:xfrm>
              <a:off x="4934856" y="5116683"/>
              <a:ext cx="18415" cy="73660"/>
            </a:xfrm>
            <a:custGeom>
              <a:avLst/>
              <a:gdLst/>
              <a:ahLst/>
              <a:cxnLst/>
              <a:rect l="l" t="t" r="r" b="b"/>
              <a:pathLst>
                <a:path w="18414" h="73660">
                  <a:moveTo>
                    <a:pt x="14198" y="0"/>
                  </a:moveTo>
                  <a:lnTo>
                    <a:pt x="4089" y="0"/>
                  </a:lnTo>
                  <a:lnTo>
                    <a:pt x="0" y="4089"/>
                  </a:lnTo>
                  <a:lnTo>
                    <a:pt x="0" y="69062"/>
                  </a:lnTo>
                  <a:lnTo>
                    <a:pt x="4089" y="73152"/>
                  </a:lnTo>
                  <a:lnTo>
                    <a:pt x="9144" y="73152"/>
                  </a:lnTo>
                  <a:lnTo>
                    <a:pt x="14198" y="73152"/>
                  </a:lnTo>
                  <a:lnTo>
                    <a:pt x="18288" y="69062"/>
                  </a:lnTo>
                  <a:lnTo>
                    <a:pt x="18288" y="4089"/>
                  </a:lnTo>
                  <a:lnTo>
                    <a:pt x="14198" y="0"/>
                  </a:lnTo>
                  <a:close/>
                </a:path>
              </a:pathLst>
            </a:custGeom>
            <a:solidFill>
              <a:srgbClr val="AB182D"/>
            </a:solidFill>
          </p:spPr>
          <p:txBody>
            <a:bodyPr wrap="square" lIns="0" tIns="0" rIns="0" bIns="0" rtlCol="0"/>
            <a:lstStyle/>
            <a:p>
              <a:endParaRPr/>
            </a:p>
          </p:txBody>
        </p:sp>
        <p:sp>
          <p:nvSpPr>
            <p:cNvPr id="36" name="object 36"/>
            <p:cNvSpPr/>
            <p:nvPr/>
          </p:nvSpPr>
          <p:spPr>
            <a:xfrm>
              <a:off x="4934856" y="5116683"/>
              <a:ext cx="18415" cy="73660"/>
            </a:xfrm>
            <a:custGeom>
              <a:avLst/>
              <a:gdLst/>
              <a:ahLst/>
              <a:cxnLst/>
              <a:rect l="l" t="t" r="r" b="b"/>
              <a:pathLst>
                <a:path w="18414" h="73660">
                  <a:moveTo>
                    <a:pt x="9144" y="73152"/>
                  </a:moveTo>
                  <a:lnTo>
                    <a:pt x="4089" y="73152"/>
                  </a:lnTo>
                  <a:lnTo>
                    <a:pt x="0" y="69062"/>
                  </a:lnTo>
                  <a:lnTo>
                    <a:pt x="0" y="64008"/>
                  </a:lnTo>
                  <a:lnTo>
                    <a:pt x="0" y="9144"/>
                  </a:lnTo>
                  <a:lnTo>
                    <a:pt x="0" y="4089"/>
                  </a:lnTo>
                  <a:lnTo>
                    <a:pt x="4089" y="0"/>
                  </a:lnTo>
                  <a:lnTo>
                    <a:pt x="9144" y="0"/>
                  </a:lnTo>
                  <a:lnTo>
                    <a:pt x="14198" y="0"/>
                  </a:lnTo>
                  <a:lnTo>
                    <a:pt x="18288" y="4089"/>
                  </a:lnTo>
                  <a:lnTo>
                    <a:pt x="18288" y="9144"/>
                  </a:lnTo>
                  <a:lnTo>
                    <a:pt x="18288" y="64008"/>
                  </a:lnTo>
                  <a:lnTo>
                    <a:pt x="18288" y="69062"/>
                  </a:lnTo>
                  <a:lnTo>
                    <a:pt x="14198" y="73152"/>
                  </a:lnTo>
                  <a:lnTo>
                    <a:pt x="9144" y="73152"/>
                  </a:lnTo>
                  <a:close/>
                </a:path>
              </a:pathLst>
            </a:custGeom>
            <a:ln w="3810">
              <a:solidFill>
                <a:srgbClr val="AB182D"/>
              </a:solidFill>
            </a:ln>
          </p:spPr>
          <p:txBody>
            <a:bodyPr wrap="square" lIns="0" tIns="0" rIns="0" bIns="0" rtlCol="0"/>
            <a:lstStyle/>
            <a:p>
              <a:endParaRPr/>
            </a:p>
          </p:txBody>
        </p:sp>
        <p:sp>
          <p:nvSpPr>
            <p:cNvPr id="37" name="object 37"/>
            <p:cNvSpPr/>
            <p:nvPr/>
          </p:nvSpPr>
          <p:spPr>
            <a:xfrm>
              <a:off x="4800986" y="5150977"/>
              <a:ext cx="39370" cy="51435"/>
            </a:xfrm>
            <a:custGeom>
              <a:avLst/>
              <a:gdLst/>
              <a:ahLst/>
              <a:cxnLst/>
              <a:rect l="l" t="t" r="r" b="b"/>
              <a:pathLst>
                <a:path w="39370" h="51435">
                  <a:moveTo>
                    <a:pt x="10274" y="0"/>
                  </a:moveTo>
                  <a:lnTo>
                    <a:pt x="1536" y="4978"/>
                  </a:lnTo>
                  <a:lnTo>
                    <a:pt x="0" y="10553"/>
                  </a:lnTo>
                  <a:lnTo>
                    <a:pt x="22415" y="49453"/>
                  </a:lnTo>
                  <a:lnTo>
                    <a:pt x="25450" y="51193"/>
                  </a:lnTo>
                  <a:lnTo>
                    <a:pt x="28714" y="51193"/>
                  </a:lnTo>
                  <a:lnTo>
                    <a:pt x="30314" y="51193"/>
                  </a:lnTo>
                  <a:lnTo>
                    <a:pt x="31889" y="50774"/>
                  </a:lnTo>
                  <a:lnTo>
                    <a:pt x="37655" y="47447"/>
                  </a:lnTo>
                  <a:lnTo>
                    <a:pt x="39154" y="41846"/>
                  </a:lnTo>
                  <a:lnTo>
                    <a:pt x="15811" y="1485"/>
                  </a:lnTo>
                  <a:lnTo>
                    <a:pt x="10274" y="0"/>
                  </a:lnTo>
                  <a:close/>
                </a:path>
              </a:pathLst>
            </a:custGeom>
            <a:solidFill>
              <a:srgbClr val="AB182D"/>
            </a:solidFill>
          </p:spPr>
          <p:txBody>
            <a:bodyPr wrap="square" lIns="0" tIns="0" rIns="0" bIns="0" rtlCol="0"/>
            <a:lstStyle/>
            <a:p>
              <a:endParaRPr/>
            </a:p>
          </p:txBody>
        </p:sp>
        <p:sp>
          <p:nvSpPr>
            <p:cNvPr id="38" name="object 38"/>
            <p:cNvSpPr/>
            <p:nvPr/>
          </p:nvSpPr>
          <p:spPr>
            <a:xfrm>
              <a:off x="4800986" y="5150977"/>
              <a:ext cx="39370" cy="51435"/>
            </a:xfrm>
            <a:custGeom>
              <a:avLst/>
              <a:gdLst/>
              <a:ahLst/>
              <a:cxnLst/>
              <a:rect l="l" t="t" r="r" b="b"/>
              <a:pathLst>
                <a:path w="39370" h="51435">
                  <a:moveTo>
                    <a:pt x="28714" y="51193"/>
                  </a:moveTo>
                  <a:lnTo>
                    <a:pt x="25450" y="51193"/>
                  </a:lnTo>
                  <a:lnTo>
                    <a:pt x="22415" y="49453"/>
                  </a:lnTo>
                  <a:lnTo>
                    <a:pt x="20789" y="46621"/>
                  </a:lnTo>
                  <a:lnTo>
                    <a:pt x="2501" y="14947"/>
                  </a:lnTo>
                  <a:lnTo>
                    <a:pt x="0" y="10553"/>
                  </a:lnTo>
                  <a:lnTo>
                    <a:pt x="1536" y="4978"/>
                  </a:lnTo>
                  <a:lnTo>
                    <a:pt x="5930" y="2476"/>
                  </a:lnTo>
                  <a:lnTo>
                    <a:pt x="10274" y="0"/>
                  </a:lnTo>
                  <a:lnTo>
                    <a:pt x="15811" y="1485"/>
                  </a:lnTo>
                  <a:lnTo>
                    <a:pt x="18338" y="5803"/>
                  </a:lnTo>
                  <a:lnTo>
                    <a:pt x="36626" y="37477"/>
                  </a:lnTo>
                  <a:lnTo>
                    <a:pt x="39154" y="41846"/>
                  </a:lnTo>
                  <a:lnTo>
                    <a:pt x="37655" y="47447"/>
                  </a:lnTo>
                  <a:lnTo>
                    <a:pt x="33274" y="49974"/>
                  </a:lnTo>
                  <a:lnTo>
                    <a:pt x="31889" y="50774"/>
                  </a:lnTo>
                  <a:lnTo>
                    <a:pt x="30314" y="51193"/>
                  </a:lnTo>
                  <a:lnTo>
                    <a:pt x="28714" y="51193"/>
                  </a:lnTo>
                  <a:close/>
                </a:path>
              </a:pathLst>
            </a:custGeom>
            <a:ln w="3810">
              <a:solidFill>
                <a:srgbClr val="AB182D"/>
              </a:solidFill>
            </a:ln>
          </p:spPr>
          <p:txBody>
            <a:bodyPr wrap="square" lIns="0" tIns="0" rIns="0" bIns="0" rtlCol="0"/>
            <a:lstStyle/>
            <a:p>
              <a:endParaRPr/>
            </a:p>
          </p:txBody>
        </p:sp>
        <p:sp>
          <p:nvSpPr>
            <p:cNvPr id="39" name="object 39"/>
            <p:cNvSpPr/>
            <p:nvPr/>
          </p:nvSpPr>
          <p:spPr>
            <a:xfrm>
              <a:off x="4703951" y="5248027"/>
              <a:ext cx="52705" cy="38100"/>
            </a:xfrm>
            <a:custGeom>
              <a:avLst/>
              <a:gdLst/>
              <a:ahLst/>
              <a:cxnLst/>
              <a:rect l="l" t="t" r="r" b="b"/>
              <a:pathLst>
                <a:path w="52704" h="38100">
                  <a:moveTo>
                    <a:pt x="10604" y="0"/>
                  </a:moveTo>
                  <a:lnTo>
                    <a:pt x="5080" y="1473"/>
                  </a:lnTo>
                  <a:lnTo>
                    <a:pt x="0" y="10147"/>
                  </a:lnTo>
                  <a:lnTo>
                    <a:pt x="1460" y="15748"/>
                  </a:lnTo>
                  <a:lnTo>
                    <a:pt x="38874" y="37401"/>
                  </a:lnTo>
                  <a:lnTo>
                    <a:pt x="40462" y="37820"/>
                  </a:lnTo>
                  <a:lnTo>
                    <a:pt x="42062" y="37820"/>
                  </a:lnTo>
                  <a:lnTo>
                    <a:pt x="45326" y="37820"/>
                  </a:lnTo>
                  <a:lnTo>
                    <a:pt x="48348" y="36080"/>
                  </a:lnTo>
                  <a:lnTo>
                    <a:pt x="52501" y="28879"/>
                  </a:lnTo>
                  <a:lnTo>
                    <a:pt x="51003" y="23279"/>
                  </a:lnTo>
                  <a:lnTo>
                    <a:pt x="10604" y="0"/>
                  </a:lnTo>
                  <a:close/>
                </a:path>
              </a:pathLst>
            </a:custGeom>
            <a:solidFill>
              <a:srgbClr val="AB182D"/>
            </a:solidFill>
          </p:spPr>
          <p:txBody>
            <a:bodyPr wrap="square" lIns="0" tIns="0" rIns="0" bIns="0" rtlCol="0"/>
            <a:lstStyle/>
            <a:p>
              <a:endParaRPr/>
            </a:p>
          </p:txBody>
        </p:sp>
        <p:sp>
          <p:nvSpPr>
            <p:cNvPr id="40" name="object 40"/>
            <p:cNvSpPr/>
            <p:nvPr/>
          </p:nvSpPr>
          <p:spPr>
            <a:xfrm>
              <a:off x="4703951" y="5248027"/>
              <a:ext cx="52705" cy="38100"/>
            </a:xfrm>
            <a:custGeom>
              <a:avLst/>
              <a:gdLst/>
              <a:ahLst/>
              <a:cxnLst/>
              <a:rect l="l" t="t" r="r" b="b"/>
              <a:pathLst>
                <a:path w="52704" h="38100">
                  <a:moveTo>
                    <a:pt x="42062" y="37820"/>
                  </a:moveTo>
                  <a:lnTo>
                    <a:pt x="40462" y="37820"/>
                  </a:lnTo>
                  <a:lnTo>
                    <a:pt x="38874" y="37401"/>
                  </a:lnTo>
                  <a:lnTo>
                    <a:pt x="37490" y="36601"/>
                  </a:lnTo>
                  <a:lnTo>
                    <a:pt x="5816" y="18313"/>
                  </a:lnTo>
                  <a:lnTo>
                    <a:pt x="1460" y="15748"/>
                  </a:lnTo>
                  <a:lnTo>
                    <a:pt x="0" y="10147"/>
                  </a:lnTo>
                  <a:lnTo>
                    <a:pt x="2552" y="5791"/>
                  </a:lnTo>
                  <a:lnTo>
                    <a:pt x="5080" y="1473"/>
                  </a:lnTo>
                  <a:lnTo>
                    <a:pt x="46634" y="20751"/>
                  </a:lnTo>
                  <a:lnTo>
                    <a:pt x="52501" y="28879"/>
                  </a:lnTo>
                  <a:lnTo>
                    <a:pt x="49974" y="33248"/>
                  </a:lnTo>
                  <a:lnTo>
                    <a:pt x="48348" y="36080"/>
                  </a:lnTo>
                  <a:lnTo>
                    <a:pt x="45326" y="37820"/>
                  </a:lnTo>
                  <a:lnTo>
                    <a:pt x="42062" y="37820"/>
                  </a:lnTo>
                  <a:close/>
                </a:path>
              </a:pathLst>
            </a:custGeom>
            <a:ln w="3810">
              <a:solidFill>
                <a:srgbClr val="AB182D"/>
              </a:solidFill>
            </a:ln>
          </p:spPr>
          <p:txBody>
            <a:bodyPr wrap="square" lIns="0" tIns="0" rIns="0" bIns="0" rtlCol="0"/>
            <a:lstStyle/>
            <a:p>
              <a:endParaRPr/>
            </a:p>
          </p:txBody>
        </p:sp>
        <p:sp>
          <p:nvSpPr>
            <p:cNvPr id="41" name="object 41"/>
            <p:cNvSpPr/>
            <p:nvPr/>
          </p:nvSpPr>
          <p:spPr>
            <a:xfrm>
              <a:off x="4705214" y="5494826"/>
              <a:ext cx="51435" cy="38100"/>
            </a:xfrm>
            <a:custGeom>
              <a:avLst/>
              <a:gdLst/>
              <a:ahLst/>
              <a:cxnLst/>
              <a:rect l="l" t="t" r="r" b="b"/>
              <a:pathLst>
                <a:path w="51435" h="38100">
                  <a:moveTo>
                    <a:pt x="40601" y="0"/>
                  </a:moveTo>
                  <a:lnTo>
                    <a:pt x="1739" y="22479"/>
                  </a:lnTo>
                  <a:lnTo>
                    <a:pt x="0" y="25501"/>
                  </a:lnTo>
                  <a:lnTo>
                    <a:pt x="0" y="33820"/>
                  </a:lnTo>
                  <a:lnTo>
                    <a:pt x="4089" y="37909"/>
                  </a:lnTo>
                  <a:lnTo>
                    <a:pt x="9144" y="37909"/>
                  </a:lnTo>
                  <a:lnTo>
                    <a:pt x="10744" y="37909"/>
                  </a:lnTo>
                  <a:lnTo>
                    <a:pt x="12331" y="37490"/>
                  </a:lnTo>
                  <a:lnTo>
                    <a:pt x="49860" y="15786"/>
                  </a:lnTo>
                  <a:lnTo>
                    <a:pt x="51320" y="10172"/>
                  </a:lnTo>
                  <a:lnTo>
                    <a:pt x="46202" y="1460"/>
                  </a:lnTo>
                  <a:lnTo>
                    <a:pt x="40601" y="0"/>
                  </a:lnTo>
                  <a:close/>
                </a:path>
              </a:pathLst>
            </a:custGeom>
            <a:solidFill>
              <a:srgbClr val="AB182D"/>
            </a:solidFill>
          </p:spPr>
          <p:txBody>
            <a:bodyPr wrap="square" lIns="0" tIns="0" rIns="0" bIns="0" rtlCol="0"/>
            <a:lstStyle/>
            <a:p>
              <a:endParaRPr/>
            </a:p>
          </p:txBody>
        </p:sp>
        <p:sp>
          <p:nvSpPr>
            <p:cNvPr id="42" name="object 42"/>
            <p:cNvSpPr/>
            <p:nvPr/>
          </p:nvSpPr>
          <p:spPr>
            <a:xfrm>
              <a:off x="4705214" y="5494826"/>
              <a:ext cx="51435" cy="38100"/>
            </a:xfrm>
            <a:custGeom>
              <a:avLst/>
              <a:gdLst/>
              <a:ahLst/>
              <a:cxnLst/>
              <a:rect l="l" t="t" r="r" b="b"/>
              <a:pathLst>
                <a:path w="51435" h="38100">
                  <a:moveTo>
                    <a:pt x="9144" y="37909"/>
                  </a:moveTo>
                  <a:lnTo>
                    <a:pt x="4089" y="37909"/>
                  </a:lnTo>
                  <a:lnTo>
                    <a:pt x="0" y="33820"/>
                  </a:lnTo>
                  <a:lnTo>
                    <a:pt x="0" y="28765"/>
                  </a:lnTo>
                  <a:lnTo>
                    <a:pt x="0" y="25501"/>
                  </a:lnTo>
                  <a:lnTo>
                    <a:pt x="1739" y="22479"/>
                  </a:lnTo>
                  <a:lnTo>
                    <a:pt x="4572" y="20840"/>
                  </a:lnTo>
                  <a:lnTo>
                    <a:pt x="36245" y="2552"/>
                  </a:lnTo>
                  <a:lnTo>
                    <a:pt x="40601" y="0"/>
                  </a:lnTo>
                  <a:lnTo>
                    <a:pt x="46202" y="1460"/>
                  </a:lnTo>
                  <a:lnTo>
                    <a:pt x="48755" y="5816"/>
                  </a:lnTo>
                  <a:lnTo>
                    <a:pt x="51320" y="10172"/>
                  </a:lnTo>
                  <a:lnTo>
                    <a:pt x="49860" y="15786"/>
                  </a:lnTo>
                  <a:lnTo>
                    <a:pt x="45491" y="18338"/>
                  </a:lnTo>
                  <a:lnTo>
                    <a:pt x="13716" y="36690"/>
                  </a:lnTo>
                  <a:lnTo>
                    <a:pt x="12331" y="37490"/>
                  </a:lnTo>
                  <a:lnTo>
                    <a:pt x="10744" y="37909"/>
                  </a:lnTo>
                  <a:lnTo>
                    <a:pt x="9144" y="37909"/>
                  </a:lnTo>
                  <a:close/>
                </a:path>
              </a:pathLst>
            </a:custGeom>
            <a:ln w="3809">
              <a:solidFill>
                <a:srgbClr val="AB182D"/>
              </a:solidFill>
            </a:ln>
          </p:spPr>
          <p:txBody>
            <a:bodyPr wrap="square" lIns="0" tIns="0" rIns="0" bIns="0" rtlCol="0"/>
            <a:lstStyle/>
            <a:p>
              <a:endParaRPr/>
            </a:p>
          </p:txBody>
        </p:sp>
        <p:sp>
          <p:nvSpPr>
            <p:cNvPr id="43" name="object 43"/>
            <p:cNvSpPr/>
            <p:nvPr/>
          </p:nvSpPr>
          <p:spPr>
            <a:xfrm>
              <a:off x="4802267" y="5578478"/>
              <a:ext cx="38100" cy="51435"/>
            </a:xfrm>
            <a:custGeom>
              <a:avLst/>
              <a:gdLst/>
              <a:ahLst/>
              <a:cxnLst/>
              <a:rect l="l" t="t" r="r" b="b"/>
              <a:pathLst>
                <a:path w="38100" h="51435">
                  <a:moveTo>
                    <a:pt x="27597" y="0"/>
                  </a:moveTo>
                  <a:lnTo>
                    <a:pt x="22021" y="1536"/>
                  </a:lnTo>
                  <a:lnTo>
                    <a:pt x="431" y="38988"/>
                  </a:lnTo>
                  <a:lnTo>
                    <a:pt x="12" y="40563"/>
                  </a:lnTo>
                  <a:lnTo>
                    <a:pt x="0" y="47218"/>
                  </a:lnTo>
                  <a:lnTo>
                    <a:pt x="4089" y="51320"/>
                  </a:lnTo>
                  <a:lnTo>
                    <a:pt x="9144" y="51320"/>
                  </a:lnTo>
                  <a:lnTo>
                    <a:pt x="12407" y="51320"/>
                  </a:lnTo>
                  <a:lnTo>
                    <a:pt x="15430" y="49580"/>
                  </a:lnTo>
                  <a:lnTo>
                    <a:pt x="37922" y="10579"/>
                  </a:lnTo>
                  <a:lnTo>
                    <a:pt x="36385" y="4991"/>
                  </a:lnTo>
                  <a:lnTo>
                    <a:pt x="27597" y="0"/>
                  </a:lnTo>
                  <a:close/>
                </a:path>
              </a:pathLst>
            </a:custGeom>
            <a:solidFill>
              <a:srgbClr val="AB182D"/>
            </a:solidFill>
          </p:spPr>
          <p:txBody>
            <a:bodyPr wrap="square" lIns="0" tIns="0" rIns="0" bIns="0" rtlCol="0"/>
            <a:lstStyle/>
            <a:p>
              <a:endParaRPr/>
            </a:p>
          </p:txBody>
        </p:sp>
        <p:sp>
          <p:nvSpPr>
            <p:cNvPr id="44" name="object 44"/>
            <p:cNvSpPr/>
            <p:nvPr/>
          </p:nvSpPr>
          <p:spPr>
            <a:xfrm>
              <a:off x="4802267" y="5578478"/>
              <a:ext cx="38100" cy="51435"/>
            </a:xfrm>
            <a:custGeom>
              <a:avLst/>
              <a:gdLst/>
              <a:ahLst/>
              <a:cxnLst/>
              <a:rect l="l" t="t" r="r" b="b"/>
              <a:pathLst>
                <a:path w="38100" h="51435">
                  <a:moveTo>
                    <a:pt x="9144" y="51320"/>
                  </a:moveTo>
                  <a:lnTo>
                    <a:pt x="4089" y="51320"/>
                  </a:lnTo>
                  <a:lnTo>
                    <a:pt x="0" y="47218"/>
                  </a:lnTo>
                  <a:lnTo>
                    <a:pt x="12" y="42163"/>
                  </a:lnTo>
                  <a:lnTo>
                    <a:pt x="12" y="40563"/>
                  </a:lnTo>
                  <a:lnTo>
                    <a:pt x="431" y="38988"/>
                  </a:lnTo>
                  <a:lnTo>
                    <a:pt x="1231" y="37604"/>
                  </a:lnTo>
                  <a:lnTo>
                    <a:pt x="19519" y="5930"/>
                  </a:lnTo>
                  <a:lnTo>
                    <a:pt x="22021" y="1536"/>
                  </a:lnTo>
                  <a:lnTo>
                    <a:pt x="27597" y="0"/>
                  </a:lnTo>
                  <a:lnTo>
                    <a:pt x="31991" y="2501"/>
                  </a:lnTo>
                  <a:lnTo>
                    <a:pt x="36385" y="4991"/>
                  </a:lnTo>
                  <a:lnTo>
                    <a:pt x="37922" y="10579"/>
                  </a:lnTo>
                  <a:lnTo>
                    <a:pt x="35420" y="14973"/>
                  </a:lnTo>
                  <a:lnTo>
                    <a:pt x="17068" y="46748"/>
                  </a:lnTo>
                  <a:lnTo>
                    <a:pt x="15430" y="49580"/>
                  </a:lnTo>
                  <a:lnTo>
                    <a:pt x="12407" y="51320"/>
                  </a:lnTo>
                  <a:lnTo>
                    <a:pt x="9144" y="51320"/>
                  </a:lnTo>
                  <a:close/>
                </a:path>
              </a:pathLst>
            </a:custGeom>
            <a:ln w="3810">
              <a:solidFill>
                <a:srgbClr val="AB182D"/>
              </a:solidFill>
            </a:ln>
          </p:spPr>
          <p:txBody>
            <a:bodyPr wrap="square" lIns="0" tIns="0" rIns="0" bIns="0" rtlCol="0"/>
            <a:lstStyle/>
            <a:p>
              <a:endParaRPr/>
            </a:p>
          </p:txBody>
        </p:sp>
        <p:sp>
          <p:nvSpPr>
            <p:cNvPr id="45" name="object 45"/>
            <p:cNvSpPr/>
            <p:nvPr/>
          </p:nvSpPr>
          <p:spPr>
            <a:xfrm>
              <a:off x="5047874" y="5578618"/>
              <a:ext cx="39370" cy="51435"/>
            </a:xfrm>
            <a:custGeom>
              <a:avLst/>
              <a:gdLst/>
              <a:ahLst/>
              <a:cxnLst/>
              <a:rect l="l" t="t" r="r" b="b"/>
              <a:pathLst>
                <a:path w="39370" h="51435">
                  <a:moveTo>
                    <a:pt x="10274" y="0"/>
                  </a:moveTo>
                  <a:lnTo>
                    <a:pt x="1536" y="4965"/>
                  </a:lnTo>
                  <a:lnTo>
                    <a:pt x="0" y="10541"/>
                  </a:lnTo>
                  <a:lnTo>
                    <a:pt x="22415" y="49441"/>
                  </a:lnTo>
                  <a:lnTo>
                    <a:pt x="25450" y="51181"/>
                  </a:lnTo>
                  <a:lnTo>
                    <a:pt x="28714" y="51181"/>
                  </a:lnTo>
                  <a:lnTo>
                    <a:pt x="30314" y="51181"/>
                  </a:lnTo>
                  <a:lnTo>
                    <a:pt x="31889" y="50761"/>
                  </a:lnTo>
                  <a:lnTo>
                    <a:pt x="37655" y="47434"/>
                  </a:lnTo>
                  <a:lnTo>
                    <a:pt x="39154" y="41833"/>
                  </a:lnTo>
                  <a:lnTo>
                    <a:pt x="15811" y="1473"/>
                  </a:lnTo>
                  <a:lnTo>
                    <a:pt x="10274" y="0"/>
                  </a:lnTo>
                  <a:close/>
                </a:path>
              </a:pathLst>
            </a:custGeom>
            <a:solidFill>
              <a:srgbClr val="AB182D"/>
            </a:solidFill>
          </p:spPr>
          <p:txBody>
            <a:bodyPr wrap="square" lIns="0" tIns="0" rIns="0" bIns="0" rtlCol="0"/>
            <a:lstStyle/>
            <a:p>
              <a:endParaRPr/>
            </a:p>
          </p:txBody>
        </p:sp>
        <p:sp>
          <p:nvSpPr>
            <p:cNvPr id="46" name="object 46"/>
            <p:cNvSpPr/>
            <p:nvPr/>
          </p:nvSpPr>
          <p:spPr>
            <a:xfrm>
              <a:off x="5047874" y="5578618"/>
              <a:ext cx="39370" cy="51435"/>
            </a:xfrm>
            <a:custGeom>
              <a:avLst/>
              <a:gdLst/>
              <a:ahLst/>
              <a:cxnLst/>
              <a:rect l="l" t="t" r="r" b="b"/>
              <a:pathLst>
                <a:path w="39370" h="51435">
                  <a:moveTo>
                    <a:pt x="28714" y="51181"/>
                  </a:moveTo>
                  <a:lnTo>
                    <a:pt x="25450" y="51181"/>
                  </a:lnTo>
                  <a:lnTo>
                    <a:pt x="22415" y="49441"/>
                  </a:lnTo>
                  <a:lnTo>
                    <a:pt x="20789" y="46609"/>
                  </a:lnTo>
                  <a:lnTo>
                    <a:pt x="2501" y="14935"/>
                  </a:lnTo>
                  <a:lnTo>
                    <a:pt x="0" y="10541"/>
                  </a:lnTo>
                  <a:lnTo>
                    <a:pt x="1536" y="4965"/>
                  </a:lnTo>
                  <a:lnTo>
                    <a:pt x="5930" y="2463"/>
                  </a:lnTo>
                  <a:lnTo>
                    <a:pt x="10274" y="0"/>
                  </a:lnTo>
                  <a:lnTo>
                    <a:pt x="15811" y="1473"/>
                  </a:lnTo>
                  <a:lnTo>
                    <a:pt x="18338" y="5791"/>
                  </a:lnTo>
                  <a:lnTo>
                    <a:pt x="36626" y="37465"/>
                  </a:lnTo>
                  <a:lnTo>
                    <a:pt x="39154" y="41833"/>
                  </a:lnTo>
                  <a:lnTo>
                    <a:pt x="37655" y="47434"/>
                  </a:lnTo>
                  <a:lnTo>
                    <a:pt x="33274" y="49961"/>
                  </a:lnTo>
                  <a:lnTo>
                    <a:pt x="31889" y="50761"/>
                  </a:lnTo>
                  <a:lnTo>
                    <a:pt x="30314" y="51181"/>
                  </a:lnTo>
                  <a:lnTo>
                    <a:pt x="28714" y="51181"/>
                  </a:lnTo>
                  <a:close/>
                </a:path>
              </a:pathLst>
            </a:custGeom>
            <a:ln w="3810">
              <a:solidFill>
                <a:srgbClr val="AB182D"/>
              </a:solidFill>
            </a:ln>
          </p:spPr>
          <p:txBody>
            <a:bodyPr wrap="square" lIns="0" tIns="0" rIns="0" bIns="0" rtlCol="0"/>
            <a:lstStyle/>
            <a:p>
              <a:endParaRPr/>
            </a:p>
          </p:txBody>
        </p:sp>
        <p:sp>
          <p:nvSpPr>
            <p:cNvPr id="47" name="object 47"/>
            <p:cNvSpPr/>
            <p:nvPr/>
          </p:nvSpPr>
          <p:spPr>
            <a:xfrm>
              <a:off x="5131579" y="5494915"/>
              <a:ext cx="52705" cy="38100"/>
            </a:xfrm>
            <a:custGeom>
              <a:avLst/>
              <a:gdLst/>
              <a:ahLst/>
              <a:cxnLst/>
              <a:rect l="l" t="t" r="r" b="b"/>
              <a:pathLst>
                <a:path w="52704" h="38100">
                  <a:moveTo>
                    <a:pt x="10604" y="0"/>
                  </a:moveTo>
                  <a:lnTo>
                    <a:pt x="5080" y="1473"/>
                  </a:lnTo>
                  <a:lnTo>
                    <a:pt x="0" y="10147"/>
                  </a:lnTo>
                  <a:lnTo>
                    <a:pt x="1460" y="15747"/>
                  </a:lnTo>
                  <a:lnTo>
                    <a:pt x="38874" y="37401"/>
                  </a:lnTo>
                  <a:lnTo>
                    <a:pt x="40462" y="37820"/>
                  </a:lnTo>
                  <a:lnTo>
                    <a:pt x="42062" y="37820"/>
                  </a:lnTo>
                  <a:lnTo>
                    <a:pt x="45326" y="37820"/>
                  </a:lnTo>
                  <a:lnTo>
                    <a:pt x="48348" y="36080"/>
                  </a:lnTo>
                  <a:lnTo>
                    <a:pt x="52501" y="28879"/>
                  </a:lnTo>
                  <a:lnTo>
                    <a:pt x="51003" y="23279"/>
                  </a:lnTo>
                  <a:lnTo>
                    <a:pt x="10604" y="0"/>
                  </a:lnTo>
                  <a:close/>
                </a:path>
              </a:pathLst>
            </a:custGeom>
            <a:solidFill>
              <a:srgbClr val="AB182D"/>
            </a:solidFill>
          </p:spPr>
          <p:txBody>
            <a:bodyPr wrap="square" lIns="0" tIns="0" rIns="0" bIns="0" rtlCol="0"/>
            <a:lstStyle/>
            <a:p>
              <a:endParaRPr/>
            </a:p>
          </p:txBody>
        </p:sp>
        <p:sp>
          <p:nvSpPr>
            <p:cNvPr id="48" name="object 48"/>
            <p:cNvSpPr/>
            <p:nvPr/>
          </p:nvSpPr>
          <p:spPr>
            <a:xfrm>
              <a:off x="5131579" y="5494915"/>
              <a:ext cx="52705" cy="38100"/>
            </a:xfrm>
            <a:custGeom>
              <a:avLst/>
              <a:gdLst/>
              <a:ahLst/>
              <a:cxnLst/>
              <a:rect l="l" t="t" r="r" b="b"/>
              <a:pathLst>
                <a:path w="52704" h="38100">
                  <a:moveTo>
                    <a:pt x="42062" y="37820"/>
                  </a:moveTo>
                  <a:lnTo>
                    <a:pt x="40462" y="37820"/>
                  </a:lnTo>
                  <a:lnTo>
                    <a:pt x="38874" y="37401"/>
                  </a:lnTo>
                  <a:lnTo>
                    <a:pt x="37490" y="36601"/>
                  </a:lnTo>
                  <a:lnTo>
                    <a:pt x="5816" y="18313"/>
                  </a:lnTo>
                  <a:lnTo>
                    <a:pt x="1460" y="15747"/>
                  </a:lnTo>
                  <a:lnTo>
                    <a:pt x="0" y="10147"/>
                  </a:lnTo>
                  <a:lnTo>
                    <a:pt x="2552" y="5791"/>
                  </a:lnTo>
                  <a:lnTo>
                    <a:pt x="5080" y="1473"/>
                  </a:lnTo>
                  <a:lnTo>
                    <a:pt x="46634" y="20751"/>
                  </a:lnTo>
                  <a:lnTo>
                    <a:pt x="52501" y="28879"/>
                  </a:lnTo>
                  <a:lnTo>
                    <a:pt x="49987" y="33248"/>
                  </a:lnTo>
                  <a:lnTo>
                    <a:pt x="48348" y="36080"/>
                  </a:lnTo>
                  <a:lnTo>
                    <a:pt x="45326" y="37820"/>
                  </a:lnTo>
                  <a:lnTo>
                    <a:pt x="42062" y="37820"/>
                  </a:lnTo>
                  <a:close/>
                </a:path>
              </a:pathLst>
            </a:custGeom>
            <a:ln w="3810">
              <a:solidFill>
                <a:srgbClr val="AB182D"/>
              </a:solidFill>
            </a:ln>
          </p:spPr>
          <p:txBody>
            <a:bodyPr wrap="square" lIns="0" tIns="0" rIns="0" bIns="0" rtlCol="0"/>
            <a:lstStyle/>
            <a:p>
              <a:endParaRPr/>
            </a:p>
          </p:txBody>
        </p:sp>
        <p:sp>
          <p:nvSpPr>
            <p:cNvPr id="49" name="object 49"/>
            <p:cNvSpPr/>
            <p:nvPr/>
          </p:nvSpPr>
          <p:spPr>
            <a:xfrm>
              <a:off x="5132842" y="5248001"/>
              <a:ext cx="51435" cy="38100"/>
            </a:xfrm>
            <a:custGeom>
              <a:avLst/>
              <a:gdLst/>
              <a:ahLst/>
              <a:cxnLst/>
              <a:rect l="l" t="t" r="r" b="b"/>
              <a:pathLst>
                <a:path w="51435" h="38100">
                  <a:moveTo>
                    <a:pt x="40640" y="0"/>
                  </a:moveTo>
                  <a:lnTo>
                    <a:pt x="1739" y="22415"/>
                  </a:lnTo>
                  <a:lnTo>
                    <a:pt x="0" y="25438"/>
                  </a:lnTo>
                  <a:lnTo>
                    <a:pt x="0" y="33756"/>
                  </a:lnTo>
                  <a:lnTo>
                    <a:pt x="4089" y="37845"/>
                  </a:lnTo>
                  <a:lnTo>
                    <a:pt x="9144" y="37845"/>
                  </a:lnTo>
                  <a:lnTo>
                    <a:pt x="10744" y="37845"/>
                  </a:lnTo>
                  <a:lnTo>
                    <a:pt x="12331" y="37426"/>
                  </a:lnTo>
                  <a:lnTo>
                    <a:pt x="49707" y="15798"/>
                  </a:lnTo>
                  <a:lnTo>
                    <a:pt x="51193" y="10274"/>
                  </a:lnTo>
                  <a:lnTo>
                    <a:pt x="46215" y="1536"/>
                  </a:lnTo>
                  <a:lnTo>
                    <a:pt x="40640" y="0"/>
                  </a:lnTo>
                  <a:close/>
                </a:path>
              </a:pathLst>
            </a:custGeom>
            <a:solidFill>
              <a:srgbClr val="AB182D"/>
            </a:solidFill>
          </p:spPr>
          <p:txBody>
            <a:bodyPr wrap="square" lIns="0" tIns="0" rIns="0" bIns="0" rtlCol="0"/>
            <a:lstStyle/>
            <a:p>
              <a:endParaRPr/>
            </a:p>
          </p:txBody>
        </p:sp>
        <p:sp>
          <p:nvSpPr>
            <p:cNvPr id="50" name="object 50"/>
            <p:cNvSpPr/>
            <p:nvPr/>
          </p:nvSpPr>
          <p:spPr>
            <a:xfrm>
              <a:off x="5132842" y="5248001"/>
              <a:ext cx="51435" cy="38100"/>
            </a:xfrm>
            <a:custGeom>
              <a:avLst/>
              <a:gdLst/>
              <a:ahLst/>
              <a:cxnLst/>
              <a:rect l="l" t="t" r="r" b="b"/>
              <a:pathLst>
                <a:path w="51435" h="38100">
                  <a:moveTo>
                    <a:pt x="9144" y="37845"/>
                  </a:moveTo>
                  <a:lnTo>
                    <a:pt x="4089" y="37845"/>
                  </a:lnTo>
                  <a:lnTo>
                    <a:pt x="0" y="33756"/>
                  </a:lnTo>
                  <a:lnTo>
                    <a:pt x="0" y="28701"/>
                  </a:lnTo>
                  <a:lnTo>
                    <a:pt x="0" y="25438"/>
                  </a:lnTo>
                  <a:lnTo>
                    <a:pt x="1739" y="22415"/>
                  </a:lnTo>
                  <a:lnTo>
                    <a:pt x="4572" y="20777"/>
                  </a:lnTo>
                  <a:lnTo>
                    <a:pt x="36245" y="2489"/>
                  </a:lnTo>
                  <a:lnTo>
                    <a:pt x="40640" y="0"/>
                  </a:lnTo>
                  <a:lnTo>
                    <a:pt x="46215" y="1536"/>
                  </a:lnTo>
                  <a:lnTo>
                    <a:pt x="48717" y="5930"/>
                  </a:lnTo>
                  <a:lnTo>
                    <a:pt x="51193" y="10274"/>
                  </a:lnTo>
                  <a:lnTo>
                    <a:pt x="49707" y="15798"/>
                  </a:lnTo>
                  <a:lnTo>
                    <a:pt x="45389" y="18338"/>
                  </a:lnTo>
                  <a:lnTo>
                    <a:pt x="13716" y="36626"/>
                  </a:lnTo>
                  <a:lnTo>
                    <a:pt x="12331" y="37426"/>
                  </a:lnTo>
                  <a:lnTo>
                    <a:pt x="10744" y="37845"/>
                  </a:lnTo>
                  <a:lnTo>
                    <a:pt x="9144" y="37845"/>
                  </a:lnTo>
                  <a:close/>
                </a:path>
              </a:pathLst>
            </a:custGeom>
            <a:ln w="3810">
              <a:solidFill>
                <a:srgbClr val="AB182D"/>
              </a:solidFill>
            </a:ln>
          </p:spPr>
          <p:txBody>
            <a:bodyPr wrap="square" lIns="0" tIns="0" rIns="0" bIns="0" rtlCol="0"/>
            <a:lstStyle/>
            <a:p>
              <a:endParaRPr/>
            </a:p>
          </p:txBody>
        </p:sp>
        <p:sp>
          <p:nvSpPr>
            <p:cNvPr id="51" name="object 51"/>
            <p:cNvSpPr/>
            <p:nvPr/>
          </p:nvSpPr>
          <p:spPr>
            <a:xfrm>
              <a:off x="5049156" y="5150965"/>
              <a:ext cx="38100" cy="51435"/>
            </a:xfrm>
            <a:custGeom>
              <a:avLst/>
              <a:gdLst/>
              <a:ahLst/>
              <a:cxnLst/>
              <a:rect l="l" t="t" r="r" b="b"/>
              <a:pathLst>
                <a:path w="38100" h="51435">
                  <a:moveTo>
                    <a:pt x="27673" y="0"/>
                  </a:moveTo>
                  <a:lnTo>
                    <a:pt x="22072" y="1460"/>
                  </a:lnTo>
                  <a:lnTo>
                    <a:pt x="431" y="38874"/>
                  </a:lnTo>
                  <a:lnTo>
                    <a:pt x="12" y="40449"/>
                  </a:lnTo>
                  <a:lnTo>
                    <a:pt x="0" y="47104"/>
                  </a:lnTo>
                  <a:lnTo>
                    <a:pt x="4089" y="51206"/>
                  </a:lnTo>
                  <a:lnTo>
                    <a:pt x="9144" y="51206"/>
                  </a:lnTo>
                  <a:lnTo>
                    <a:pt x="12407" y="51206"/>
                  </a:lnTo>
                  <a:lnTo>
                    <a:pt x="15430" y="49466"/>
                  </a:lnTo>
                  <a:lnTo>
                    <a:pt x="37833" y="10617"/>
                  </a:lnTo>
                  <a:lnTo>
                    <a:pt x="36347" y="5080"/>
                  </a:lnTo>
                  <a:lnTo>
                    <a:pt x="27673" y="0"/>
                  </a:lnTo>
                  <a:close/>
                </a:path>
              </a:pathLst>
            </a:custGeom>
            <a:solidFill>
              <a:srgbClr val="AB182D"/>
            </a:solidFill>
          </p:spPr>
          <p:txBody>
            <a:bodyPr wrap="square" lIns="0" tIns="0" rIns="0" bIns="0" rtlCol="0"/>
            <a:lstStyle/>
            <a:p>
              <a:endParaRPr/>
            </a:p>
          </p:txBody>
        </p:sp>
        <p:sp>
          <p:nvSpPr>
            <p:cNvPr id="52" name="object 52"/>
            <p:cNvSpPr/>
            <p:nvPr/>
          </p:nvSpPr>
          <p:spPr>
            <a:xfrm>
              <a:off x="5049156" y="5150965"/>
              <a:ext cx="38100" cy="51435"/>
            </a:xfrm>
            <a:custGeom>
              <a:avLst/>
              <a:gdLst/>
              <a:ahLst/>
              <a:cxnLst/>
              <a:rect l="l" t="t" r="r" b="b"/>
              <a:pathLst>
                <a:path w="38100" h="51435">
                  <a:moveTo>
                    <a:pt x="9144" y="51206"/>
                  </a:moveTo>
                  <a:lnTo>
                    <a:pt x="4089" y="51206"/>
                  </a:lnTo>
                  <a:lnTo>
                    <a:pt x="0" y="47104"/>
                  </a:lnTo>
                  <a:lnTo>
                    <a:pt x="12" y="42049"/>
                  </a:lnTo>
                  <a:lnTo>
                    <a:pt x="12" y="40449"/>
                  </a:lnTo>
                  <a:lnTo>
                    <a:pt x="431" y="38874"/>
                  </a:lnTo>
                  <a:lnTo>
                    <a:pt x="1231" y="37490"/>
                  </a:lnTo>
                  <a:lnTo>
                    <a:pt x="19519" y="5816"/>
                  </a:lnTo>
                  <a:lnTo>
                    <a:pt x="22072" y="1460"/>
                  </a:lnTo>
                  <a:lnTo>
                    <a:pt x="27673" y="0"/>
                  </a:lnTo>
                  <a:lnTo>
                    <a:pt x="32029" y="2552"/>
                  </a:lnTo>
                  <a:lnTo>
                    <a:pt x="36347" y="5080"/>
                  </a:lnTo>
                  <a:lnTo>
                    <a:pt x="17068" y="46634"/>
                  </a:lnTo>
                  <a:lnTo>
                    <a:pt x="12407" y="51206"/>
                  </a:lnTo>
                  <a:lnTo>
                    <a:pt x="9144" y="51206"/>
                  </a:lnTo>
                  <a:close/>
                </a:path>
              </a:pathLst>
            </a:custGeom>
            <a:ln w="3810">
              <a:solidFill>
                <a:srgbClr val="AB182D"/>
              </a:solidFill>
            </a:ln>
          </p:spPr>
          <p:txBody>
            <a:bodyPr wrap="square" lIns="0" tIns="0" rIns="0" bIns="0" rtlCol="0"/>
            <a:lstStyle/>
            <a:p>
              <a:endParaRPr/>
            </a:p>
          </p:txBody>
        </p:sp>
        <p:sp>
          <p:nvSpPr>
            <p:cNvPr id="53" name="object 53"/>
            <p:cNvSpPr/>
            <p:nvPr/>
          </p:nvSpPr>
          <p:spPr>
            <a:xfrm>
              <a:off x="4669680" y="5381859"/>
              <a:ext cx="73660" cy="18415"/>
            </a:xfrm>
            <a:custGeom>
              <a:avLst/>
              <a:gdLst/>
              <a:ahLst/>
              <a:cxnLst/>
              <a:rect l="l" t="t" r="r" b="b"/>
              <a:pathLst>
                <a:path w="73660" h="18414">
                  <a:moveTo>
                    <a:pt x="69062" y="0"/>
                  </a:moveTo>
                  <a:lnTo>
                    <a:pt x="4089" y="0"/>
                  </a:lnTo>
                  <a:lnTo>
                    <a:pt x="0" y="4089"/>
                  </a:lnTo>
                  <a:lnTo>
                    <a:pt x="0" y="14198"/>
                  </a:lnTo>
                  <a:lnTo>
                    <a:pt x="4089" y="18287"/>
                  </a:lnTo>
                  <a:lnTo>
                    <a:pt x="64008" y="18287"/>
                  </a:lnTo>
                  <a:lnTo>
                    <a:pt x="69062" y="18287"/>
                  </a:lnTo>
                  <a:lnTo>
                    <a:pt x="73152" y="14198"/>
                  </a:lnTo>
                  <a:lnTo>
                    <a:pt x="73152" y="4089"/>
                  </a:lnTo>
                  <a:lnTo>
                    <a:pt x="69062" y="0"/>
                  </a:lnTo>
                  <a:close/>
                </a:path>
              </a:pathLst>
            </a:custGeom>
            <a:solidFill>
              <a:srgbClr val="AB182D"/>
            </a:solidFill>
          </p:spPr>
          <p:txBody>
            <a:bodyPr wrap="square" lIns="0" tIns="0" rIns="0" bIns="0" rtlCol="0"/>
            <a:lstStyle/>
            <a:p>
              <a:endParaRPr/>
            </a:p>
          </p:txBody>
        </p:sp>
        <p:sp>
          <p:nvSpPr>
            <p:cNvPr id="54" name="object 54"/>
            <p:cNvSpPr/>
            <p:nvPr/>
          </p:nvSpPr>
          <p:spPr>
            <a:xfrm>
              <a:off x="4669680" y="5381859"/>
              <a:ext cx="73660" cy="18415"/>
            </a:xfrm>
            <a:custGeom>
              <a:avLst/>
              <a:gdLst/>
              <a:ahLst/>
              <a:cxnLst/>
              <a:rect l="l" t="t" r="r" b="b"/>
              <a:pathLst>
                <a:path w="73660" h="18414">
                  <a:moveTo>
                    <a:pt x="64008" y="18287"/>
                  </a:moveTo>
                  <a:lnTo>
                    <a:pt x="9144" y="18287"/>
                  </a:lnTo>
                  <a:lnTo>
                    <a:pt x="4089" y="18287"/>
                  </a:lnTo>
                  <a:lnTo>
                    <a:pt x="0" y="14198"/>
                  </a:lnTo>
                  <a:lnTo>
                    <a:pt x="0" y="9143"/>
                  </a:lnTo>
                  <a:lnTo>
                    <a:pt x="0" y="4089"/>
                  </a:lnTo>
                  <a:lnTo>
                    <a:pt x="4089" y="0"/>
                  </a:lnTo>
                  <a:lnTo>
                    <a:pt x="9144" y="0"/>
                  </a:lnTo>
                  <a:lnTo>
                    <a:pt x="64008" y="0"/>
                  </a:lnTo>
                  <a:lnTo>
                    <a:pt x="69062" y="0"/>
                  </a:lnTo>
                  <a:lnTo>
                    <a:pt x="73152" y="4089"/>
                  </a:lnTo>
                  <a:lnTo>
                    <a:pt x="73152" y="9143"/>
                  </a:lnTo>
                  <a:lnTo>
                    <a:pt x="73152" y="14198"/>
                  </a:lnTo>
                  <a:lnTo>
                    <a:pt x="69062" y="18287"/>
                  </a:lnTo>
                  <a:lnTo>
                    <a:pt x="64008" y="18287"/>
                  </a:lnTo>
                  <a:close/>
                </a:path>
              </a:pathLst>
            </a:custGeom>
            <a:ln w="3810">
              <a:solidFill>
                <a:srgbClr val="AB182D"/>
              </a:solidFill>
            </a:ln>
          </p:spPr>
          <p:txBody>
            <a:bodyPr wrap="square" lIns="0" tIns="0" rIns="0" bIns="0" rtlCol="0"/>
            <a:lstStyle/>
            <a:p>
              <a:endParaRPr/>
            </a:p>
          </p:txBody>
        </p:sp>
        <p:sp>
          <p:nvSpPr>
            <p:cNvPr id="55" name="object 55"/>
            <p:cNvSpPr/>
            <p:nvPr/>
          </p:nvSpPr>
          <p:spPr>
            <a:xfrm>
              <a:off x="4934856" y="5592171"/>
              <a:ext cx="18415" cy="73660"/>
            </a:xfrm>
            <a:custGeom>
              <a:avLst/>
              <a:gdLst/>
              <a:ahLst/>
              <a:cxnLst/>
              <a:rect l="l" t="t" r="r" b="b"/>
              <a:pathLst>
                <a:path w="18414" h="73660">
                  <a:moveTo>
                    <a:pt x="14198" y="0"/>
                  </a:moveTo>
                  <a:lnTo>
                    <a:pt x="4089" y="0"/>
                  </a:lnTo>
                  <a:lnTo>
                    <a:pt x="0" y="4089"/>
                  </a:lnTo>
                  <a:lnTo>
                    <a:pt x="0" y="69062"/>
                  </a:lnTo>
                  <a:lnTo>
                    <a:pt x="4089" y="73151"/>
                  </a:lnTo>
                  <a:lnTo>
                    <a:pt x="9144" y="73151"/>
                  </a:lnTo>
                  <a:lnTo>
                    <a:pt x="14198" y="73151"/>
                  </a:lnTo>
                  <a:lnTo>
                    <a:pt x="18288" y="69062"/>
                  </a:lnTo>
                  <a:lnTo>
                    <a:pt x="18288" y="4089"/>
                  </a:lnTo>
                  <a:lnTo>
                    <a:pt x="14198" y="0"/>
                  </a:lnTo>
                  <a:close/>
                </a:path>
              </a:pathLst>
            </a:custGeom>
            <a:solidFill>
              <a:srgbClr val="AB182D"/>
            </a:solidFill>
          </p:spPr>
          <p:txBody>
            <a:bodyPr wrap="square" lIns="0" tIns="0" rIns="0" bIns="0" rtlCol="0"/>
            <a:lstStyle/>
            <a:p>
              <a:endParaRPr/>
            </a:p>
          </p:txBody>
        </p:sp>
        <p:sp>
          <p:nvSpPr>
            <p:cNvPr id="56" name="object 56"/>
            <p:cNvSpPr/>
            <p:nvPr/>
          </p:nvSpPr>
          <p:spPr>
            <a:xfrm>
              <a:off x="4934856" y="5592171"/>
              <a:ext cx="18415" cy="73660"/>
            </a:xfrm>
            <a:custGeom>
              <a:avLst/>
              <a:gdLst/>
              <a:ahLst/>
              <a:cxnLst/>
              <a:rect l="l" t="t" r="r" b="b"/>
              <a:pathLst>
                <a:path w="18414" h="73660">
                  <a:moveTo>
                    <a:pt x="9144" y="73151"/>
                  </a:moveTo>
                  <a:lnTo>
                    <a:pt x="4089" y="73151"/>
                  </a:lnTo>
                  <a:lnTo>
                    <a:pt x="0" y="69062"/>
                  </a:lnTo>
                  <a:lnTo>
                    <a:pt x="0" y="64007"/>
                  </a:lnTo>
                  <a:lnTo>
                    <a:pt x="0" y="9143"/>
                  </a:lnTo>
                  <a:lnTo>
                    <a:pt x="0" y="4089"/>
                  </a:lnTo>
                  <a:lnTo>
                    <a:pt x="4089" y="0"/>
                  </a:lnTo>
                  <a:lnTo>
                    <a:pt x="9144" y="0"/>
                  </a:lnTo>
                  <a:lnTo>
                    <a:pt x="14198" y="0"/>
                  </a:lnTo>
                  <a:lnTo>
                    <a:pt x="18288" y="4089"/>
                  </a:lnTo>
                  <a:lnTo>
                    <a:pt x="18288" y="9143"/>
                  </a:lnTo>
                  <a:lnTo>
                    <a:pt x="18288" y="64007"/>
                  </a:lnTo>
                  <a:lnTo>
                    <a:pt x="18288" y="69062"/>
                  </a:lnTo>
                  <a:lnTo>
                    <a:pt x="14198" y="73151"/>
                  </a:lnTo>
                  <a:lnTo>
                    <a:pt x="9144" y="73151"/>
                  </a:lnTo>
                  <a:close/>
                </a:path>
              </a:pathLst>
            </a:custGeom>
            <a:ln w="3810">
              <a:solidFill>
                <a:srgbClr val="AB182D"/>
              </a:solidFill>
            </a:ln>
          </p:spPr>
          <p:txBody>
            <a:bodyPr wrap="square" lIns="0" tIns="0" rIns="0" bIns="0" rtlCol="0"/>
            <a:lstStyle/>
            <a:p>
              <a:endParaRPr/>
            </a:p>
          </p:txBody>
        </p:sp>
        <p:sp>
          <p:nvSpPr>
            <p:cNvPr id="57" name="object 57"/>
            <p:cNvSpPr/>
            <p:nvPr/>
          </p:nvSpPr>
          <p:spPr>
            <a:xfrm>
              <a:off x="5136023" y="5381859"/>
              <a:ext cx="82550" cy="18415"/>
            </a:xfrm>
            <a:custGeom>
              <a:avLst/>
              <a:gdLst/>
              <a:ahLst/>
              <a:cxnLst/>
              <a:rect l="l" t="t" r="r" b="b"/>
              <a:pathLst>
                <a:path w="82550" h="18414">
                  <a:moveTo>
                    <a:pt x="78206" y="0"/>
                  </a:moveTo>
                  <a:lnTo>
                    <a:pt x="4089" y="0"/>
                  </a:lnTo>
                  <a:lnTo>
                    <a:pt x="0" y="4089"/>
                  </a:lnTo>
                  <a:lnTo>
                    <a:pt x="0" y="14198"/>
                  </a:lnTo>
                  <a:lnTo>
                    <a:pt x="4089" y="18287"/>
                  </a:lnTo>
                  <a:lnTo>
                    <a:pt x="73151" y="18287"/>
                  </a:lnTo>
                  <a:lnTo>
                    <a:pt x="78206" y="18287"/>
                  </a:lnTo>
                  <a:lnTo>
                    <a:pt x="82295" y="14198"/>
                  </a:lnTo>
                  <a:lnTo>
                    <a:pt x="82295" y="4089"/>
                  </a:lnTo>
                  <a:lnTo>
                    <a:pt x="78206" y="0"/>
                  </a:lnTo>
                  <a:close/>
                </a:path>
              </a:pathLst>
            </a:custGeom>
            <a:solidFill>
              <a:srgbClr val="AB182D"/>
            </a:solidFill>
          </p:spPr>
          <p:txBody>
            <a:bodyPr wrap="square" lIns="0" tIns="0" rIns="0" bIns="0" rtlCol="0"/>
            <a:lstStyle/>
            <a:p>
              <a:endParaRPr/>
            </a:p>
          </p:txBody>
        </p:sp>
        <p:sp>
          <p:nvSpPr>
            <p:cNvPr id="58" name="object 58"/>
            <p:cNvSpPr/>
            <p:nvPr/>
          </p:nvSpPr>
          <p:spPr>
            <a:xfrm>
              <a:off x="5136023" y="5381859"/>
              <a:ext cx="82550" cy="18415"/>
            </a:xfrm>
            <a:custGeom>
              <a:avLst/>
              <a:gdLst/>
              <a:ahLst/>
              <a:cxnLst/>
              <a:rect l="l" t="t" r="r" b="b"/>
              <a:pathLst>
                <a:path w="82550" h="18414">
                  <a:moveTo>
                    <a:pt x="73151" y="18287"/>
                  </a:moveTo>
                  <a:lnTo>
                    <a:pt x="9143" y="18287"/>
                  </a:lnTo>
                  <a:lnTo>
                    <a:pt x="4089" y="18287"/>
                  </a:lnTo>
                  <a:lnTo>
                    <a:pt x="0" y="14198"/>
                  </a:lnTo>
                  <a:lnTo>
                    <a:pt x="0" y="9143"/>
                  </a:lnTo>
                  <a:lnTo>
                    <a:pt x="0" y="4089"/>
                  </a:lnTo>
                  <a:lnTo>
                    <a:pt x="4089" y="0"/>
                  </a:lnTo>
                  <a:lnTo>
                    <a:pt x="9143" y="0"/>
                  </a:lnTo>
                  <a:lnTo>
                    <a:pt x="73151" y="0"/>
                  </a:lnTo>
                  <a:lnTo>
                    <a:pt x="78206" y="0"/>
                  </a:lnTo>
                  <a:lnTo>
                    <a:pt x="82295" y="4089"/>
                  </a:lnTo>
                  <a:lnTo>
                    <a:pt x="82295" y="9143"/>
                  </a:lnTo>
                  <a:lnTo>
                    <a:pt x="82295" y="14198"/>
                  </a:lnTo>
                  <a:lnTo>
                    <a:pt x="78206" y="18287"/>
                  </a:lnTo>
                  <a:lnTo>
                    <a:pt x="73151" y="18287"/>
                  </a:lnTo>
                  <a:close/>
                </a:path>
              </a:pathLst>
            </a:custGeom>
            <a:ln w="3810">
              <a:solidFill>
                <a:srgbClr val="AB182D"/>
              </a:solidFill>
            </a:ln>
          </p:spPr>
          <p:txBody>
            <a:bodyPr wrap="square" lIns="0" tIns="0" rIns="0" bIns="0" rtlCol="0"/>
            <a:lstStyle/>
            <a:p>
              <a:endParaRPr/>
            </a:p>
          </p:txBody>
        </p:sp>
        <p:pic>
          <p:nvPicPr>
            <p:cNvPr id="59" name="object 59"/>
            <p:cNvPicPr/>
            <p:nvPr/>
          </p:nvPicPr>
          <p:blipFill>
            <a:blip r:embed="rId7" cstate="print"/>
            <a:stretch>
              <a:fillRect/>
            </a:stretch>
          </p:blipFill>
          <p:spPr>
            <a:xfrm>
              <a:off x="4861715" y="5255877"/>
              <a:ext cx="217868" cy="174218"/>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40410" y="1021522"/>
            <a:ext cx="8054340" cy="5587365"/>
          </a:xfrm>
          <a:prstGeom prst="rect">
            <a:avLst/>
          </a:prstGeom>
        </p:spPr>
        <p:txBody>
          <a:bodyPr vert="horz" wrap="square" lIns="0" tIns="23495" rIns="0" bIns="0" rtlCol="0">
            <a:spAutoFit/>
          </a:bodyPr>
          <a:lstStyle/>
          <a:p>
            <a:pPr marL="12700" marR="236854">
              <a:lnSpc>
                <a:spcPts val="2080"/>
              </a:lnSpc>
              <a:spcBef>
                <a:spcPts val="185"/>
              </a:spcBef>
            </a:pPr>
            <a:r>
              <a:rPr lang="ca-ES" sz="1750" b="1" dirty="0">
                <a:latin typeface="Arial"/>
              </a:rPr>
              <a:t>Les inversions</a:t>
            </a:r>
            <a:r>
              <a:rPr lang="ca-ES"/>
              <a:t> </a:t>
            </a:r>
            <a:r>
              <a:rPr lang="ca-ES" sz="1750" b="1" dirty="0">
                <a:latin typeface="Arial"/>
              </a:rPr>
              <a:t>en</a:t>
            </a:r>
            <a:r>
              <a:rPr lang="ca-ES"/>
              <a:t> </a:t>
            </a:r>
            <a:r>
              <a:rPr lang="ca-ES" sz="1750" b="1" dirty="0">
                <a:latin typeface="Arial"/>
              </a:rPr>
              <a:t>rehabilitació</a:t>
            </a:r>
            <a:r>
              <a:rPr lang="ca-ES"/>
              <a:t> </a:t>
            </a:r>
            <a:r>
              <a:rPr lang="ca-ES" sz="1750" b="1" dirty="0">
                <a:latin typeface="Arial"/>
              </a:rPr>
              <a:t>i</a:t>
            </a:r>
            <a:r>
              <a:rPr lang="ca-ES"/>
              <a:t> </a:t>
            </a:r>
            <a:r>
              <a:rPr lang="ca-ES" sz="1750" b="1" dirty="0">
                <a:latin typeface="Arial"/>
              </a:rPr>
              <a:t>millora</a:t>
            </a:r>
            <a:r>
              <a:rPr lang="ca-ES"/>
              <a:t> </a:t>
            </a:r>
            <a:r>
              <a:rPr lang="ca-ES" sz="1750" b="1" dirty="0">
                <a:latin typeface="Arial"/>
              </a:rPr>
              <a:t>dels</a:t>
            </a:r>
            <a:r>
              <a:rPr lang="ca-ES"/>
              <a:t> </a:t>
            </a:r>
            <a:r>
              <a:rPr lang="ca-ES" sz="1750" b="1" dirty="0">
                <a:latin typeface="Arial"/>
              </a:rPr>
              <a:t>mercats</a:t>
            </a:r>
            <a:r>
              <a:rPr lang="ca-ES"/>
              <a:t> </a:t>
            </a:r>
            <a:r>
              <a:rPr lang="ca-ES" sz="1750" b="1" dirty="0">
                <a:latin typeface="Arial"/>
              </a:rPr>
              <a:t>són</a:t>
            </a:r>
            <a:r>
              <a:rPr lang="ca-ES"/>
              <a:t> </a:t>
            </a:r>
            <a:r>
              <a:rPr lang="ca-ES" sz="1750" b="1" dirty="0">
                <a:latin typeface="Arial"/>
              </a:rPr>
              <a:t>finançades</a:t>
            </a:r>
            <a:r>
              <a:rPr lang="ca-ES"/>
              <a:t> </a:t>
            </a:r>
            <a:r>
              <a:rPr lang="ca-ES" sz="1750" b="1" dirty="0">
                <a:latin typeface="Arial"/>
              </a:rPr>
              <a:t>majoritàriament per l’Ajuntament de Barcelona. També hi contribueixen, en menor grau, els operadors dels mercats i l’Institut Municipal de Mercats (IMMB) amb</a:t>
            </a:r>
            <a:r>
              <a:rPr lang="ca-ES"/>
              <a:t> </a:t>
            </a:r>
            <a:r>
              <a:rPr lang="ca-ES" sz="1750" b="1" dirty="0">
                <a:latin typeface="Arial"/>
              </a:rPr>
              <a:t>recursos</a:t>
            </a:r>
            <a:r>
              <a:rPr lang="ca-ES"/>
              <a:t> </a:t>
            </a:r>
            <a:r>
              <a:rPr lang="ca-ES" sz="1750" b="1" dirty="0">
                <a:latin typeface="Arial"/>
              </a:rPr>
              <a:t>propis.</a:t>
            </a:r>
            <a:endParaRPr lang="ca-ES" sz="1750" dirty="0">
              <a:latin typeface="Arial"/>
              <a:cs typeface="Arial"/>
            </a:endParaRPr>
          </a:p>
          <a:p>
            <a:pPr marL="12700" marR="372110">
              <a:lnSpc>
                <a:spcPts val="2080"/>
              </a:lnSpc>
              <a:spcBef>
                <a:spcPts val="2100"/>
              </a:spcBef>
            </a:pPr>
            <a:r>
              <a:rPr lang="ca-ES" sz="1750" dirty="0">
                <a:latin typeface="Arial"/>
              </a:rPr>
              <a:t>L’Institut Municipal de Mercats planifica les actuacions que cal desenvolupar en els</a:t>
            </a:r>
            <a:r>
              <a:rPr lang="ca-ES"/>
              <a:t> </a:t>
            </a:r>
            <a:r>
              <a:rPr lang="ca-ES" sz="1750" dirty="0">
                <a:latin typeface="Arial"/>
              </a:rPr>
              <a:t>mercats,</a:t>
            </a:r>
            <a:r>
              <a:rPr lang="ca-ES"/>
              <a:t> </a:t>
            </a:r>
            <a:r>
              <a:rPr lang="ca-ES" sz="1750" dirty="0">
                <a:latin typeface="Arial"/>
              </a:rPr>
              <a:t>elabora</a:t>
            </a:r>
            <a:r>
              <a:rPr lang="ca-ES"/>
              <a:t> </a:t>
            </a:r>
            <a:r>
              <a:rPr lang="ca-ES" sz="1750" dirty="0">
                <a:latin typeface="Arial"/>
              </a:rPr>
              <a:t>i</a:t>
            </a:r>
            <a:r>
              <a:rPr lang="ca-ES"/>
              <a:t> </a:t>
            </a:r>
            <a:r>
              <a:rPr lang="ca-ES" sz="1750" dirty="0">
                <a:latin typeface="Arial"/>
              </a:rPr>
              <a:t>executa</a:t>
            </a:r>
            <a:r>
              <a:rPr lang="ca-ES"/>
              <a:t> </a:t>
            </a:r>
            <a:r>
              <a:rPr lang="ca-ES" sz="1750" dirty="0">
                <a:latin typeface="Arial"/>
              </a:rPr>
              <a:t>projectes</a:t>
            </a:r>
            <a:r>
              <a:rPr lang="ca-ES"/>
              <a:t> </a:t>
            </a:r>
            <a:r>
              <a:rPr lang="ca-ES" sz="1750" dirty="0">
                <a:latin typeface="Arial"/>
              </a:rPr>
              <a:t>de</a:t>
            </a:r>
            <a:r>
              <a:rPr lang="ca-ES"/>
              <a:t> </a:t>
            </a:r>
            <a:r>
              <a:rPr lang="ca-ES" sz="1750" dirty="0">
                <a:latin typeface="Arial"/>
              </a:rPr>
              <a:t>transformació</a:t>
            </a:r>
            <a:r>
              <a:rPr lang="ca-ES"/>
              <a:t> </a:t>
            </a:r>
            <a:r>
              <a:rPr lang="ca-ES" sz="1750" dirty="0">
                <a:latin typeface="Arial"/>
              </a:rPr>
              <a:t>i</a:t>
            </a:r>
            <a:r>
              <a:rPr lang="ca-ES"/>
              <a:t> </a:t>
            </a:r>
            <a:r>
              <a:rPr lang="ca-ES" sz="1750" dirty="0">
                <a:latin typeface="Arial"/>
              </a:rPr>
              <a:t>millora</a:t>
            </a:r>
            <a:r>
              <a:rPr lang="ca-ES"/>
              <a:t> </a:t>
            </a:r>
            <a:r>
              <a:rPr lang="ca-ES" sz="1750" dirty="0">
                <a:latin typeface="Arial"/>
              </a:rPr>
              <a:t>i</a:t>
            </a:r>
            <a:r>
              <a:rPr lang="ca-ES"/>
              <a:t> </a:t>
            </a:r>
            <a:r>
              <a:rPr lang="ca-ES" sz="1750" dirty="0">
                <a:latin typeface="Arial"/>
              </a:rPr>
              <a:t>també els</a:t>
            </a:r>
            <a:r>
              <a:rPr lang="ca-ES"/>
              <a:t> </a:t>
            </a:r>
            <a:r>
              <a:rPr lang="ca-ES" sz="1750" dirty="0">
                <a:latin typeface="Arial"/>
              </a:rPr>
              <a:t>derivats de les</a:t>
            </a:r>
            <a:r>
              <a:rPr lang="ca-ES"/>
              <a:t> </a:t>
            </a:r>
            <a:r>
              <a:rPr lang="ca-ES" sz="1750" dirty="0">
                <a:latin typeface="Arial"/>
              </a:rPr>
              <a:t>necessitats de manteniment i actualització</a:t>
            </a:r>
            <a:r>
              <a:rPr lang="ca-ES"/>
              <a:t> </a:t>
            </a:r>
            <a:r>
              <a:rPr lang="ca-ES" sz="1750" dirty="0">
                <a:latin typeface="Arial"/>
              </a:rPr>
              <a:t>dels</a:t>
            </a:r>
            <a:r>
              <a:rPr lang="ca-ES"/>
              <a:t> </a:t>
            </a:r>
            <a:r>
              <a:rPr lang="ca-ES" sz="1750" dirty="0">
                <a:latin typeface="Arial"/>
              </a:rPr>
              <a:t>espais i</a:t>
            </a:r>
            <a:r>
              <a:rPr lang="ca-ES"/>
              <a:t> </a:t>
            </a:r>
            <a:r>
              <a:rPr lang="ca-ES" sz="1750" dirty="0">
                <a:latin typeface="Arial"/>
              </a:rPr>
              <a:t>les</a:t>
            </a:r>
            <a:r>
              <a:rPr lang="ca-ES"/>
              <a:t> </a:t>
            </a:r>
            <a:r>
              <a:rPr lang="ca-ES" sz="1750" dirty="0">
                <a:latin typeface="Arial"/>
              </a:rPr>
              <a:t>instal·lacions.</a:t>
            </a:r>
            <a:r>
              <a:rPr lang="ca-ES"/>
              <a:t> </a:t>
            </a:r>
            <a:r>
              <a:rPr lang="ca-ES" sz="1750" dirty="0">
                <a:latin typeface="Arial"/>
              </a:rPr>
              <a:t>Tot</a:t>
            </a:r>
            <a:r>
              <a:rPr lang="ca-ES"/>
              <a:t> </a:t>
            </a:r>
            <a:r>
              <a:rPr lang="ca-ES" sz="1750" dirty="0">
                <a:latin typeface="Arial"/>
              </a:rPr>
              <a:t>a</a:t>
            </a:r>
            <a:r>
              <a:rPr lang="ca-ES"/>
              <a:t> </a:t>
            </a:r>
            <a:r>
              <a:rPr lang="ca-ES" sz="1750" dirty="0">
                <a:latin typeface="Arial"/>
              </a:rPr>
              <a:t>partir</a:t>
            </a:r>
            <a:r>
              <a:rPr lang="ca-ES"/>
              <a:t> </a:t>
            </a:r>
            <a:r>
              <a:rPr lang="ca-ES" sz="1750" dirty="0">
                <a:latin typeface="Arial"/>
              </a:rPr>
              <a:t>de</a:t>
            </a:r>
            <a:r>
              <a:rPr lang="ca-ES"/>
              <a:t> </a:t>
            </a:r>
            <a:r>
              <a:rPr lang="ca-ES" sz="1750" dirty="0">
                <a:latin typeface="Arial"/>
              </a:rPr>
              <a:t>criteris</a:t>
            </a:r>
            <a:r>
              <a:rPr lang="ca-ES"/>
              <a:t> </a:t>
            </a:r>
            <a:r>
              <a:rPr lang="ca-ES" sz="1750" dirty="0">
                <a:latin typeface="Arial"/>
              </a:rPr>
              <a:t>d’oportunitat,</a:t>
            </a:r>
            <a:r>
              <a:rPr lang="ca-ES"/>
              <a:t> </a:t>
            </a:r>
            <a:r>
              <a:rPr lang="ca-ES" sz="1750" dirty="0">
                <a:latin typeface="Arial"/>
              </a:rPr>
              <a:t>necessitat</a:t>
            </a:r>
            <a:r>
              <a:rPr lang="ca-ES"/>
              <a:t> </a:t>
            </a:r>
            <a:r>
              <a:rPr lang="ca-ES" sz="1750" dirty="0">
                <a:latin typeface="Arial"/>
              </a:rPr>
              <a:t>i</a:t>
            </a:r>
            <a:r>
              <a:rPr lang="ca-ES"/>
              <a:t> </a:t>
            </a:r>
            <a:r>
              <a:rPr lang="ca-ES" sz="1750" dirty="0">
                <a:latin typeface="Arial"/>
              </a:rPr>
              <a:t>alinea-</a:t>
            </a:r>
            <a:endParaRPr lang="ca-ES" sz="1750" dirty="0">
              <a:latin typeface="Arial"/>
              <a:cs typeface="Arial"/>
            </a:endParaRPr>
          </a:p>
          <a:p>
            <a:pPr marL="12700" marR="268605">
              <a:lnSpc>
                <a:spcPts val="2080"/>
              </a:lnSpc>
              <a:spcBef>
                <a:spcPts val="20"/>
              </a:spcBef>
            </a:pPr>
            <a:r>
              <a:rPr lang="ca-ES" sz="1750" dirty="0">
                <a:latin typeface="Arial"/>
              </a:rPr>
              <a:t>ment</a:t>
            </a:r>
            <a:r>
              <a:rPr lang="ca-ES"/>
              <a:t> </a:t>
            </a:r>
            <a:r>
              <a:rPr lang="ca-ES" sz="1750" dirty="0">
                <a:latin typeface="Arial"/>
              </a:rPr>
              <a:t>a</a:t>
            </a:r>
            <a:r>
              <a:rPr lang="ca-ES"/>
              <a:t> </a:t>
            </a:r>
            <a:r>
              <a:rPr lang="ca-ES" sz="1750" dirty="0">
                <a:latin typeface="Arial"/>
              </a:rPr>
              <a:t>les</a:t>
            </a:r>
            <a:r>
              <a:rPr lang="ca-ES"/>
              <a:t> </a:t>
            </a:r>
            <a:r>
              <a:rPr lang="ca-ES" sz="1750" dirty="0">
                <a:latin typeface="Arial"/>
              </a:rPr>
              <a:t>polítiques</a:t>
            </a:r>
            <a:r>
              <a:rPr lang="ca-ES"/>
              <a:t> </a:t>
            </a:r>
            <a:r>
              <a:rPr lang="ca-ES" sz="1750" dirty="0">
                <a:latin typeface="Arial"/>
              </a:rPr>
              <a:t>públiques que cal</a:t>
            </a:r>
            <a:r>
              <a:rPr lang="ca-ES"/>
              <a:t> </a:t>
            </a:r>
            <a:r>
              <a:rPr lang="ca-ES" sz="1750" dirty="0">
                <a:latin typeface="Arial"/>
              </a:rPr>
              <a:t>desenvolupar,</a:t>
            </a:r>
            <a:r>
              <a:rPr lang="ca-ES"/>
              <a:t> </a:t>
            </a:r>
            <a:r>
              <a:rPr lang="ca-ES" sz="1750" dirty="0">
                <a:latin typeface="Arial"/>
              </a:rPr>
              <a:t>millora</a:t>
            </a:r>
            <a:r>
              <a:rPr lang="ca-ES"/>
              <a:t> </a:t>
            </a:r>
            <a:r>
              <a:rPr lang="ca-ES" sz="1750" dirty="0">
                <a:latin typeface="Arial"/>
              </a:rPr>
              <a:t>de</a:t>
            </a:r>
            <a:r>
              <a:rPr lang="ca-ES"/>
              <a:t> </a:t>
            </a:r>
            <a:r>
              <a:rPr lang="ca-ES" sz="1750" dirty="0">
                <a:latin typeface="Arial"/>
              </a:rPr>
              <a:t>la</a:t>
            </a:r>
            <a:r>
              <a:rPr lang="ca-ES"/>
              <a:t> </a:t>
            </a:r>
            <a:r>
              <a:rPr lang="ca-ES" sz="1750" dirty="0">
                <a:latin typeface="Arial"/>
              </a:rPr>
              <a:t>competitivitat, voluntat</a:t>
            </a:r>
            <a:r>
              <a:rPr lang="ca-ES"/>
              <a:t> </a:t>
            </a:r>
            <a:r>
              <a:rPr lang="ca-ES" sz="1750" dirty="0">
                <a:latin typeface="Arial"/>
              </a:rPr>
              <a:t>de</a:t>
            </a:r>
            <a:r>
              <a:rPr lang="ca-ES"/>
              <a:t> </a:t>
            </a:r>
            <a:r>
              <a:rPr lang="ca-ES" sz="1750" dirty="0">
                <a:latin typeface="Arial"/>
              </a:rPr>
              <a:t>les</a:t>
            </a:r>
            <a:r>
              <a:rPr lang="ca-ES"/>
              <a:t> </a:t>
            </a:r>
            <a:r>
              <a:rPr lang="ca-ES" sz="1750" dirty="0">
                <a:latin typeface="Arial"/>
              </a:rPr>
              <a:t>parts</a:t>
            </a:r>
            <a:r>
              <a:rPr lang="ca-ES"/>
              <a:t> </a:t>
            </a:r>
            <a:r>
              <a:rPr lang="ca-ES" sz="1750" dirty="0">
                <a:latin typeface="Arial"/>
              </a:rPr>
              <a:t>i</a:t>
            </a:r>
            <a:r>
              <a:rPr lang="ca-ES"/>
              <a:t> </a:t>
            </a:r>
            <a:r>
              <a:rPr lang="ca-ES" sz="1750" dirty="0">
                <a:latin typeface="Arial"/>
              </a:rPr>
              <a:t>disponibilitat</a:t>
            </a:r>
            <a:r>
              <a:rPr lang="ca-ES"/>
              <a:t> </a:t>
            </a:r>
            <a:r>
              <a:rPr lang="ca-ES" sz="1750" dirty="0">
                <a:latin typeface="Arial"/>
              </a:rPr>
              <a:t>pressupostària.</a:t>
            </a:r>
            <a:endParaRPr lang="ca-ES" sz="1750" dirty="0">
              <a:latin typeface="Arial"/>
              <a:cs typeface="Arial"/>
            </a:endParaRPr>
          </a:p>
          <a:p>
            <a:pPr marL="12700" marR="5080">
              <a:lnSpc>
                <a:spcPts val="2080"/>
              </a:lnSpc>
              <a:spcBef>
                <a:spcPts val="2095"/>
              </a:spcBef>
            </a:pPr>
            <a:r>
              <a:rPr lang="ca-ES" sz="1750" dirty="0">
                <a:latin typeface="Arial"/>
              </a:rPr>
              <a:t>A grans trets, l’IMMB inverteix en remodelacions íntegres dels equipaments, grans</a:t>
            </a:r>
            <a:r>
              <a:rPr lang="ca-ES"/>
              <a:t> </a:t>
            </a:r>
            <a:r>
              <a:rPr lang="ca-ES" sz="1750" dirty="0">
                <a:latin typeface="Arial"/>
              </a:rPr>
              <a:t>millores,</a:t>
            </a:r>
            <a:r>
              <a:rPr lang="ca-ES"/>
              <a:t> </a:t>
            </a:r>
            <a:r>
              <a:rPr lang="ca-ES" sz="1750" dirty="0">
                <a:latin typeface="Arial"/>
              </a:rPr>
              <a:t>Pla</a:t>
            </a:r>
            <a:r>
              <a:rPr lang="ca-ES"/>
              <a:t> </a:t>
            </a:r>
            <a:r>
              <a:rPr lang="ca-ES" sz="1750" dirty="0">
                <a:latin typeface="Arial"/>
              </a:rPr>
              <a:t>general</a:t>
            </a:r>
            <a:r>
              <a:rPr lang="ca-ES"/>
              <a:t> </a:t>
            </a:r>
            <a:r>
              <a:rPr lang="ca-ES" sz="1750" dirty="0">
                <a:latin typeface="Arial"/>
              </a:rPr>
              <a:t>d’obres</a:t>
            </a:r>
            <a:r>
              <a:rPr lang="ca-ES"/>
              <a:t> </a:t>
            </a:r>
            <a:r>
              <a:rPr lang="ca-ES" sz="1750" dirty="0">
                <a:latin typeface="Arial"/>
              </a:rPr>
              <a:t>—que</a:t>
            </a:r>
            <a:r>
              <a:rPr lang="ca-ES"/>
              <a:t> </a:t>
            </a:r>
            <a:r>
              <a:rPr lang="ca-ES" sz="1750" dirty="0">
                <a:latin typeface="Arial"/>
              </a:rPr>
              <a:t>inclou</a:t>
            </a:r>
            <a:r>
              <a:rPr lang="ca-ES"/>
              <a:t> </a:t>
            </a:r>
            <a:r>
              <a:rPr lang="ca-ES" sz="1750" dirty="0">
                <a:latin typeface="Arial"/>
              </a:rPr>
              <a:t>millores</a:t>
            </a:r>
            <a:r>
              <a:rPr lang="ca-ES"/>
              <a:t> </a:t>
            </a:r>
            <a:r>
              <a:rPr lang="ca-ES" sz="1750" dirty="0">
                <a:latin typeface="Arial"/>
              </a:rPr>
              <a:t>i</a:t>
            </a:r>
            <a:r>
              <a:rPr lang="ca-ES"/>
              <a:t> </a:t>
            </a:r>
            <a:r>
              <a:rPr lang="ca-ES" sz="1750" dirty="0">
                <a:latin typeface="Arial"/>
              </a:rPr>
              <a:t>manteniment—</a:t>
            </a:r>
            <a:r>
              <a:rPr lang="ca-ES"/>
              <a:t> </a:t>
            </a:r>
            <a:r>
              <a:rPr lang="ca-ES" sz="1750" dirty="0">
                <a:latin typeface="Arial"/>
              </a:rPr>
              <a:t>i</a:t>
            </a:r>
            <a:r>
              <a:rPr lang="ca-ES"/>
              <a:t> </a:t>
            </a:r>
            <a:r>
              <a:rPr lang="ca-ES" sz="1750" dirty="0">
                <a:latin typeface="Arial"/>
              </a:rPr>
              <a:t>en</a:t>
            </a:r>
            <a:r>
              <a:rPr lang="ca-ES"/>
              <a:t> </a:t>
            </a:r>
            <a:r>
              <a:rPr lang="ca-ES" sz="1750" dirty="0">
                <a:latin typeface="Arial"/>
              </a:rPr>
              <a:t>el Pla</a:t>
            </a:r>
            <a:r>
              <a:rPr lang="ca-ES"/>
              <a:t> </a:t>
            </a:r>
            <a:r>
              <a:rPr lang="ca-ES" sz="1750" dirty="0">
                <a:latin typeface="Arial"/>
              </a:rPr>
              <a:t>de</a:t>
            </a:r>
            <a:r>
              <a:rPr lang="ca-ES"/>
              <a:t> </a:t>
            </a:r>
            <a:r>
              <a:rPr lang="ca-ES" sz="1750" dirty="0">
                <a:latin typeface="Arial"/>
              </a:rPr>
              <a:t>digitalització.</a:t>
            </a:r>
            <a:r>
              <a:rPr lang="ca-ES"/>
              <a:t> </a:t>
            </a:r>
            <a:r>
              <a:rPr lang="ca-ES" sz="1750" dirty="0">
                <a:latin typeface="Arial"/>
              </a:rPr>
              <a:t>Cal</a:t>
            </a:r>
            <a:r>
              <a:rPr lang="ca-ES"/>
              <a:t> </a:t>
            </a:r>
            <a:r>
              <a:rPr lang="ca-ES" sz="1750" dirty="0">
                <a:latin typeface="Arial"/>
              </a:rPr>
              <a:t>destacar</a:t>
            </a:r>
            <a:r>
              <a:rPr lang="ca-ES"/>
              <a:t> </a:t>
            </a:r>
            <a:r>
              <a:rPr lang="ca-ES" sz="1750" dirty="0">
                <a:latin typeface="Arial"/>
              </a:rPr>
              <a:t>que</a:t>
            </a:r>
            <a:r>
              <a:rPr lang="ca-ES"/>
              <a:t> </a:t>
            </a:r>
            <a:r>
              <a:rPr lang="ca-ES" sz="1750" dirty="0">
                <a:latin typeface="Arial"/>
              </a:rPr>
              <a:t>s’han</a:t>
            </a:r>
            <a:r>
              <a:rPr lang="ca-ES"/>
              <a:t> </a:t>
            </a:r>
            <a:r>
              <a:rPr lang="ca-ES" sz="1750" dirty="0">
                <a:latin typeface="Arial"/>
              </a:rPr>
              <a:t>incrementat</a:t>
            </a:r>
            <a:r>
              <a:rPr lang="ca-ES"/>
              <a:t> </a:t>
            </a:r>
            <a:r>
              <a:rPr lang="ca-ES" sz="1750" dirty="0">
                <a:latin typeface="Arial"/>
              </a:rPr>
              <a:t>significativament</a:t>
            </a:r>
            <a:r>
              <a:rPr lang="ca-ES"/>
              <a:t> </a:t>
            </a:r>
            <a:r>
              <a:rPr lang="ca-ES" sz="1750" dirty="0">
                <a:latin typeface="Arial"/>
              </a:rPr>
              <a:t>els recursos</a:t>
            </a:r>
            <a:r>
              <a:rPr lang="ca-ES"/>
              <a:t> </a:t>
            </a:r>
            <a:r>
              <a:rPr lang="ca-ES" sz="1750" dirty="0">
                <a:latin typeface="Arial"/>
              </a:rPr>
              <a:t>destinats</a:t>
            </a:r>
            <a:r>
              <a:rPr lang="ca-ES"/>
              <a:t> </a:t>
            </a:r>
            <a:r>
              <a:rPr lang="ca-ES" sz="1750" dirty="0">
                <a:latin typeface="Arial"/>
              </a:rPr>
              <a:t>a</a:t>
            </a:r>
            <a:r>
              <a:rPr lang="ca-ES"/>
              <a:t> </a:t>
            </a:r>
            <a:r>
              <a:rPr lang="ca-ES" sz="1750" dirty="0">
                <a:latin typeface="Arial"/>
              </a:rPr>
              <a:t>garantir</a:t>
            </a:r>
            <a:r>
              <a:rPr lang="ca-ES"/>
              <a:t> </a:t>
            </a:r>
            <a:r>
              <a:rPr lang="ca-ES" sz="1750" dirty="0">
                <a:latin typeface="Arial"/>
              </a:rPr>
              <a:t>el</a:t>
            </a:r>
            <a:r>
              <a:rPr lang="ca-ES"/>
              <a:t> </a:t>
            </a:r>
            <a:r>
              <a:rPr lang="ca-ES" sz="1750" dirty="0">
                <a:latin typeface="Arial"/>
              </a:rPr>
              <a:t>bon</a:t>
            </a:r>
            <a:r>
              <a:rPr lang="ca-ES"/>
              <a:t> </a:t>
            </a:r>
            <a:r>
              <a:rPr lang="ca-ES" sz="1750" dirty="0">
                <a:latin typeface="Arial"/>
              </a:rPr>
              <a:t>estat</a:t>
            </a:r>
            <a:r>
              <a:rPr lang="ca-ES"/>
              <a:t> </a:t>
            </a:r>
            <a:r>
              <a:rPr lang="ca-ES" sz="1750" dirty="0">
                <a:latin typeface="Arial"/>
              </a:rPr>
              <a:t>de</a:t>
            </a:r>
            <a:r>
              <a:rPr lang="ca-ES"/>
              <a:t> </a:t>
            </a:r>
            <a:r>
              <a:rPr lang="ca-ES" sz="1750" dirty="0">
                <a:latin typeface="Arial"/>
              </a:rPr>
              <a:t>funcionament</a:t>
            </a:r>
            <a:r>
              <a:rPr lang="ca-ES"/>
              <a:t> </a:t>
            </a:r>
            <a:r>
              <a:rPr lang="ca-ES" sz="1750" dirty="0">
                <a:latin typeface="Arial"/>
              </a:rPr>
              <a:t>i</a:t>
            </a:r>
            <a:r>
              <a:rPr lang="ca-ES"/>
              <a:t> </a:t>
            </a:r>
            <a:r>
              <a:rPr lang="ca-ES" sz="1750" dirty="0">
                <a:latin typeface="Arial"/>
              </a:rPr>
              <a:t>servei</a:t>
            </a:r>
            <a:r>
              <a:rPr lang="ca-ES"/>
              <a:t> </a:t>
            </a:r>
            <a:r>
              <a:rPr lang="ca-ES" sz="1750" dirty="0">
                <a:latin typeface="Arial"/>
              </a:rPr>
              <a:t>del</a:t>
            </a:r>
            <a:r>
              <a:rPr lang="ca-ES"/>
              <a:t> </a:t>
            </a:r>
            <a:r>
              <a:rPr lang="ca-ES" sz="1750" dirty="0">
                <a:latin typeface="Arial"/>
              </a:rPr>
              <a:t>mercat (23,5%</a:t>
            </a:r>
            <a:r>
              <a:rPr lang="ca-ES"/>
              <a:t> </a:t>
            </a:r>
            <a:r>
              <a:rPr lang="ca-ES" sz="1750" dirty="0">
                <a:latin typeface="Arial"/>
              </a:rPr>
              <a:t>del</a:t>
            </a:r>
            <a:r>
              <a:rPr lang="ca-ES"/>
              <a:t> </a:t>
            </a:r>
            <a:r>
              <a:rPr lang="ca-ES" sz="1750" dirty="0">
                <a:latin typeface="Arial"/>
              </a:rPr>
              <a:t>total</a:t>
            </a:r>
            <a:r>
              <a:rPr lang="ca-ES"/>
              <a:t> </a:t>
            </a:r>
            <a:r>
              <a:rPr lang="ca-ES" sz="1750" dirty="0">
                <a:latin typeface="Arial"/>
              </a:rPr>
              <a:t>de</a:t>
            </a:r>
            <a:r>
              <a:rPr lang="ca-ES"/>
              <a:t> </a:t>
            </a:r>
            <a:r>
              <a:rPr lang="ca-ES" sz="1750" dirty="0">
                <a:latin typeface="Arial"/>
              </a:rPr>
              <a:t>la</a:t>
            </a:r>
            <a:r>
              <a:rPr lang="ca-ES"/>
              <a:t> </a:t>
            </a:r>
            <a:r>
              <a:rPr lang="ca-ES" sz="1750" dirty="0">
                <a:latin typeface="Arial"/>
              </a:rPr>
              <a:t>inversió).</a:t>
            </a:r>
            <a:endParaRPr lang="ca-ES" sz="1750" dirty="0">
              <a:latin typeface="Arial"/>
              <a:cs typeface="Arial"/>
            </a:endParaRPr>
          </a:p>
          <a:p>
            <a:pPr marL="12700" marR="164465">
              <a:lnSpc>
                <a:spcPts val="2080"/>
              </a:lnSpc>
              <a:spcBef>
                <a:spcPts val="2105"/>
              </a:spcBef>
            </a:pPr>
            <a:r>
              <a:rPr lang="ca-ES" sz="1750" dirty="0">
                <a:latin typeface="Arial"/>
              </a:rPr>
              <a:t>Progressivament</a:t>
            </a:r>
            <a:r>
              <a:rPr lang="ca-ES"/>
              <a:t> </a:t>
            </a:r>
            <a:r>
              <a:rPr lang="ca-ES" sz="1750" dirty="0">
                <a:latin typeface="Arial"/>
              </a:rPr>
              <a:t>les</a:t>
            </a:r>
            <a:r>
              <a:rPr lang="ca-ES"/>
              <a:t> </a:t>
            </a:r>
            <a:r>
              <a:rPr lang="ca-ES" sz="1750" dirty="0">
                <a:latin typeface="Arial"/>
              </a:rPr>
              <a:t>inversions</a:t>
            </a:r>
            <a:r>
              <a:rPr lang="ca-ES"/>
              <a:t> </a:t>
            </a:r>
            <a:r>
              <a:rPr lang="ca-ES" sz="1750" dirty="0">
                <a:latin typeface="Arial"/>
              </a:rPr>
              <a:t>en</a:t>
            </a:r>
            <a:r>
              <a:rPr lang="ca-ES"/>
              <a:t> </a:t>
            </a:r>
            <a:r>
              <a:rPr lang="ca-ES" sz="1750" dirty="0">
                <a:latin typeface="Arial"/>
              </a:rPr>
              <a:t>grans</a:t>
            </a:r>
            <a:r>
              <a:rPr lang="ca-ES"/>
              <a:t> </a:t>
            </a:r>
            <a:r>
              <a:rPr lang="ca-ES" sz="1750" dirty="0">
                <a:latin typeface="Arial"/>
              </a:rPr>
              <a:t>remodelacions</a:t>
            </a:r>
            <a:r>
              <a:rPr lang="ca-ES"/>
              <a:t> </a:t>
            </a:r>
            <a:r>
              <a:rPr lang="ca-ES" sz="1750" dirty="0">
                <a:latin typeface="Arial"/>
              </a:rPr>
              <a:t>aniran</a:t>
            </a:r>
            <a:r>
              <a:rPr lang="ca-ES"/>
              <a:t> </a:t>
            </a:r>
            <a:r>
              <a:rPr lang="ca-ES" sz="1750" dirty="0">
                <a:latin typeface="Arial"/>
              </a:rPr>
              <a:t>cedint</a:t>
            </a:r>
            <a:r>
              <a:rPr lang="ca-ES"/>
              <a:t> </a:t>
            </a:r>
            <a:r>
              <a:rPr lang="ca-ES" sz="1750" dirty="0">
                <a:latin typeface="Arial"/>
              </a:rPr>
              <a:t>protagonisme als nous projectes en el marc de la digitalització i actualització comercial</a:t>
            </a:r>
            <a:r>
              <a:rPr lang="ca-ES"/>
              <a:t> </a:t>
            </a:r>
            <a:r>
              <a:rPr lang="ca-ES" sz="1750" dirty="0">
                <a:latin typeface="Arial"/>
              </a:rPr>
              <a:t>dels</a:t>
            </a:r>
            <a:r>
              <a:rPr lang="ca-ES"/>
              <a:t> </a:t>
            </a:r>
            <a:r>
              <a:rPr lang="ca-ES" sz="1750" dirty="0">
                <a:latin typeface="Arial"/>
              </a:rPr>
              <a:t>mercats.</a:t>
            </a:r>
            <a:endParaRPr lang="ca-ES" sz="1750" dirty="0">
              <a:latin typeface="Arial"/>
              <a:cs typeface="Arial"/>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4205605">
              <a:lnSpc>
                <a:spcPct val="100000"/>
              </a:lnSpc>
              <a:spcBef>
                <a:spcPts val="100"/>
              </a:spcBef>
              <a:tabLst>
                <a:tab pos="12252325" algn="l"/>
              </a:tabLst>
            </a:pPr>
            <a:r>
              <a:rPr lang="ca-ES"/>
              <a:t>8. Les inversions en la xarxa de mercats</a:t>
            </a:r>
            <a:r>
              <a:rPr lang="en-US"/>
              <a:t>	</a:t>
            </a:r>
          </a:p>
        </p:txBody>
      </p:sp>
      <p:grpSp>
        <p:nvGrpSpPr>
          <p:cNvPr id="4" name="object 4"/>
          <p:cNvGrpSpPr/>
          <p:nvPr/>
        </p:nvGrpSpPr>
        <p:grpSpPr>
          <a:xfrm>
            <a:off x="359994" y="360006"/>
            <a:ext cx="3869690" cy="6624320"/>
            <a:chOff x="359994" y="360006"/>
            <a:chExt cx="3869690" cy="6624320"/>
          </a:xfrm>
        </p:grpSpPr>
        <p:sp>
          <p:nvSpPr>
            <p:cNvPr id="5" name="object 5"/>
            <p:cNvSpPr/>
            <p:nvPr/>
          </p:nvSpPr>
          <p:spPr>
            <a:xfrm>
              <a:off x="359994" y="360006"/>
              <a:ext cx="3869690" cy="6624320"/>
            </a:xfrm>
            <a:custGeom>
              <a:avLst/>
              <a:gdLst/>
              <a:ahLst/>
              <a:cxnLst/>
              <a:rect l="l" t="t" r="r" b="b"/>
              <a:pathLst>
                <a:path w="3869690" h="6624320">
                  <a:moveTo>
                    <a:pt x="3869093" y="0"/>
                  </a:moveTo>
                  <a:lnTo>
                    <a:pt x="0" y="0"/>
                  </a:lnTo>
                  <a:lnTo>
                    <a:pt x="0" y="6624002"/>
                  </a:lnTo>
                  <a:lnTo>
                    <a:pt x="3869093" y="6624002"/>
                  </a:lnTo>
                  <a:lnTo>
                    <a:pt x="3869093" y="0"/>
                  </a:lnTo>
                  <a:close/>
                </a:path>
              </a:pathLst>
            </a:custGeom>
            <a:solidFill>
              <a:srgbClr val="D37A40"/>
            </a:solidFill>
          </p:spPr>
          <p:txBody>
            <a:bodyPr wrap="square" lIns="0" tIns="0" rIns="0" bIns="0" rtlCol="0"/>
            <a:lstStyle/>
            <a:p>
              <a:endParaRPr/>
            </a:p>
          </p:txBody>
        </p:sp>
        <p:sp>
          <p:nvSpPr>
            <p:cNvPr id="6" name="object 6"/>
            <p:cNvSpPr/>
            <p:nvPr/>
          </p:nvSpPr>
          <p:spPr>
            <a:xfrm>
              <a:off x="1250543" y="756018"/>
              <a:ext cx="2088514" cy="5832475"/>
            </a:xfrm>
            <a:custGeom>
              <a:avLst/>
              <a:gdLst/>
              <a:ahLst/>
              <a:cxnLst/>
              <a:rect l="l" t="t" r="r" b="b"/>
              <a:pathLst>
                <a:path w="2088514" h="5832475">
                  <a:moveTo>
                    <a:pt x="2088007" y="4787989"/>
                  </a:moveTo>
                  <a:lnTo>
                    <a:pt x="2086927" y="4740199"/>
                  </a:lnTo>
                  <a:lnTo>
                    <a:pt x="2083739" y="4692967"/>
                  </a:lnTo>
                  <a:lnTo>
                    <a:pt x="2078469" y="4646320"/>
                  </a:lnTo>
                  <a:lnTo>
                    <a:pt x="2071179" y="4600333"/>
                  </a:lnTo>
                  <a:lnTo>
                    <a:pt x="2061908" y="4555020"/>
                  </a:lnTo>
                  <a:lnTo>
                    <a:pt x="2050707" y="4510456"/>
                  </a:lnTo>
                  <a:lnTo>
                    <a:pt x="2037613" y="4466666"/>
                  </a:lnTo>
                  <a:lnTo>
                    <a:pt x="2022690" y="4423702"/>
                  </a:lnTo>
                  <a:lnTo>
                    <a:pt x="2005965" y="4381614"/>
                  </a:lnTo>
                  <a:lnTo>
                    <a:pt x="1987486" y="4340453"/>
                  </a:lnTo>
                  <a:lnTo>
                    <a:pt x="1967306" y="4300258"/>
                  </a:lnTo>
                  <a:lnTo>
                    <a:pt x="1945462" y="4261066"/>
                  </a:lnTo>
                  <a:lnTo>
                    <a:pt x="1922018" y="4222940"/>
                  </a:lnTo>
                  <a:lnTo>
                    <a:pt x="1896999" y="4185907"/>
                  </a:lnTo>
                  <a:lnTo>
                    <a:pt x="1870468" y="4150042"/>
                  </a:lnTo>
                  <a:lnTo>
                    <a:pt x="1842465" y="4115358"/>
                  </a:lnTo>
                  <a:lnTo>
                    <a:pt x="1813026" y="4081919"/>
                  </a:lnTo>
                  <a:lnTo>
                    <a:pt x="1782216" y="4049776"/>
                  </a:lnTo>
                  <a:lnTo>
                    <a:pt x="1750072" y="4018965"/>
                  </a:lnTo>
                  <a:lnTo>
                    <a:pt x="1716633" y="3989527"/>
                  </a:lnTo>
                  <a:lnTo>
                    <a:pt x="1681949" y="3961523"/>
                  </a:lnTo>
                  <a:lnTo>
                    <a:pt x="1646085" y="3934993"/>
                  </a:lnTo>
                  <a:lnTo>
                    <a:pt x="1609051" y="3909987"/>
                  </a:lnTo>
                  <a:lnTo>
                    <a:pt x="1570926" y="3886530"/>
                  </a:lnTo>
                  <a:lnTo>
                    <a:pt x="1531734" y="3864699"/>
                  </a:lnTo>
                  <a:lnTo>
                    <a:pt x="1491538" y="3844518"/>
                  </a:lnTo>
                  <a:lnTo>
                    <a:pt x="1450365" y="3826040"/>
                  </a:lnTo>
                  <a:lnTo>
                    <a:pt x="1408277" y="3809314"/>
                  </a:lnTo>
                  <a:lnTo>
                    <a:pt x="1365326" y="3794379"/>
                  </a:lnTo>
                  <a:lnTo>
                    <a:pt x="1321536" y="3781285"/>
                  </a:lnTo>
                  <a:lnTo>
                    <a:pt x="1276959" y="3770084"/>
                  </a:lnTo>
                  <a:lnTo>
                    <a:pt x="1231658" y="3760813"/>
                  </a:lnTo>
                  <a:lnTo>
                    <a:pt x="1185659" y="3753523"/>
                  </a:lnTo>
                  <a:lnTo>
                    <a:pt x="1139024" y="3748265"/>
                  </a:lnTo>
                  <a:lnTo>
                    <a:pt x="1091793" y="3745077"/>
                  </a:lnTo>
                  <a:lnTo>
                    <a:pt x="1044003" y="3743998"/>
                  </a:lnTo>
                  <a:lnTo>
                    <a:pt x="996213" y="3745077"/>
                  </a:lnTo>
                  <a:lnTo>
                    <a:pt x="948969" y="3748265"/>
                  </a:lnTo>
                  <a:lnTo>
                    <a:pt x="902335" y="3753523"/>
                  </a:lnTo>
                  <a:lnTo>
                    <a:pt x="856335" y="3760813"/>
                  </a:lnTo>
                  <a:lnTo>
                    <a:pt x="811034" y="3770084"/>
                  </a:lnTo>
                  <a:lnTo>
                    <a:pt x="766470" y="3781285"/>
                  </a:lnTo>
                  <a:lnTo>
                    <a:pt x="722680" y="3794379"/>
                  </a:lnTo>
                  <a:lnTo>
                    <a:pt x="679716" y="3809314"/>
                  </a:lnTo>
                  <a:lnTo>
                    <a:pt x="637628" y="3826040"/>
                  </a:lnTo>
                  <a:lnTo>
                    <a:pt x="596468" y="3844518"/>
                  </a:lnTo>
                  <a:lnTo>
                    <a:pt x="556260" y="3864699"/>
                  </a:lnTo>
                  <a:lnTo>
                    <a:pt x="517080" y="3886530"/>
                  </a:lnTo>
                  <a:lnTo>
                    <a:pt x="478942" y="3909987"/>
                  </a:lnTo>
                  <a:lnTo>
                    <a:pt x="441921" y="3934993"/>
                  </a:lnTo>
                  <a:lnTo>
                    <a:pt x="406044" y="3961523"/>
                  </a:lnTo>
                  <a:lnTo>
                    <a:pt x="371360" y="3989527"/>
                  </a:lnTo>
                  <a:lnTo>
                    <a:pt x="337934" y="4018965"/>
                  </a:lnTo>
                  <a:lnTo>
                    <a:pt x="305777" y="4049776"/>
                  </a:lnTo>
                  <a:lnTo>
                    <a:pt x="274967" y="4081919"/>
                  </a:lnTo>
                  <a:lnTo>
                    <a:pt x="245529" y="4115358"/>
                  </a:lnTo>
                  <a:lnTo>
                    <a:pt x="217525" y="4150042"/>
                  </a:lnTo>
                  <a:lnTo>
                    <a:pt x="190995" y="4185907"/>
                  </a:lnTo>
                  <a:lnTo>
                    <a:pt x="165989" y="4222940"/>
                  </a:lnTo>
                  <a:lnTo>
                    <a:pt x="142532" y="4261066"/>
                  </a:lnTo>
                  <a:lnTo>
                    <a:pt x="120700" y="4300258"/>
                  </a:lnTo>
                  <a:lnTo>
                    <a:pt x="100520" y="4340453"/>
                  </a:lnTo>
                  <a:lnTo>
                    <a:pt x="82042" y="4381614"/>
                  </a:lnTo>
                  <a:lnTo>
                    <a:pt x="65316" y="4423702"/>
                  </a:lnTo>
                  <a:lnTo>
                    <a:pt x="50380" y="4466666"/>
                  </a:lnTo>
                  <a:lnTo>
                    <a:pt x="37287" y="4510456"/>
                  </a:lnTo>
                  <a:lnTo>
                    <a:pt x="26085" y="4555020"/>
                  </a:lnTo>
                  <a:lnTo>
                    <a:pt x="16814" y="4600333"/>
                  </a:lnTo>
                  <a:lnTo>
                    <a:pt x="9525" y="4646320"/>
                  </a:lnTo>
                  <a:lnTo>
                    <a:pt x="4267" y="4692967"/>
                  </a:lnTo>
                  <a:lnTo>
                    <a:pt x="1066" y="4740199"/>
                  </a:lnTo>
                  <a:lnTo>
                    <a:pt x="0" y="4787989"/>
                  </a:lnTo>
                  <a:lnTo>
                    <a:pt x="1066" y="4835779"/>
                  </a:lnTo>
                  <a:lnTo>
                    <a:pt x="4267" y="4883010"/>
                  </a:lnTo>
                  <a:lnTo>
                    <a:pt x="9525" y="4929657"/>
                  </a:lnTo>
                  <a:lnTo>
                    <a:pt x="16814" y="4975657"/>
                  </a:lnTo>
                  <a:lnTo>
                    <a:pt x="26085" y="5020957"/>
                  </a:lnTo>
                  <a:lnTo>
                    <a:pt x="37287" y="5065522"/>
                  </a:lnTo>
                  <a:lnTo>
                    <a:pt x="50380" y="5109311"/>
                  </a:lnTo>
                  <a:lnTo>
                    <a:pt x="65316" y="5152275"/>
                  </a:lnTo>
                  <a:lnTo>
                    <a:pt x="82042" y="5194363"/>
                  </a:lnTo>
                  <a:lnTo>
                    <a:pt x="100520" y="5235537"/>
                  </a:lnTo>
                  <a:lnTo>
                    <a:pt x="120700" y="5275732"/>
                  </a:lnTo>
                  <a:lnTo>
                    <a:pt x="142532" y="5314924"/>
                  </a:lnTo>
                  <a:lnTo>
                    <a:pt x="165989" y="5353050"/>
                  </a:lnTo>
                  <a:lnTo>
                    <a:pt x="190995" y="5390070"/>
                  </a:lnTo>
                  <a:lnTo>
                    <a:pt x="217525" y="5425948"/>
                  </a:lnTo>
                  <a:lnTo>
                    <a:pt x="245529" y="5460631"/>
                  </a:lnTo>
                  <a:lnTo>
                    <a:pt x="274967" y="5494071"/>
                  </a:lnTo>
                  <a:lnTo>
                    <a:pt x="305777" y="5526214"/>
                  </a:lnTo>
                  <a:lnTo>
                    <a:pt x="337934" y="5557024"/>
                  </a:lnTo>
                  <a:lnTo>
                    <a:pt x="371360" y="5586463"/>
                  </a:lnTo>
                  <a:lnTo>
                    <a:pt x="406044" y="5614467"/>
                  </a:lnTo>
                  <a:lnTo>
                    <a:pt x="441921" y="5640997"/>
                  </a:lnTo>
                  <a:lnTo>
                    <a:pt x="478942" y="5666003"/>
                  </a:lnTo>
                  <a:lnTo>
                    <a:pt x="517080" y="5689460"/>
                  </a:lnTo>
                  <a:lnTo>
                    <a:pt x="556260" y="5711291"/>
                  </a:lnTo>
                  <a:lnTo>
                    <a:pt x="596468" y="5731472"/>
                  </a:lnTo>
                  <a:lnTo>
                    <a:pt x="637628" y="5749950"/>
                  </a:lnTo>
                  <a:lnTo>
                    <a:pt x="679716" y="5766676"/>
                  </a:lnTo>
                  <a:lnTo>
                    <a:pt x="722680" y="5781611"/>
                  </a:lnTo>
                  <a:lnTo>
                    <a:pt x="766470" y="5794705"/>
                  </a:lnTo>
                  <a:lnTo>
                    <a:pt x="811034" y="5805906"/>
                  </a:lnTo>
                  <a:lnTo>
                    <a:pt x="856335" y="5815177"/>
                  </a:lnTo>
                  <a:lnTo>
                    <a:pt x="902335" y="5822467"/>
                  </a:lnTo>
                  <a:lnTo>
                    <a:pt x="948969" y="5827725"/>
                  </a:lnTo>
                  <a:lnTo>
                    <a:pt x="996213" y="5830913"/>
                  </a:lnTo>
                  <a:lnTo>
                    <a:pt x="1044003" y="5831992"/>
                  </a:lnTo>
                  <a:lnTo>
                    <a:pt x="1091793" y="5830913"/>
                  </a:lnTo>
                  <a:lnTo>
                    <a:pt x="1139024" y="5827725"/>
                  </a:lnTo>
                  <a:lnTo>
                    <a:pt x="1185659" y="5822467"/>
                  </a:lnTo>
                  <a:lnTo>
                    <a:pt x="1231658" y="5815177"/>
                  </a:lnTo>
                  <a:lnTo>
                    <a:pt x="1276959" y="5805906"/>
                  </a:lnTo>
                  <a:lnTo>
                    <a:pt x="1321536" y="5794705"/>
                  </a:lnTo>
                  <a:lnTo>
                    <a:pt x="1365326" y="5781611"/>
                  </a:lnTo>
                  <a:lnTo>
                    <a:pt x="1408277" y="5766676"/>
                  </a:lnTo>
                  <a:lnTo>
                    <a:pt x="1450365" y="5749950"/>
                  </a:lnTo>
                  <a:lnTo>
                    <a:pt x="1491538" y="5731472"/>
                  </a:lnTo>
                  <a:lnTo>
                    <a:pt x="1531734" y="5711291"/>
                  </a:lnTo>
                  <a:lnTo>
                    <a:pt x="1570926" y="5689460"/>
                  </a:lnTo>
                  <a:lnTo>
                    <a:pt x="1609051" y="5666003"/>
                  </a:lnTo>
                  <a:lnTo>
                    <a:pt x="1646085" y="5640997"/>
                  </a:lnTo>
                  <a:lnTo>
                    <a:pt x="1681949" y="5614467"/>
                  </a:lnTo>
                  <a:lnTo>
                    <a:pt x="1716633" y="5586463"/>
                  </a:lnTo>
                  <a:lnTo>
                    <a:pt x="1750072" y="5557024"/>
                  </a:lnTo>
                  <a:lnTo>
                    <a:pt x="1782216" y="5526214"/>
                  </a:lnTo>
                  <a:lnTo>
                    <a:pt x="1813026" y="5494071"/>
                  </a:lnTo>
                  <a:lnTo>
                    <a:pt x="1842465" y="5460631"/>
                  </a:lnTo>
                  <a:lnTo>
                    <a:pt x="1870468" y="5425948"/>
                  </a:lnTo>
                  <a:lnTo>
                    <a:pt x="1896999" y="5390070"/>
                  </a:lnTo>
                  <a:lnTo>
                    <a:pt x="1922018" y="5353050"/>
                  </a:lnTo>
                  <a:lnTo>
                    <a:pt x="1945462" y="5314924"/>
                  </a:lnTo>
                  <a:lnTo>
                    <a:pt x="1967306" y="5275732"/>
                  </a:lnTo>
                  <a:lnTo>
                    <a:pt x="1987486" y="5235537"/>
                  </a:lnTo>
                  <a:lnTo>
                    <a:pt x="2005965" y="5194363"/>
                  </a:lnTo>
                  <a:lnTo>
                    <a:pt x="2022690" y="5152275"/>
                  </a:lnTo>
                  <a:lnTo>
                    <a:pt x="2037613" y="5109311"/>
                  </a:lnTo>
                  <a:lnTo>
                    <a:pt x="2050707" y="5065522"/>
                  </a:lnTo>
                  <a:lnTo>
                    <a:pt x="2061908" y="5020957"/>
                  </a:lnTo>
                  <a:lnTo>
                    <a:pt x="2071179" y="4975657"/>
                  </a:lnTo>
                  <a:lnTo>
                    <a:pt x="2078469" y="4929657"/>
                  </a:lnTo>
                  <a:lnTo>
                    <a:pt x="2083739" y="4883010"/>
                  </a:lnTo>
                  <a:lnTo>
                    <a:pt x="2086927" y="4835779"/>
                  </a:lnTo>
                  <a:lnTo>
                    <a:pt x="2088007" y="4787989"/>
                  </a:lnTo>
                  <a:close/>
                </a:path>
                <a:path w="2088514" h="5832475">
                  <a:moveTo>
                    <a:pt x="2088007" y="1043990"/>
                  </a:moveTo>
                  <a:lnTo>
                    <a:pt x="2086927" y="996200"/>
                  </a:lnTo>
                  <a:lnTo>
                    <a:pt x="2083739" y="948969"/>
                  </a:lnTo>
                  <a:lnTo>
                    <a:pt x="2078469" y="902322"/>
                  </a:lnTo>
                  <a:lnTo>
                    <a:pt x="2071179" y="856335"/>
                  </a:lnTo>
                  <a:lnTo>
                    <a:pt x="2061908" y="811022"/>
                  </a:lnTo>
                  <a:lnTo>
                    <a:pt x="2050707" y="766457"/>
                  </a:lnTo>
                  <a:lnTo>
                    <a:pt x="2037613" y="722668"/>
                  </a:lnTo>
                  <a:lnTo>
                    <a:pt x="2022690" y="679704"/>
                  </a:lnTo>
                  <a:lnTo>
                    <a:pt x="2005952" y="637616"/>
                  </a:lnTo>
                  <a:lnTo>
                    <a:pt x="1987486" y="596455"/>
                  </a:lnTo>
                  <a:lnTo>
                    <a:pt x="1967306" y="556260"/>
                  </a:lnTo>
                  <a:lnTo>
                    <a:pt x="1945462" y="517067"/>
                  </a:lnTo>
                  <a:lnTo>
                    <a:pt x="1922018" y="478942"/>
                  </a:lnTo>
                  <a:lnTo>
                    <a:pt x="1896999" y="441909"/>
                  </a:lnTo>
                  <a:lnTo>
                    <a:pt x="1870468" y="406031"/>
                  </a:lnTo>
                  <a:lnTo>
                    <a:pt x="1842465" y="371360"/>
                  </a:lnTo>
                  <a:lnTo>
                    <a:pt x="1813026" y="337921"/>
                  </a:lnTo>
                  <a:lnTo>
                    <a:pt x="1782216" y="305777"/>
                  </a:lnTo>
                  <a:lnTo>
                    <a:pt x="1750072" y="274967"/>
                  </a:lnTo>
                  <a:lnTo>
                    <a:pt x="1716633" y="245529"/>
                  </a:lnTo>
                  <a:lnTo>
                    <a:pt x="1681949" y="217525"/>
                  </a:lnTo>
                  <a:lnTo>
                    <a:pt x="1646085" y="190995"/>
                  </a:lnTo>
                  <a:lnTo>
                    <a:pt x="1609051" y="165976"/>
                  </a:lnTo>
                  <a:lnTo>
                    <a:pt x="1570926" y="142532"/>
                  </a:lnTo>
                  <a:lnTo>
                    <a:pt x="1531734" y="120700"/>
                  </a:lnTo>
                  <a:lnTo>
                    <a:pt x="1491538" y="100520"/>
                  </a:lnTo>
                  <a:lnTo>
                    <a:pt x="1450365" y="82042"/>
                  </a:lnTo>
                  <a:lnTo>
                    <a:pt x="1408277" y="65316"/>
                  </a:lnTo>
                  <a:lnTo>
                    <a:pt x="1365326" y="50380"/>
                  </a:lnTo>
                  <a:lnTo>
                    <a:pt x="1321536" y="37287"/>
                  </a:lnTo>
                  <a:lnTo>
                    <a:pt x="1276959" y="26085"/>
                  </a:lnTo>
                  <a:lnTo>
                    <a:pt x="1231658" y="16814"/>
                  </a:lnTo>
                  <a:lnTo>
                    <a:pt x="1185659" y="9525"/>
                  </a:lnTo>
                  <a:lnTo>
                    <a:pt x="1139024" y="4267"/>
                  </a:lnTo>
                  <a:lnTo>
                    <a:pt x="1091780" y="1066"/>
                  </a:lnTo>
                  <a:lnTo>
                    <a:pt x="1044003" y="0"/>
                  </a:lnTo>
                  <a:lnTo>
                    <a:pt x="996213" y="1066"/>
                  </a:lnTo>
                  <a:lnTo>
                    <a:pt x="948969" y="4267"/>
                  </a:lnTo>
                  <a:lnTo>
                    <a:pt x="902335" y="9525"/>
                  </a:lnTo>
                  <a:lnTo>
                    <a:pt x="856335" y="16814"/>
                  </a:lnTo>
                  <a:lnTo>
                    <a:pt x="811034" y="26085"/>
                  </a:lnTo>
                  <a:lnTo>
                    <a:pt x="766457" y="37287"/>
                  </a:lnTo>
                  <a:lnTo>
                    <a:pt x="722680" y="50380"/>
                  </a:lnTo>
                  <a:lnTo>
                    <a:pt x="679716" y="65316"/>
                  </a:lnTo>
                  <a:lnTo>
                    <a:pt x="637628" y="82042"/>
                  </a:lnTo>
                  <a:lnTo>
                    <a:pt x="596455" y="100520"/>
                  </a:lnTo>
                  <a:lnTo>
                    <a:pt x="556260" y="120700"/>
                  </a:lnTo>
                  <a:lnTo>
                    <a:pt x="517067" y="142532"/>
                  </a:lnTo>
                  <a:lnTo>
                    <a:pt x="478942" y="165976"/>
                  </a:lnTo>
                  <a:lnTo>
                    <a:pt x="441921" y="190995"/>
                  </a:lnTo>
                  <a:lnTo>
                    <a:pt x="406044" y="217525"/>
                  </a:lnTo>
                  <a:lnTo>
                    <a:pt x="371360" y="245529"/>
                  </a:lnTo>
                  <a:lnTo>
                    <a:pt x="337921" y="274967"/>
                  </a:lnTo>
                  <a:lnTo>
                    <a:pt x="305777" y="305777"/>
                  </a:lnTo>
                  <a:lnTo>
                    <a:pt x="274967" y="337921"/>
                  </a:lnTo>
                  <a:lnTo>
                    <a:pt x="245529" y="371360"/>
                  </a:lnTo>
                  <a:lnTo>
                    <a:pt x="217525" y="406031"/>
                  </a:lnTo>
                  <a:lnTo>
                    <a:pt x="190995" y="441909"/>
                  </a:lnTo>
                  <a:lnTo>
                    <a:pt x="165976" y="478942"/>
                  </a:lnTo>
                  <a:lnTo>
                    <a:pt x="142532" y="517067"/>
                  </a:lnTo>
                  <a:lnTo>
                    <a:pt x="120700" y="556260"/>
                  </a:lnTo>
                  <a:lnTo>
                    <a:pt x="100520" y="596455"/>
                  </a:lnTo>
                  <a:lnTo>
                    <a:pt x="82042" y="637616"/>
                  </a:lnTo>
                  <a:lnTo>
                    <a:pt x="65316" y="679704"/>
                  </a:lnTo>
                  <a:lnTo>
                    <a:pt x="50380" y="722668"/>
                  </a:lnTo>
                  <a:lnTo>
                    <a:pt x="37287" y="766457"/>
                  </a:lnTo>
                  <a:lnTo>
                    <a:pt x="26085" y="811022"/>
                  </a:lnTo>
                  <a:lnTo>
                    <a:pt x="16814" y="856335"/>
                  </a:lnTo>
                  <a:lnTo>
                    <a:pt x="9525" y="902322"/>
                  </a:lnTo>
                  <a:lnTo>
                    <a:pt x="4267" y="948969"/>
                  </a:lnTo>
                  <a:lnTo>
                    <a:pt x="1066" y="996200"/>
                  </a:lnTo>
                  <a:lnTo>
                    <a:pt x="0" y="1043990"/>
                  </a:lnTo>
                  <a:lnTo>
                    <a:pt x="1066" y="1091780"/>
                  </a:lnTo>
                  <a:lnTo>
                    <a:pt x="4267" y="1139012"/>
                  </a:lnTo>
                  <a:lnTo>
                    <a:pt x="9525" y="1185659"/>
                  </a:lnTo>
                  <a:lnTo>
                    <a:pt x="16814" y="1231646"/>
                  </a:lnTo>
                  <a:lnTo>
                    <a:pt x="26085" y="1276959"/>
                  </a:lnTo>
                  <a:lnTo>
                    <a:pt x="37287" y="1321523"/>
                  </a:lnTo>
                  <a:lnTo>
                    <a:pt x="50380" y="1365313"/>
                  </a:lnTo>
                  <a:lnTo>
                    <a:pt x="65316" y="1408277"/>
                  </a:lnTo>
                  <a:lnTo>
                    <a:pt x="82042" y="1450365"/>
                  </a:lnTo>
                  <a:lnTo>
                    <a:pt x="100520" y="1491526"/>
                  </a:lnTo>
                  <a:lnTo>
                    <a:pt x="120700" y="1531734"/>
                  </a:lnTo>
                  <a:lnTo>
                    <a:pt x="142532" y="1570913"/>
                  </a:lnTo>
                  <a:lnTo>
                    <a:pt x="165976" y="1609051"/>
                  </a:lnTo>
                  <a:lnTo>
                    <a:pt x="190995" y="1646072"/>
                  </a:lnTo>
                  <a:lnTo>
                    <a:pt x="217525" y="1681949"/>
                  </a:lnTo>
                  <a:lnTo>
                    <a:pt x="245529" y="1716633"/>
                  </a:lnTo>
                  <a:lnTo>
                    <a:pt x="274967" y="1750060"/>
                  </a:lnTo>
                  <a:lnTo>
                    <a:pt x="305777" y="1782216"/>
                  </a:lnTo>
                  <a:lnTo>
                    <a:pt x="337921" y="1813026"/>
                  </a:lnTo>
                  <a:lnTo>
                    <a:pt x="371360" y="1842452"/>
                  </a:lnTo>
                  <a:lnTo>
                    <a:pt x="406044" y="1870456"/>
                  </a:lnTo>
                  <a:lnTo>
                    <a:pt x="441921" y="1896999"/>
                  </a:lnTo>
                  <a:lnTo>
                    <a:pt x="478942" y="1922005"/>
                  </a:lnTo>
                  <a:lnTo>
                    <a:pt x="517067" y="1945462"/>
                  </a:lnTo>
                  <a:lnTo>
                    <a:pt x="556260" y="1967293"/>
                  </a:lnTo>
                  <a:lnTo>
                    <a:pt x="596455" y="1987473"/>
                  </a:lnTo>
                  <a:lnTo>
                    <a:pt x="637628" y="2005952"/>
                  </a:lnTo>
                  <a:lnTo>
                    <a:pt x="679716" y="2022678"/>
                  </a:lnTo>
                  <a:lnTo>
                    <a:pt x="722680" y="2037613"/>
                  </a:lnTo>
                  <a:lnTo>
                    <a:pt x="766457" y="2050694"/>
                  </a:lnTo>
                  <a:lnTo>
                    <a:pt x="811034" y="2061908"/>
                  </a:lnTo>
                  <a:lnTo>
                    <a:pt x="856335" y="2071166"/>
                  </a:lnTo>
                  <a:lnTo>
                    <a:pt x="902335" y="2078456"/>
                  </a:lnTo>
                  <a:lnTo>
                    <a:pt x="948969" y="2083727"/>
                  </a:lnTo>
                  <a:lnTo>
                    <a:pt x="996213" y="2086914"/>
                  </a:lnTo>
                  <a:lnTo>
                    <a:pt x="1044003" y="2087994"/>
                  </a:lnTo>
                  <a:lnTo>
                    <a:pt x="1091780" y="2086914"/>
                  </a:lnTo>
                  <a:lnTo>
                    <a:pt x="1139024" y="2083727"/>
                  </a:lnTo>
                  <a:lnTo>
                    <a:pt x="1185659" y="2078456"/>
                  </a:lnTo>
                  <a:lnTo>
                    <a:pt x="1231658" y="2071166"/>
                  </a:lnTo>
                  <a:lnTo>
                    <a:pt x="1276959" y="2061908"/>
                  </a:lnTo>
                  <a:lnTo>
                    <a:pt x="1321536" y="2050694"/>
                  </a:lnTo>
                  <a:lnTo>
                    <a:pt x="1365326" y="2037613"/>
                  </a:lnTo>
                  <a:lnTo>
                    <a:pt x="1408277" y="2022678"/>
                  </a:lnTo>
                  <a:lnTo>
                    <a:pt x="1450365" y="2005952"/>
                  </a:lnTo>
                  <a:lnTo>
                    <a:pt x="1491538" y="1987473"/>
                  </a:lnTo>
                  <a:lnTo>
                    <a:pt x="1531734" y="1967293"/>
                  </a:lnTo>
                  <a:lnTo>
                    <a:pt x="1570926" y="1945462"/>
                  </a:lnTo>
                  <a:lnTo>
                    <a:pt x="1609051" y="1922005"/>
                  </a:lnTo>
                  <a:lnTo>
                    <a:pt x="1646085" y="1896999"/>
                  </a:lnTo>
                  <a:lnTo>
                    <a:pt x="1681949" y="1870456"/>
                  </a:lnTo>
                  <a:lnTo>
                    <a:pt x="1716633" y="1842452"/>
                  </a:lnTo>
                  <a:lnTo>
                    <a:pt x="1750072" y="1813026"/>
                  </a:lnTo>
                  <a:lnTo>
                    <a:pt x="1782216" y="1782216"/>
                  </a:lnTo>
                  <a:lnTo>
                    <a:pt x="1813026" y="1750060"/>
                  </a:lnTo>
                  <a:lnTo>
                    <a:pt x="1842465" y="1716633"/>
                  </a:lnTo>
                  <a:lnTo>
                    <a:pt x="1870468" y="1681949"/>
                  </a:lnTo>
                  <a:lnTo>
                    <a:pt x="1896999" y="1646072"/>
                  </a:lnTo>
                  <a:lnTo>
                    <a:pt x="1922018" y="1609051"/>
                  </a:lnTo>
                  <a:lnTo>
                    <a:pt x="1945462" y="1570913"/>
                  </a:lnTo>
                  <a:lnTo>
                    <a:pt x="1967306" y="1531734"/>
                  </a:lnTo>
                  <a:lnTo>
                    <a:pt x="1987486" y="1491526"/>
                  </a:lnTo>
                  <a:lnTo>
                    <a:pt x="2005952" y="1450365"/>
                  </a:lnTo>
                  <a:lnTo>
                    <a:pt x="2022690" y="1408277"/>
                  </a:lnTo>
                  <a:lnTo>
                    <a:pt x="2037613" y="1365313"/>
                  </a:lnTo>
                  <a:lnTo>
                    <a:pt x="2050707" y="1321523"/>
                  </a:lnTo>
                  <a:lnTo>
                    <a:pt x="2061908" y="1276959"/>
                  </a:lnTo>
                  <a:lnTo>
                    <a:pt x="2071179" y="1231646"/>
                  </a:lnTo>
                  <a:lnTo>
                    <a:pt x="2078469" y="1185659"/>
                  </a:lnTo>
                  <a:lnTo>
                    <a:pt x="2083739" y="1139012"/>
                  </a:lnTo>
                  <a:lnTo>
                    <a:pt x="2086927" y="1091780"/>
                  </a:lnTo>
                  <a:lnTo>
                    <a:pt x="2088007" y="1043990"/>
                  </a:lnTo>
                  <a:close/>
                </a:path>
              </a:pathLst>
            </a:custGeom>
            <a:solidFill>
              <a:srgbClr val="FFFFFF"/>
            </a:solidFill>
          </p:spPr>
          <p:txBody>
            <a:bodyPr wrap="square" lIns="0" tIns="0" rIns="0" bIns="0" rtlCol="0"/>
            <a:lstStyle/>
            <a:p>
              <a:endParaRPr/>
            </a:p>
          </p:txBody>
        </p:sp>
        <p:sp>
          <p:nvSpPr>
            <p:cNvPr id="7" name="object 7"/>
            <p:cNvSpPr/>
            <p:nvPr/>
          </p:nvSpPr>
          <p:spPr>
            <a:xfrm>
              <a:off x="1034543" y="2408194"/>
              <a:ext cx="2520315" cy="2520315"/>
            </a:xfrm>
            <a:custGeom>
              <a:avLst/>
              <a:gdLst/>
              <a:ahLst/>
              <a:cxnLst/>
              <a:rect l="l" t="t" r="r" b="b"/>
              <a:pathLst>
                <a:path w="2520315" h="2520315">
                  <a:moveTo>
                    <a:pt x="1260005" y="0"/>
                  </a:moveTo>
                  <a:lnTo>
                    <a:pt x="1211674" y="909"/>
                  </a:lnTo>
                  <a:lnTo>
                    <a:pt x="1163803" y="3617"/>
                  </a:lnTo>
                  <a:lnTo>
                    <a:pt x="1116425" y="8090"/>
                  </a:lnTo>
                  <a:lnTo>
                    <a:pt x="1069573" y="14296"/>
                  </a:lnTo>
                  <a:lnTo>
                    <a:pt x="1023279" y="22202"/>
                  </a:lnTo>
                  <a:lnTo>
                    <a:pt x="977575" y="31775"/>
                  </a:lnTo>
                  <a:lnTo>
                    <a:pt x="932495" y="42983"/>
                  </a:lnTo>
                  <a:lnTo>
                    <a:pt x="888071" y="55793"/>
                  </a:lnTo>
                  <a:lnTo>
                    <a:pt x="844335" y="70173"/>
                  </a:lnTo>
                  <a:lnTo>
                    <a:pt x="801321" y="86090"/>
                  </a:lnTo>
                  <a:lnTo>
                    <a:pt x="759060" y="103511"/>
                  </a:lnTo>
                  <a:lnTo>
                    <a:pt x="717586" y="122404"/>
                  </a:lnTo>
                  <a:lnTo>
                    <a:pt x="676931" y="142735"/>
                  </a:lnTo>
                  <a:lnTo>
                    <a:pt x="637128" y="164473"/>
                  </a:lnTo>
                  <a:lnTo>
                    <a:pt x="598209" y="187585"/>
                  </a:lnTo>
                  <a:lnTo>
                    <a:pt x="560207" y="212038"/>
                  </a:lnTo>
                  <a:lnTo>
                    <a:pt x="523155" y="237800"/>
                  </a:lnTo>
                  <a:lnTo>
                    <a:pt x="487085" y="264837"/>
                  </a:lnTo>
                  <a:lnTo>
                    <a:pt x="452029" y="293117"/>
                  </a:lnTo>
                  <a:lnTo>
                    <a:pt x="418022" y="322609"/>
                  </a:lnTo>
                  <a:lnTo>
                    <a:pt x="385094" y="353278"/>
                  </a:lnTo>
                  <a:lnTo>
                    <a:pt x="353279" y="385092"/>
                  </a:lnTo>
                  <a:lnTo>
                    <a:pt x="322610" y="418020"/>
                  </a:lnTo>
                  <a:lnTo>
                    <a:pt x="293119" y="452027"/>
                  </a:lnTo>
                  <a:lnTo>
                    <a:pt x="264838" y="487082"/>
                  </a:lnTo>
                  <a:lnTo>
                    <a:pt x="237800" y="523152"/>
                  </a:lnTo>
                  <a:lnTo>
                    <a:pt x="212039" y="560204"/>
                  </a:lnTo>
                  <a:lnTo>
                    <a:pt x="187586" y="598205"/>
                  </a:lnTo>
                  <a:lnTo>
                    <a:pt x="164474" y="637124"/>
                  </a:lnTo>
                  <a:lnTo>
                    <a:pt x="142736" y="676927"/>
                  </a:lnTo>
                  <a:lnTo>
                    <a:pt x="122404" y="717581"/>
                  </a:lnTo>
                  <a:lnTo>
                    <a:pt x="103511" y="759055"/>
                  </a:lnTo>
                  <a:lnTo>
                    <a:pt x="86090" y="801315"/>
                  </a:lnTo>
                  <a:lnTo>
                    <a:pt x="70173" y="844329"/>
                  </a:lnTo>
                  <a:lnTo>
                    <a:pt x="55794" y="888064"/>
                  </a:lnTo>
                  <a:lnTo>
                    <a:pt x="42983" y="932488"/>
                  </a:lnTo>
                  <a:lnTo>
                    <a:pt x="31775" y="977567"/>
                  </a:lnTo>
                  <a:lnTo>
                    <a:pt x="22202" y="1023270"/>
                  </a:lnTo>
                  <a:lnTo>
                    <a:pt x="14296" y="1069564"/>
                  </a:lnTo>
                  <a:lnTo>
                    <a:pt x="8090" y="1116415"/>
                  </a:lnTo>
                  <a:lnTo>
                    <a:pt x="3617" y="1163792"/>
                  </a:lnTo>
                  <a:lnTo>
                    <a:pt x="909" y="1211662"/>
                  </a:lnTo>
                  <a:lnTo>
                    <a:pt x="0" y="1259992"/>
                  </a:lnTo>
                  <a:lnTo>
                    <a:pt x="909" y="1308323"/>
                  </a:lnTo>
                  <a:lnTo>
                    <a:pt x="3617" y="1356193"/>
                  </a:lnTo>
                  <a:lnTo>
                    <a:pt x="8090" y="1403571"/>
                  </a:lnTo>
                  <a:lnTo>
                    <a:pt x="14296" y="1450423"/>
                  </a:lnTo>
                  <a:lnTo>
                    <a:pt x="22202" y="1496718"/>
                  </a:lnTo>
                  <a:lnTo>
                    <a:pt x="31775" y="1542421"/>
                  </a:lnTo>
                  <a:lnTo>
                    <a:pt x="42983" y="1587501"/>
                  </a:lnTo>
                  <a:lnTo>
                    <a:pt x="55794" y="1631926"/>
                  </a:lnTo>
                  <a:lnTo>
                    <a:pt x="70173" y="1675661"/>
                  </a:lnTo>
                  <a:lnTo>
                    <a:pt x="86090" y="1718676"/>
                  </a:lnTo>
                  <a:lnTo>
                    <a:pt x="103511" y="1760936"/>
                  </a:lnTo>
                  <a:lnTo>
                    <a:pt x="122404" y="1802410"/>
                  </a:lnTo>
                  <a:lnTo>
                    <a:pt x="142736" y="1843065"/>
                  </a:lnTo>
                  <a:lnTo>
                    <a:pt x="164474" y="1882869"/>
                  </a:lnTo>
                  <a:lnTo>
                    <a:pt x="187586" y="1921788"/>
                  </a:lnTo>
                  <a:lnTo>
                    <a:pt x="212039" y="1959790"/>
                  </a:lnTo>
                  <a:lnTo>
                    <a:pt x="237800" y="1996842"/>
                  </a:lnTo>
                  <a:lnTo>
                    <a:pt x="264838" y="2032912"/>
                  </a:lnTo>
                  <a:lnTo>
                    <a:pt x="293119" y="2067967"/>
                  </a:lnTo>
                  <a:lnTo>
                    <a:pt x="322610" y="2101975"/>
                  </a:lnTo>
                  <a:lnTo>
                    <a:pt x="353279" y="2134902"/>
                  </a:lnTo>
                  <a:lnTo>
                    <a:pt x="385094" y="2166717"/>
                  </a:lnTo>
                  <a:lnTo>
                    <a:pt x="418022" y="2197387"/>
                  </a:lnTo>
                  <a:lnTo>
                    <a:pt x="452029" y="2226878"/>
                  </a:lnTo>
                  <a:lnTo>
                    <a:pt x="487085" y="2255159"/>
                  </a:lnTo>
                  <a:lnTo>
                    <a:pt x="523155" y="2282196"/>
                  </a:lnTo>
                  <a:lnTo>
                    <a:pt x="560207" y="2307958"/>
                  </a:lnTo>
                  <a:lnTo>
                    <a:pt x="598209" y="2332411"/>
                  </a:lnTo>
                  <a:lnTo>
                    <a:pt x="637128" y="2355523"/>
                  </a:lnTo>
                  <a:lnTo>
                    <a:pt x="676931" y="2377261"/>
                  </a:lnTo>
                  <a:lnTo>
                    <a:pt x="717586" y="2397593"/>
                  </a:lnTo>
                  <a:lnTo>
                    <a:pt x="759060" y="2416485"/>
                  </a:lnTo>
                  <a:lnTo>
                    <a:pt x="801321" y="2433906"/>
                  </a:lnTo>
                  <a:lnTo>
                    <a:pt x="844335" y="2449823"/>
                  </a:lnTo>
                  <a:lnTo>
                    <a:pt x="888071" y="2464203"/>
                  </a:lnTo>
                  <a:lnTo>
                    <a:pt x="932495" y="2477013"/>
                  </a:lnTo>
                  <a:lnTo>
                    <a:pt x="977575" y="2488221"/>
                  </a:lnTo>
                  <a:lnTo>
                    <a:pt x="1023279" y="2497795"/>
                  </a:lnTo>
                  <a:lnTo>
                    <a:pt x="1069573" y="2505700"/>
                  </a:lnTo>
                  <a:lnTo>
                    <a:pt x="1116425" y="2511906"/>
                  </a:lnTo>
                  <a:lnTo>
                    <a:pt x="1163803" y="2516379"/>
                  </a:lnTo>
                  <a:lnTo>
                    <a:pt x="1211674" y="2519087"/>
                  </a:lnTo>
                  <a:lnTo>
                    <a:pt x="1260005" y="2519997"/>
                  </a:lnTo>
                  <a:lnTo>
                    <a:pt x="1308335" y="2519087"/>
                  </a:lnTo>
                  <a:lnTo>
                    <a:pt x="1356206" y="2516379"/>
                  </a:lnTo>
                  <a:lnTo>
                    <a:pt x="1403584" y="2511906"/>
                  </a:lnTo>
                  <a:lnTo>
                    <a:pt x="1450436" y="2505700"/>
                  </a:lnTo>
                  <a:lnTo>
                    <a:pt x="1496730" y="2497795"/>
                  </a:lnTo>
                  <a:lnTo>
                    <a:pt x="1542434" y="2488221"/>
                  </a:lnTo>
                  <a:lnTo>
                    <a:pt x="1587514" y="2477013"/>
                  </a:lnTo>
                  <a:lnTo>
                    <a:pt x="1631938" y="2464203"/>
                  </a:lnTo>
                  <a:lnTo>
                    <a:pt x="1675674" y="2449823"/>
                  </a:lnTo>
                  <a:lnTo>
                    <a:pt x="1718688" y="2433906"/>
                  </a:lnTo>
                  <a:lnTo>
                    <a:pt x="1760949" y="2416485"/>
                  </a:lnTo>
                  <a:lnTo>
                    <a:pt x="1802423" y="2397593"/>
                  </a:lnTo>
                  <a:lnTo>
                    <a:pt x="1843078" y="2377261"/>
                  </a:lnTo>
                  <a:lnTo>
                    <a:pt x="1882881" y="2355523"/>
                  </a:lnTo>
                  <a:lnTo>
                    <a:pt x="1921800" y="2332411"/>
                  </a:lnTo>
                  <a:lnTo>
                    <a:pt x="1959802" y="2307958"/>
                  </a:lnTo>
                  <a:lnTo>
                    <a:pt x="1996855" y="2282196"/>
                  </a:lnTo>
                  <a:lnTo>
                    <a:pt x="2032925" y="2255159"/>
                  </a:lnTo>
                  <a:lnTo>
                    <a:pt x="2067980" y="2226878"/>
                  </a:lnTo>
                  <a:lnTo>
                    <a:pt x="2101987" y="2197387"/>
                  </a:lnTo>
                  <a:lnTo>
                    <a:pt x="2134915" y="2166717"/>
                  </a:lnTo>
                  <a:lnTo>
                    <a:pt x="2166730" y="2134902"/>
                  </a:lnTo>
                  <a:lnTo>
                    <a:pt x="2197399" y="2101975"/>
                  </a:lnTo>
                  <a:lnTo>
                    <a:pt x="2226891" y="2067967"/>
                  </a:lnTo>
                  <a:lnTo>
                    <a:pt x="2255171" y="2032912"/>
                  </a:lnTo>
                  <a:lnTo>
                    <a:pt x="2282209" y="1996842"/>
                  </a:lnTo>
                  <a:lnTo>
                    <a:pt x="2307971" y="1959790"/>
                  </a:lnTo>
                  <a:lnTo>
                    <a:pt x="2332424" y="1921788"/>
                  </a:lnTo>
                  <a:lnTo>
                    <a:pt x="2355535" y="1882869"/>
                  </a:lnTo>
                  <a:lnTo>
                    <a:pt x="2377274" y="1843065"/>
                  </a:lnTo>
                  <a:lnTo>
                    <a:pt x="2397605" y="1802410"/>
                  </a:lnTo>
                  <a:lnTo>
                    <a:pt x="2416498" y="1760936"/>
                  </a:lnTo>
                  <a:lnTo>
                    <a:pt x="2433919" y="1718676"/>
                  </a:lnTo>
                  <a:lnTo>
                    <a:pt x="2449836" y="1675661"/>
                  </a:lnTo>
                  <a:lnTo>
                    <a:pt x="2464216" y="1631926"/>
                  </a:lnTo>
                  <a:lnTo>
                    <a:pt x="2477026" y="1587501"/>
                  </a:lnTo>
                  <a:lnTo>
                    <a:pt x="2488234" y="1542421"/>
                  </a:lnTo>
                  <a:lnTo>
                    <a:pt x="2497807" y="1496718"/>
                  </a:lnTo>
                  <a:lnTo>
                    <a:pt x="2505713" y="1450423"/>
                  </a:lnTo>
                  <a:lnTo>
                    <a:pt x="2511919" y="1403571"/>
                  </a:lnTo>
                  <a:lnTo>
                    <a:pt x="2516392" y="1356193"/>
                  </a:lnTo>
                  <a:lnTo>
                    <a:pt x="2519100" y="1308323"/>
                  </a:lnTo>
                  <a:lnTo>
                    <a:pt x="2520010" y="1259992"/>
                  </a:lnTo>
                  <a:lnTo>
                    <a:pt x="2519100" y="1211662"/>
                  </a:lnTo>
                  <a:lnTo>
                    <a:pt x="2516392" y="1163792"/>
                  </a:lnTo>
                  <a:lnTo>
                    <a:pt x="2511919" y="1116415"/>
                  </a:lnTo>
                  <a:lnTo>
                    <a:pt x="2505713" y="1069564"/>
                  </a:lnTo>
                  <a:lnTo>
                    <a:pt x="2497807" y="1023270"/>
                  </a:lnTo>
                  <a:lnTo>
                    <a:pt x="2488234" y="977567"/>
                  </a:lnTo>
                  <a:lnTo>
                    <a:pt x="2477026" y="932488"/>
                  </a:lnTo>
                  <a:lnTo>
                    <a:pt x="2464216" y="888064"/>
                  </a:lnTo>
                  <a:lnTo>
                    <a:pt x="2449836" y="844329"/>
                  </a:lnTo>
                  <a:lnTo>
                    <a:pt x="2433919" y="801315"/>
                  </a:lnTo>
                  <a:lnTo>
                    <a:pt x="2416498" y="759055"/>
                  </a:lnTo>
                  <a:lnTo>
                    <a:pt x="2397605" y="717581"/>
                  </a:lnTo>
                  <a:lnTo>
                    <a:pt x="2377274" y="676927"/>
                  </a:lnTo>
                  <a:lnTo>
                    <a:pt x="2355535" y="637124"/>
                  </a:lnTo>
                  <a:lnTo>
                    <a:pt x="2332424" y="598205"/>
                  </a:lnTo>
                  <a:lnTo>
                    <a:pt x="2307971" y="560204"/>
                  </a:lnTo>
                  <a:lnTo>
                    <a:pt x="2282209" y="523152"/>
                  </a:lnTo>
                  <a:lnTo>
                    <a:pt x="2255171" y="487082"/>
                  </a:lnTo>
                  <a:lnTo>
                    <a:pt x="2226891" y="452027"/>
                  </a:lnTo>
                  <a:lnTo>
                    <a:pt x="2197399" y="418020"/>
                  </a:lnTo>
                  <a:lnTo>
                    <a:pt x="2166730" y="385092"/>
                  </a:lnTo>
                  <a:lnTo>
                    <a:pt x="2134915" y="353278"/>
                  </a:lnTo>
                  <a:lnTo>
                    <a:pt x="2101987" y="322609"/>
                  </a:lnTo>
                  <a:lnTo>
                    <a:pt x="2067980" y="293117"/>
                  </a:lnTo>
                  <a:lnTo>
                    <a:pt x="2032925" y="264837"/>
                  </a:lnTo>
                  <a:lnTo>
                    <a:pt x="1996855" y="237800"/>
                  </a:lnTo>
                  <a:lnTo>
                    <a:pt x="1959802" y="212038"/>
                  </a:lnTo>
                  <a:lnTo>
                    <a:pt x="1921800" y="187585"/>
                  </a:lnTo>
                  <a:lnTo>
                    <a:pt x="1882881" y="164473"/>
                  </a:lnTo>
                  <a:lnTo>
                    <a:pt x="1843078" y="142735"/>
                  </a:lnTo>
                  <a:lnTo>
                    <a:pt x="1802423" y="122404"/>
                  </a:lnTo>
                  <a:lnTo>
                    <a:pt x="1760949" y="103511"/>
                  </a:lnTo>
                  <a:lnTo>
                    <a:pt x="1718688" y="86090"/>
                  </a:lnTo>
                  <a:lnTo>
                    <a:pt x="1675674" y="70173"/>
                  </a:lnTo>
                  <a:lnTo>
                    <a:pt x="1631938" y="55793"/>
                  </a:lnTo>
                  <a:lnTo>
                    <a:pt x="1587514" y="42983"/>
                  </a:lnTo>
                  <a:lnTo>
                    <a:pt x="1542434" y="31775"/>
                  </a:lnTo>
                  <a:lnTo>
                    <a:pt x="1496730" y="22202"/>
                  </a:lnTo>
                  <a:lnTo>
                    <a:pt x="1450436" y="14296"/>
                  </a:lnTo>
                  <a:lnTo>
                    <a:pt x="1403584" y="8090"/>
                  </a:lnTo>
                  <a:lnTo>
                    <a:pt x="1356206" y="3617"/>
                  </a:lnTo>
                  <a:lnTo>
                    <a:pt x="1308335" y="909"/>
                  </a:lnTo>
                  <a:lnTo>
                    <a:pt x="1260005" y="0"/>
                  </a:lnTo>
                  <a:close/>
                </a:path>
              </a:pathLst>
            </a:custGeom>
            <a:solidFill>
              <a:srgbClr val="AB182D"/>
            </a:solidFill>
          </p:spPr>
          <p:txBody>
            <a:bodyPr wrap="square" lIns="0" tIns="0" rIns="0" bIns="0" rtlCol="0"/>
            <a:lstStyle/>
            <a:p>
              <a:endParaRPr/>
            </a:p>
          </p:txBody>
        </p:sp>
      </p:grpSp>
      <p:sp>
        <p:nvSpPr>
          <p:cNvPr id="8" name="object 8"/>
          <p:cNvSpPr txBox="1"/>
          <p:nvPr/>
        </p:nvSpPr>
        <p:spPr>
          <a:xfrm>
            <a:off x="359994" y="360006"/>
            <a:ext cx="3869690" cy="5911875"/>
          </a:xfrm>
          <a:prstGeom prst="rect">
            <a:avLst/>
          </a:prstGeom>
        </p:spPr>
        <p:txBody>
          <a:bodyPr vert="horz" wrap="square" lIns="0" tIns="0" rIns="0" bIns="0" rtlCol="0">
            <a:spAutoFit/>
          </a:bodyPr>
          <a:lstStyle/>
          <a:p>
            <a:pPr>
              <a:lnSpc>
                <a:spcPct val="100000"/>
              </a:lnSpc>
            </a:pPr>
            <a:endParaRPr lang="ca-ES" sz="2500" dirty="0">
              <a:latin typeface="Times New Roman"/>
              <a:cs typeface="Times New Roman"/>
            </a:endParaRPr>
          </a:p>
          <a:p>
            <a:pPr>
              <a:lnSpc>
                <a:spcPct val="100000"/>
              </a:lnSpc>
            </a:pPr>
            <a:endParaRPr lang="ca-ES" sz="2500" dirty="0">
              <a:latin typeface="Times New Roman"/>
              <a:cs typeface="Times New Roman"/>
            </a:endParaRPr>
          </a:p>
          <a:p>
            <a:pPr marL="1159510" marR="1151890" indent="-635" algn="ctr">
              <a:lnSpc>
                <a:spcPct val="100000"/>
              </a:lnSpc>
            </a:pPr>
            <a:r>
              <a:rPr lang="ca-ES" sz="1750" b="1" dirty="0">
                <a:solidFill>
                  <a:srgbClr val="D37A40"/>
                </a:solidFill>
                <a:latin typeface="Arial"/>
              </a:rPr>
              <a:t>100 milions d’euros d’inversió</a:t>
            </a:r>
            <a:r>
              <a:rPr lang="ca-ES" sz="1750" dirty="0"/>
              <a:t> </a:t>
            </a:r>
            <a:r>
              <a:rPr lang="ca-ES" sz="1750" b="1" dirty="0">
                <a:solidFill>
                  <a:srgbClr val="D37A40"/>
                </a:solidFill>
                <a:latin typeface="Arial"/>
              </a:rPr>
              <a:t>cada 4</a:t>
            </a:r>
            <a:r>
              <a:rPr lang="ca-ES" sz="1750" dirty="0"/>
              <a:t> </a:t>
            </a:r>
            <a:r>
              <a:rPr lang="ca-ES" sz="1750" b="1" dirty="0">
                <a:solidFill>
                  <a:srgbClr val="D37A40"/>
                </a:solidFill>
                <a:latin typeface="Arial"/>
              </a:rPr>
              <a:t>anys</a:t>
            </a:r>
            <a:endParaRPr lang="ca-ES" sz="1750" dirty="0">
              <a:latin typeface="Arial"/>
              <a:cs typeface="Arial"/>
            </a:endParaRPr>
          </a:p>
          <a:p>
            <a:pPr>
              <a:lnSpc>
                <a:spcPct val="100000"/>
              </a:lnSpc>
            </a:pPr>
            <a:endParaRPr lang="ca-ES" sz="1750" dirty="0">
              <a:latin typeface="Arial"/>
              <a:cs typeface="Arial"/>
            </a:endParaRPr>
          </a:p>
          <a:p>
            <a:pPr algn="ctr">
              <a:lnSpc>
                <a:spcPts val="2090"/>
              </a:lnSpc>
              <a:spcBef>
                <a:spcPts val="2210"/>
              </a:spcBef>
            </a:pPr>
            <a:r>
              <a:rPr lang="ca-ES" sz="1750" b="1" dirty="0">
                <a:solidFill>
                  <a:srgbClr val="FFFFFF"/>
                </a:solidFill>
                <a:latin typeface="Arial"/>
              </a:rPr>
              <a:t>98,6%</a:t>
            </a:r>
            <a:endParaRPr lang="ca-ES" sz="1750" dirty="0">
              <a:latin typeface="Arial"/>
              <a:cs typeface="Arial"/>
            </a:endParaRPr>
          </a:p>
          <a:p>
            <a:pPr marL="1044575" marR="1036955" algn="ctr">
              <a:lnSpc>
                <a:spcPts val="2080"/>
              </a:lnSpc>
              <a:spcBef>
                <a:spcPts val="80"/>
              </a:spcBef>
            </a:pPr>
            <a:r>
              <a:rPr lang="ca-ES" sz="1750" b="1" dirty="0">
                <a:solidFill>
                  <a:srgbClr val="FFFFFF"/>
                </a:solidFill>
                <a:latin typeface="Arial"/>
              </a:rPr>
              <a:t>d’execució pressupostària al 2020 tot i el context</a:t>
            </a:r>
            <a:r>
              <a:rPr lang="ca-ES" sz="1750" dirty="0"/>
              <a:t> </a:t>
            </a:r>
            <a:r>
              <a:rPr lang="ca-ES" sz="1750" b="1" dirty="0">
                <a:solidFill>
                  <a:srgbClr val="FFFFFF"/>
                </a:solidFill>
                <a:latin typeface="Arial"/>
              </a:rPr>
              <a:t>global</a:t>
            </a:r>
            <a:r>
              <a:rPr lang="ca-ES" sz="1750" dirty="0"/>
              <a:t> </a:t>
            </a:r>
            <a:r>
              <a:rPr lang="ca-ES" sz="1750" b="1" dirty="0">
                <a:solidFill>
                  <a:srgbClr val="FFFFFF"/>
                </a:solidFill>
                <a:latin typeface="Arial"/>
              </a:rPr>
              <a:t>de restriccions</a:t>
            </a:r>
            <a:endParaRPr lang="ca-ES" sz="1750" dirty="0">
              <a:latin typeface="Arial"/>
              <a:cs typeface="Arial"/>
            </a:endParaRPr>
          </a:p>
          <a:p>
            <a:pPr>
              <a:lnSpc>
                <a:spcPct val="100000"/>
              </a:lnSpc>
            </a:pPr>
            <a:endParaRPr lang="ca-ES" sz="1750" dirty="0">
              <a:latin typeface="Arial"/>
              <a:cs typeface="Arial"/>
            </a:endParaRPr>
          </a:p>
          <a:p>
            <a:pPr marL="1206500" marR="1198245" indent="-1270" algn="ctr">
              <a:lnSpc>
                <a:spcPct val="100000"/>
              </a:lnSpc>
              <a:spcBef>
                <a:spcPts val="2095"/>
              </a:spcBef>
            </a:pPr>
            <a:endParaRPr lang="ca-ES" sz="1750" b="1" dirty="0">
              <a:solidFill>
                <a:srgbClr val="D37A40"/>
              </a:solidFill>
              <a:latin typeface="Arial"/>
            </a:endParaRPr>
          </a:p>
          <a:p>
            <a:pPr marL="1206500" marR="1198245" indent="-1270" algn="ctr">
              <a:lnSpc>
                <a:spcPct val="100000"/>
              </a:lnSpc>
            </a:pPr>
            <a:r>
              <a:rPr lang="ca-ES" sz="1750" b="1" dirty="0">
                <a:solidFill>
                  <a:srgbClr val="D37A40"/>
                </a:solidFill>
                <a:latin typeface="Arial"/>
              </a:rPr>
              <a:t>85% inversió municipal 15% recursos propis</a:t>
            </a:r>
            <a:endParaRPr lang="ca-ES" sz="1750" dirty="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4205605">
              <a:lnSpc>
                <a:spcPct val="100000"/>
              </a:lnSpc>
              <a:spcBef>
                <a:spcPts val="100"/>
              </a:spcBef>
              <a:tabLst>
                <a:tab pos="12252325" algn="l"/>
              </a:tabLst>
            </a:pPr>
            <a:r>
              <a:rPr lang="ca-ES"/>
              <a:t>8. Inversions: resum per conceptes</a:t>
            </a:r>
            <a:r>
              <a:rPr lang="en-US"/>
              <a:t>	</a:t>
            </a:r>
          </a:p>
        </p:txBody>
      </p:sp>
      <p:grpSp>
        <p:nvGrpSpPr>
          <p:cNvPr id="3" name="object 3"/>
          <p:cNvGrpSpPr/>
          <p:nvPr/>
        </p:nvGrpSpPr>
        <p:grpSpPr>
          <a:xfrm>
            <a:off x="359994" y="360006"/>
            <a:ext cx="3869690" cy="6624320"/>
            <a:chOff x="359994" y="360006"/>
            <a:chExt cx="3869690" cy="6624320"/>
          </a:xfrm>
        </p:grpSpPr>
        <p:sp>
          <p:nvSpPr>
            <p:cNvPr id="4" name="object 4"/>
            <p:cNvSpPr/>
            <p:nvPr/>
          </p:nvSpPr>
          <p:spPr>
            <a:xfrm>
              <a:off x="359994" y="360006"/>
              <a:ext cx="3869690" cy="6624320"/>
            </a:xfrm>
            <a:custGeom>
              <a:avLst/>
              <a:gdLst/>
              <a:ahLst/>
              <a:cxnLst/>
              <a:rect l="l" t="t" r="r" b="b"/>
              <a:pathLst>
                <a:path w="3869690" h="6624320">
                  <a:moveTo>
                    <a:pt x="3869093" y="0"/>
                  </a:moveTo>
                  <a:lnTo>
                    <a:pt x="0" y="0"/>
                  </a:lnTo>
                  <a:lnTo>
                    <a:pt x="0" y="6624002"/>
                  </a:lnTo>
                  <a:lnTo>
                    <a:pt x="3869093" y="6624002"/>
                  </a:lnTo>
                  <a:lnTo>
                    <a:pt x="3869093" y="0"/>
                  </a:lnTo>
                  <a:close/>
                </a:path>
              </a:pathLst>
            </a:custGeom>
            <a:solidFill>
              <a:srgbClr val="D37A40"/>
            </a:solidFill>
          </p:spPr>
          <p:txBody>
            <a:bodyPr wrap="square" lIns="0" tIns="0" rIns="0" bIns="0" rtlCol="0"/>
            <a:lstStyle/>
            <a:p>
              <a:endParaRPr/>
            </a:p>
          </p:txBody>
        </p:sp>
        <p:sp>
          <p:nvSpPr>
            <p:cNvPr id="5" name="object 5"/>
            <p:cNvSpPr/>
            <p:nvPr/>
          </p:nvSpPr>
          <p:spPr>
            <a:xfrm>
              <a:off x="1250543" y="756018"/>
              <a:ext cx="2088514" cy="5832475"/>
            </a:xfrm>
            <a:custGeom>
              <a:avLst/>
              <a:gdLst/>
              <a:ahLst/>
              <a:cxnLst/>
              <a:rect l="l" t="t" r="r" b="b"/>
              <a:pathLst>
                <a:path w="2088514" h="5832475">
                  <a:moveTo>
                    <a:pt x="2088007" y="4787989"/>
                  </a:moveTo>
                  <a:lnTo>
                    <a:pt x="2086927" y="4740199"/>
                  </a:lnTo>
                  <a:lnTo>
                    <a:pt x="2083739" y="4692967"/>
                  </a:lnTo>
                  <a:lnTo>
                    <a:pt x="2078469" y="4646320"/>
                  </a:lnTo>
                  <a:lnTo>
                    <a:pt x="2071179" y="4600333"/>
                  </a:lnTo>
                  <a:lnTo>
                    <a:pt x="2061908" y="4555020"/>
                  </a:lnTo>
                  <a:lnTo>
                    <a:pt x="2050707" y="4510456"/>
                  </a:lnTo>
                  <a:lnTo>
                    <a:pt x="2037613" y="4466666"/>
                  </a:lnTo>
                  <a:lnTo>
                    <a:pt x="2022690" y="4423702"/>
                  </a:lnTo>
                  <a:lnTo>
                    <a:pt x="2005965" y="4381614"/>
                  </a:lnTo>
                  <a:lnTo>
                    <a:pt x="1987486" y="4340453"/>
                  </a:lnTo>
                  <a:lnTo>
                    <a:pt x="1967306" y="4300258"/>
                  </a:lnTo>
                  <a:lnTo>
                    <a:pt x="1945462" y="4261066"/>
                  </a:lnTo>
                  <a:lnTo>
                    <a:pt x="1922018" y="4222940"/>
                  </a:lnTo>
                  <a:lnTo>
                    <a:pt x="1896999" y="4185907"/>
                  </a:lnTo>
                  <a:lnTo>
                    <a:pt x="1870468" y="4150042"/>
                  </a:lnTo>
                  <a:lnTo>
                    <a:pt x="1842465" y="4115358"/>
                  </a:lnTo>
                  <a:lnTo>
                    <a:pt x="1813026" y="4081919"/>
                  </a:lnTo>
                  <a:lnTo>
                    <a:pt x="1782216" y="4049776"/>
                  </a:lnTo>
                  <a:lnTo>
                    <a:pt x="1750072" y="4018965"/>
                  </a:lnTo>
                  <a:lnTo>
                    <a:pt x="1716633" y="3989527"/>
                  </a:lnTo>
                  <a:lnTo>
                    <a:pt x="1681949" y="3961523"/>
                  </a:lnTo>
                  <a:lnTo>
                    <a:pt x="1646085" y="3934993"/>
                  </a:lnTo>
                  <a:lnTo>
                    <a:pt x="1609051" y="3909987"/>
                  </a:lnTo>
                  <a:lnTo>
                    <a:pt x="1570926" y="3886530"/>
                  </a:lnTo>
                  <a:lnTo>
                    <a:pt x="1531734" y="3864699"/>
                  </a:lnTo>
                  <a:lnTo>
                    <a:pt x="1491538" y="3844518"/>
                  </a:lnTo>
                  <a:lnTo>
                    <a:pt x="1450365" y="3826040"/>
                  </a:lnTo>
                  <a:lnTo>
                    <a:pt x="1408277" y="3809314"/>
                  </a:lnTo>
                  <a:lnTo>
                    <a:pt x="1365326" y="3794379"/>
                  </a:lnTo>
                  <a:lnTo>
                    <a:pt x="1321536" y="3781285"/>
                  </a:lnTo>
                  <a:lnTo>
                    <a:pt x="1276959" y="3770084"/>
                  </a:lnTo>
                  <a:lnTo>
                    <a:pt x="1231658" y="3760813"/>
                  </a:lnTo>
                  <a:lnTo>
                    <a:pt x="1185659" y="3753523"/>
                  </a:lnTo>
                  <a:lnTo>
                    <a:pt x="1139024" y="3748265"/>
                  </a:lnTo>
                  <a:lnTo>
                    <a:pt x="1091793" y="3745077"/>
                  </a:lnTo>
                  <a:lnTo>
                    <a:pt x="1044003" y="3743998"/>
                  </a:lnTo>
                  <a:lnTo>
                    <a:pt x="996213" y="3745077"/>
                  </a:lnTo>
                  <a:lnTo>
                    <a:pt x="948969" y="3748265"/>
                  </a:lnTo>
                  <a:lnTo>
                    <a:pt x="902335" y="3753523"/>
                  </a:lnTo>
                  <a:lnTo>
                    <a:pt x="856335" y="3760813"/>
                  </a:lnTo>
                  <a:lnTo>
                    <a:pt x="811034" y="3770084"/>
                  </a:lnTo>
                  <a:lnTo>
                    <a:pt x="766470" y="3781285"/>
                  </a:lnTo>
                  <a:lnTo>
                    <a:pt x="722680" y="3794379"/>
                  </a:lnTo>
                  <a:lnTo>
                    <a:pt x="679716" y="3809314"/>
                  </a:lnTo>
                  <a:lnTo>
                    <a:pt x="637628" y="3826040"/>
                  </a:lnTo>
                  <a:lnTo>
                    <a:pt x="596468" y="3844518"/>
                  </a:lnTo>
                  <a:lnTo>
                    <a:pt x="556260" y="3864699"/>
                  </a:lnTo>
                  <a:lnTo>
                    <a:pt x="517080" y="3886530"/>
                  </a:lnTo>
                  <a:lnTo>
                    <a:pt x="478942" y="3909987"/>
                  </a:lnTo>
                  <a:lnTo>
                    <a:pt x="441921" y="3934993"/>
                  </a:lnTo>
                  <a:lnTo>
                    <a:pt x="406044" y="3961523"/>
                  </a:lnTo>
                  <a:lnTo>
                    <a:pt x="371360" y="3989527"/>
                  </a:lnTo>
                  <a:lnTo>
                    <a:pt x="337934" y="4018965"/>
                  </a:lnTo>
                  <a:lnTo>
                    <a:pt x="305777" y="4049776"/>
                  </a:lnTo>
                  <a:lnTo>
                    <a:pt x="274967" y="4081919"/>
                  </a:lnTo>
                  <a:lnTo>
                    <a:pt x="245529" y="4115358"/>
                  </a:lnTo>
                  <a:lnTo>
                    <a:pt x="217525" y="4150042"/>
                  </a:lnTo>
                  <a:lnTo>
                    <a:pt x="190995" y="4185907"/>
                  </a:lnTo>
                  <a:lnTo>
                    <a:pt x="165989" y="4222940"/>
                  </a:lnTo>
                  <a:lnTo>
                    <a:pt x="142532" y="4261066"/>
                  </a:lnTo>
                  <a:lnTo>
                    <a:pt x="120700" y="4300258"/>
                  </a:lnTo>
                  <a:lnTo>
                    <a:pt x="100520" y="4340453"/>
                  </a:lnTo>
                  <a:lnTo>
                    <a:pt x="82042" y="4381614"/>
                  </a:lnTo>
                  <a:lnTo>
                    <a:pt x="65316" y="4423702"/>
                  </a:lnTo>
                  <a:lnTo>
                    <a:pt x="50380" y="4466666"/>
                  </a:lnTo>
                  <a:lnTo>
                    <a:pt x="37287" y="4510456"/>
                  </a:lnTo>
                  <a:lnTo>
                    <a:pt x="26085" y="4555020"/>
                  </a:lnTo>
                  <a:lnTo>
                    <a:pt x="16814" y="4600333"/>
                  </a:lnTo>
                  <a:lnTo>
                    <a:pt x="9525" y="4646320"/>
                  </a:lnTo>
                  <a:lnTo>
                    <a:pt x="4267" y="4692967"/>
                  </a:lnTo>
                  <a:lnTo>
                    <a:pt x="1066" y="4740199"/>
                  </a:lnTo>
                  <a:lnTo>
                    <a:pt x="0" y="4787989"/>
                  </a:lnTo>
                  <a:lnTo>
                    <a:pt x="1066" y="4835779"/>
                  </a:lnTo>
                  <a:lnTo>
                    <a:pt x="4267" y="4883010"/>
                  </a:lnTo>
                  <a:lnTo>
                    <a:pt x="9525" y="4929657"/>
                  </a:lnTo>
                  <a:lnTo>
                    <a:pt x="16814" y="4975657"/>
                  </a:lnTo>
                  <a:lnTo>
                    <a:pt x="26085" y="5020957"/>
                  </a:lnTo>
                  <a:lnTo>
                    <a:pt x="37287" y="5065522"/>
                  </a:lnTo>
                  <a:lnTo>
                    <a:pt x="50380" y="5109311"/>
                  </a:lnTo>
                  <a:lnTo>
                    <a:pt x="65316" y="5152275"/>
                  </a:lnTo>
                  <a:lnTo>
                    <a:pt x="82042" y="5194363"/>
                  </a:lnTo>
                  <a:lnTo>
                    <a:pt x="100520" y="5235537"/>
                  </a:lnTo>
                  <a:lnTo>
                    <a:pt x="120700" y="5275732"/>
                  </a:lnTo>
                  <a:lnTo>
                    <a:pt x="142532" y="5314924"/>
                  </a:lnTo>
                  <a:lnTo>
                    <a:pt x="165989" y="5353050"/>
                  </a:lnTo>
                  <a:lnTo>
                    <a:pt x="190995" y="5390070"/>
                  </a:lnTo>
                  <a:lnTo>
                    <a:pt x="217525" y="5425948"/>
                  </a:lnTo>
                  <a:lnTo>
                    <a:pt x="245529" y="5460631"/>
                  </a:lnTo>
                  <a:lnTo>
                    <a:pt x="274967" y="5494071"/>
                  </a:lnTo>
                  <a:lnTo>
                    <a:pt x="305777" y="5526214"/>
                  </a:lnTo>
                  <a:lnTo>
                    <a:pt x="337934" y="5557024"/>
                  </a:lnTo>
                  <a:lnTo>
                    <a:pt x="371360" y="5586463"/>
                  </a:lnTo>
                  <a:lnTo>
                    <a:pt x="406044" y="5614467"/>
                  </a:lnTo>
                  <a:lnTo>
                    <a:pt x="441921" y="5640997"/>
                  </a:lnTo>
                  <a:lnTo>
                    <a:pt x="478942" y="5666003"/>
                  </a:lnTo>
                  <a:lnTo>
                    <a:pt x="517080" y="5689460"/>
                  </a:lnTo>
                  <a:lnTo>
                    <a:pt x="556260" y="5711291"/>
                  </a:lnTo>
                  <a:lnTo>
                    <a:pt x="596468" y="5731472"/>
                  </a:lnTo>
                  <a:lnTo>
                    <a:pt x="637628" y="5749950"/>
                  </a:lnTo>
                  <a:lnTo>
                    <a:pt x="679716" y="5766676"/>
                  </a:lnTo>
                  <a:lnTo>
                    <a:pt x="722680" y="5781611"/>
                  </a:lnTo>
                  <a:lnTo>
                    <a:pt x="766470" y="5794705"/>
                  </a:lnTo>
                  <a:lnTo>
                    <a:pt x="811034" y="5805906"/>
                  </a:lnTo>
                  <a:lnTo>
                    <a:pt x="856335" y="5815177"/>
                  </a:lnTo>
                  <a:lnTo>
                    <a:pt x="902335" y="5822467"/>
                  </a:lnTo>
                  <a:lnTo>
                    <a:pt x="948969" y="5827725"/>
                  </a:lnTo>
                  <a:lnTo>
                    <a:pt x="996213" y="5830913"/>
                  </a:lnTo>
                  <a:lnTo>
                    <a:pt x="1044003" y="5831992"/>
                  </a:lnTo>
                  <a:lnTo>
                    <a:pt x="1091793" y="5830913"/>
                  </a:lnTo>
                  <a:lnTo>
                    <a:pt x="1139024" y="5827725"/>
                  </a:lnTo>
                  <a:lnTo>
                    <a:pt x="1185659" y="5822467"/>
                  </a:lnTo>
                  <a:lnTo>
                    <a:pt x="1231658" y="5815177"/>
                  </a:lnTo>
                  <a:lnTo>
                    <a:pt x="1276959" y="5805906"/>
                  </a:lnTo>
                  <a:lnTo>
                    <a:pt x="1321536" y="5794705"/>
                  </a:lnTo>
                  <a:lnTo>
                    <a:pt x="1365326" y="5781611"/>
                  </a:lnTo>
                  <a:lnTo>
                    <a:pt x="1408277" y="5766676"/>
                  </a:lnTo>
                  <a:lnTo>
                    <a:pt x="1450365" y="5749950"/>
                  </a:lnTo>
                  <a:lnTo>
                    <a:pt x="1491538" y="5731472"/>
                  </a:lnTo>
                  <a:lnTo>
                    <a:pt x="1531734" y="5711291"/>
                  </a:lnTo>
                  <a:lnTo>
                    <a:pt x="1570926" y="5689460"/>
                  </a:lnTo>
                  <a:lnTo>
                    <a:pt x="1609051" y="5666003"/>
                  </a:lnTo>
                  <a:lnTo>
                    <a:pt x="1646085" y="5640997"/>
                  </a:lnTo>
                  <a:lnTo>
                    <a:pt x="1681949" y="5614467"/>
                  </a:lnTo>
                  <a:lnTo>
                    <a:pt x="1716633" y="5586463"/>
                  </a:lnTo>
                  <a:lnTo>
                    <a:pt x="1750072" y="5557024"/>
                  </a:lnTo>
                  <a:lnTo>
                    <a:pt x="1782216" y="5526214"/>
                  </a:lnTo>
                  <a:lnTo>
                    <a:pt x="1813026" y="5494071"/>
                  </a:lnTo>
                  <a:lnTo>
                    <a:pt x="1842465" y="5460631"/>
                  </a:lnTo>
                  <a:lnTo>
                    <a:pt x="1870468" y="5425948"/>
                  </a:lnTo>
                  <a:lnTo>
                    <a:pt x="1896999" y="5390070"/>
                  </a:lnTo>
                  <a:lnTo>
                    <a:pt x="1922018" y="5353050"/>
                  </a:lnTo>
                  <a:lnTo>
                    <a:pt x="1945462" y="5314924"/>
                  </a:lnTo>
                  <a:lnTo>
                    <a:pt x="1967306" y="5275732"/>
                  </a:lnTo>
                  <a:lnTo>
                    <a:pt x="1987486" y="5235537"/>
                  </a:lnTo>
                  <a:lnTo>
                    <a:pt x="2005965" y="5194363"/>
                  </a:lnTo>
                  <a:lnTo>
                    <a:pt x="2022690" y="5152275"/>
                  </a:lnTo>
                  <a:lnTo>
                    <a:pt x="2037613" y="5109311"/>
                  </a:lnTo>
                  <a:lnTo>
                    <a:pt x="2050707" y="5065522"/>
                  </a:lnTo>
                  <a:lnTo>
                    <a:pt x="2061908" y="5020957"/>
                  </a:lnTo>
                  <a:lnTo>
                    <a:pt x="2071179" y="4975657"/>
                  </a:lnTo>
                  <a:lnTo>
                    <a:pt x="2078469" y="4929657"/>
                  </a:lnTo>
                  <a:lnTo>
                    <a:pt x="2083739" y="4883010"/>
                  </a:lnTo>
                  <a:lnTo>
                    <a:pt x="2086927" y="4835779"/>
                  </a:lnTo>
                  <a:lnTo>
                    <a:pt x="2088007" y="4787989"/>
                  </a:lnTo>
                  <a:close/>
                </a:path>
                <a:path w="2088514" h="5832475">
                  <a:moveTo>
                    <a:pt x="2088007" y="1043990"/>
                  </a:moveTo>
                  <a:lnTo>
                    <a:pt x="2086927" y="996200"/>
                  </a:lnTo>
                  <a:lnTo>
                    <a:pt x="2083739" y="948969"/>
                  </a:lnTo>
                  <a:lnTo>
                    <a:pt x="2078469" y="902322"/>
                  </a:lnTo>
                  <a:lnTo>
                    <a:pt x="2071179" y="856335"/>
                  </a:lnTo>
                  <a:lnTo>
                    <a:pt x="2061908" y="811022"/>
                  </a:lnTo>
                  <a:lnTo>
                    <a:pt x="2050707" y="766457"/>
                  </a:lnTo>
                  <a:lnTo>
                    <a:pt x="2037613" y="722668"/>
                  </a:lnTo>
                  <a:lnTo>
                    <a:pt x="2022690" y="679704"/>
                  </a:lnTo>
                  <a:lnTo>
                    <a:pt x="2005952" y="637616"/>
                  </a:lnTo>
                  <a:lnTo>
                    <a:pt x="1987486" y="596455"/>
                  </a:lnTo>
                  <a:lnTo>
                    <a:pt x="1967306" y="556260"/>
                  </a:lnTo>
                  <a:lnTo>
                    <a:pt x="1945462" y="517067"/>
                  </a:lnTo>
                  <a:lnTo>
                    <a:pt x="1922018" y="478942"/>
                  </a:lnTo>
                  <a:lnTo>
                    <a:pt x="1896999" y="441909"/>
                  </a:lnTo>
                  <a:lnTo>
                    <a:pt x="1870468" y="406031"/>
                  </a:lnTo>
                  <a:lnTo>
                    <a:pt x="1842465" y="371360"/>
                  </a:lnTo>
                  <a:lnTo>
                    <a:pt x="1813026" y="337921"/>
                  </a:lnTo>
                  <a:lnTo>
                    <a:pt x="1782216" y="305777"/>
                  </a:lnTo>
                  <a:lnTo>
                    <a:pt x="1750072" y="274967"/>
                  </a:lnTo>
                  <a:lnTo>
                    <a:pt x="1716633" y="245529"/>
                  </a:lnTo>
                  <a:lnTo>
                    <a:pt x="1681949" y="217525"/>
                  </a:lnTo>
                  <a:lnTo>
                    <a:pt x="1646085" y="190995"/>
                  </a:lnTo>
                  <a:lnTo>
                    <a:pt x="1609051" y="165976"/>
                  </a:lnTo>
                  <a:lnTo>
                    <a:pt x="1570926" y="142532"/>
                  </a:lnTo>
                  <a:lnTo>
                    <a:pt x="1531734" y="120700"/>
                  </a:lnTo>
                  <a:lnTo>
                    <a:pt x="1491538" y="100520"/>
                  </a:lnTo>
                  <a:lnTo>
                    <a:pt x="1450365" y="82042"/>
                  </a:lnTo>
                  <a:lnTo>
                    <a:pt x="1408277" y="65316"/>
                  </a:lnTo>
                  <a:lnTo>
                    <a:pt x="1365326" y="50380"/>
                  </a:lnTo>
                  <a:lnTo>
                    <a:pt x="1321536" y="37287"/>
                  </a:lnTo>
                  <a:lnTo>
                    <a:pt x="1276959" y="26085"/>
                  </a:lnTo>
                  <a:lnTo>
                    <a:pt x="1231658" y="16814"/>
                  </a:lnTo>
                  <a:lnTo>
                    <a:pt x="1185659" y="9525"/>
                  </a:lnTo>
                  <a:lnTo>
                    <a:pt x="1139024" y="4267"/>
                  </a:lnTo>
                  <a:lnTo>
                    <a:pt x="1091780" y="1066"/>
                  </a:lnTo>
                  <a:lnTo>
                    <a:pt x="1044003" y="0"/>
                  </a:lnTo>
                  <a:lnTo>
                    <a:pt x="996213" y="1066"/>
                  </a:lnTo>
                  <a:lnTo>
                    <a:pt x="948969" y="4267"/>
                  </a:lnTo>
                  <a:lnTo>
                    <a:pt x="902335" y="9525"/>
                  </a:lnTo>
                  <a:lnTo>
                    <a:pt x="856335" y="16814"/>
                  </a:lnTo>
                  <a:lnTo>
                    <a:pt x="811034" y="26085"/>
                  </a:lnTo>
                  <a:lnTo>
                    <a:pt x="766457" y="37287"/>
                  </a:lnTo>
                  <a:lnTo>
                    <a:pt x="722680" y="50380"/>
                  </a:lnTo>
                  <a:lnTo>
                    <a:pt x="679716" y="65316"/>
                  </a:lnTo>
                  <a:lnTo>
                    <a:pt x="637628" y="82042"/>
                  </a:lnTo>
                  <a:lnTo>
                    <a:pt x="596455" y="100520"/>
                  </a:lnTo>
                  <a:lnTo>
                    <a:pt x="556260" y="120700"/>
                  </a:lnTo>
                  <a:lnTo>
                    <a:pt x="517067" y="142532"/>
                  </a:lnTo>
                  <a:lnTo>
                    <a:pt x="478942" y="165976"/>
                  </a:lnTo>
                  <a:lnTo>
                    <a:pt x="441921" y="190995"/>
                  </a:lnTo>
                  <a:lnTo>
                    <a:pt x="406044" y="217525"/>
                  </a:lnTo>
                  <a:lnTo>
                    <a:pt x="371360" y="245529"/>
                  </a:lnTo>
                  <a:lnTo>
                    <a:pt x="337921" y="274967"/>
                  </a:lnTo>
                  <a:lnTo>
                    <a:pt x="305777" y="305777"/>
                  </a:lnTo>
                  <a:lnTo>
                    <a:pt x="274967" y="337921"/>
                  </a:lnTo>
                  <a:lnTo>
                    <a:pt x="245529" y="371360"/>
                  </a:lnTo>
                  <a:lnTo>
                    <a:pt x="217525" y="406031"/>
                  </a:lnTo>
                  <a:lnTo>
                    <a:pt x="190995" y="441909"/>
                  </a:lnTo>
                  <a:lnTo>
                    <a:pt x="165976" y="478942"/>
                  </a:lnTo>
                  <a:lnTo>
                    <a:pt x="142532" y="517067"/>
                  </a:lnTo>
                  <a:lnTo>
                    <a:pt x="120700" y="556260"/>
                  </a:lnTo>
                  <a:lnTo>
                    <a:pt x="100520" y="596455"/>
                  </a:lnTo>
                  <a:lnTo>
                    <a:pt x="82042" y="637616"/>
                  </a:lnTo>
                  <a:lnTo>
                    <a:pt x="65316" y="679704"/>
                  </a:lnTo>
                  <a:lnTo>
                    <a:pt x="50380" y="722668"/>
                  </a:lnTo>
                  <a:lnTo>
                    <a:pt x="37287" y="766457"/>
                  </a:lnTo>
                  <a:lnTo>
                    <a:pt x="26085" y="811022"/>
                  </a:lnTo>
                  <a:lnTo>
                    <a:pt x="16814" y="856335"/>
                  </a:lnTo>
                  <a:lnTo>
                    <a:pt x="9525" y="902322"/>
                  </a:lnTo>
                  <a:lnTo>
                    <a:pt x="4267" y="948969"/>
                  </a:lnTo>
                  <a:lnTo>
                    <a:pt x="1066" y="996200"/>
                  </a:lnTo>
                  <a:lnTo>
                    <a:pt x="0" y="1043990"/>
                  </a:lnTo>
                  <a:lnTo>
                    <a:pt x="1066" y="1091780"/>
                  </a:lnTo>
                  <a:lnTo>
                    <a:pt x="4267" y="1139012"/>
                  </a:lnTo>
                  <a:lnTo>
                    <a:pt x="9525" y="1185659"/>
                  </a:lnTo>
                  <a:lnTo>
                    <a:pt x="16814" y="1231646"/>
                  </a:lnTo>
                  <a:lnTo>
                    <a:pt x="26085" y="1276959"/>
                  </a:lnTo>
                  <a:lnTo>
                    <a:pt x="37287" y="1321523"/>
                  </a:lnTo>
                  <a:lnTo>
                    <a:pt x="50380" y="1365313"/>
                  </a:lnTo>
                  <a:lnTo>
                    <a:pt x="65316" y="1408277"/>
                  </a:lnTo>
                  <a:lnTo>
                    <a:pt x="82042" y="1450365"/>
                  </a:lnTo>
                  <a:lnTo>
                    <a:pt x="100520" y="1491526"/>
                  </a:lnTo>
                  <a:lnTo>
                    <a:pt x="120700" y="1531734"/>
                  </a:lnTo>
                  <a:lnTo>
                    <a:pt x="142532" y="1570913"/>
                  </a:lnTo>
                  <a:lnTo>
                    <a:pt x="165976" y="1609051"/>
                  </a:lnTo>
                  <a:lnTo>
                    <a:pt x="190995" y="1646072"/>
                  </a:lnTo>
                  <a:lnTo>
                    <a:pt x="217525" y="1681949"/>
                  </a:lnTo>
                  <a:lnTo>
                    <a:pt x="245529" y="1716633"/>
                  </a:lnTo>
                  <a:lnTo>
                    <a:pt x="274967" y="1750060"/>
                  </a:lnTo>
                  <a:lnTo>
                    <a:pt x="305777" y="1782216"/>
                  </a:lnTo>
                  <a:lnTo>
                    <a:pt x="337921" y="1813026"/>
                  </a:lnTo>
                  <a:lnTo>
                    <a:pt x="371360" y="1842452"/>
                  </a:lnTo>
                  <a:lnTo>
                    <a:pt x="406044" y="1870456"/>
                  </a:lnTo>
                  <a:lnTo>
                    <a:pt x="441921" y="1896999"/>
                  </a:lnTo>
                  <a:lnTo>
                    <a:pt x="478942" y="1922005"/>
                  </a:lnTo>
                  <a:lnTo>
                    <a:pt x="517067" y="1945462"/>
                  </a:lnTo>
                  <a:lnTo>
                    <a:pt x="556260" y="1967293"/>
                  </a:lnTo>
                  <a:lnTo>
                    <a:pt x="596455" y="1987473"/>
                  </a:lnTo>
                  <a:lnTo>
                    <a:pt x="637628" y="2005952"/>
                  </a:lnTo>
                  <a:lnTo>
                    <a:pt x="679716" y="2022678"/>
                  </a:lnTo>
                  <a:lnTo>
                    <a:pt x="722680" y="2037613"/>
                  </a:lnTo>
                  <a:lnTo>
                    <a:pt x="766457" y="2050694"/>
                  </a:lnTo>
                  <a:lnTo>
                    <a:pt x="811034" y="2061908"/>
                  </a:lnTo>
                  <a:lnTo>
                    <a:pt x="856335" y="2071166"/>
                  </a:lnTo>
                  <a:lnTo>
                    <a:pt x="902335" y="2078456"/>
                  </a:lnTo>
                  <a:lnTo>
                    <a:pt x="948969" y="2083727"/>
                  </a:lnTo>
                  <a:lnTo>
                    <a:pt x="996213" y="2086914"/>
                  </a:lnTo>
                  <a:lnTo>
                    <a:pt x="1044003" y="2087994"/>
                  </a:lnTo>
                  <a:lnTo>
                    <a:pt x="1091780" y="2086914"/>
                  </a:lnTo>
                  <a:lnTo>
                    <a:pt x="1139024" y="2083727"/>
                  </a:lnTo>
                  <a:lnTo>
                    <a:pt x="1185659" y="2078456"/>
                  </a:lnTo>
                  <a:lnTo>
                    <a:pt x="1231658" y="2071166"/>
                  </a:lnTo>
                  <a:lnTo>
                    <a:pt x="1276959" y="2061908"/>
                  </a:lnTo>
                  <a:lnTo>
                    <a:pt x="1321536" y="2050694"/>
                  </a:lnTo>
                  <a:lnTo>
                    <a:pt x="1365326" y="2037613"/>
                  </a:lnTo>
                  <a:lnTo>
                    <a:pt x="1408277" y="2022678"/>
                  </a:lnTo>
                  <a:lnTo>
                    <a:pt x="1450365" y="2005952"/>
                  </a:lnTo>
                  <a:lnTo>
                    <a:pt x="1491538" y="1987473"/>
                  </a:lnTo>
                  <a:lnTo>
                    <a:pt x="1531734" y="1967293"/>
                  </a:lnTo>
                  <a:lnTo>
                    <a:pt x="1570926" y="1945462"/>
                  </a:lnTo>
                  <a:lnTo>
                    <a:pt x="1609051" y="1922005"/>
                  </a:lnTo>
                  <a:lnTo>
                    <a:pt x="1646085" y="1896999"/>
                  </a:lnTo>
                  <a:lnTo>
                    <a:pt x="1681949" y="1870456"/>
                  </a:lnTo>
                  <a:lnTo>
                    <a:pt x="1716633" y="1842452"/>
                  </a:lnTo>
                  <a:lnTo>
                    <a:pt x="1750072" y="1813026"/>
                  </a:lnTo>
                  <a:lnTo>
                    <a:pt x="1782216" y="1782216"/>
                  </a:lnTo>
                  <a:lnTo>
                    <a:pt x="1813026" y="1750060"/>
                  </a:lnTo>
                  <a:lnTo>
                    <a:pt x="1842465" y="1716633"/>
                  </a:lnTo>
                  <a:lnTo>
                    <a:pt x="1870468" y="1681949"/>
                  </a:lnTo>
                  <a:lnTo>
                    <a:pt x="1896999" y="1646072"/>
                  </a:lnTo>
                  <a:lnTo>
                    <a:pt x="1922018" y="1609051"/>
                  </a:lnTo>
                  <a:lnTo>
                    <a:pt x="1945462" y="1570913"/>
                  </a:lnTo>
                  <a:lnTo>
                    <a:pt x="1967306" y="1531734"/>
                  </a:lnTo>
                  <a:lnTo>
                    <a:pt x="1987486" y="1491526"/>
                  </a:lnTo>
                  <a:lnTo>
                    <a:pt x="2005952" y="1450365"/>
                  </a:lnTo>
                  <a:lnTo>
                    <a:pt x="2022690" y="1408277"/>
                  </a:lnTo>
                  <a:lnTo>
                    <a:pt x="2037613" y="1365313"/>
                  </a:lnTo>
                  <a:lnTo>
                    <a:pt x="2050707" y="1321523"/>
                  </a:lnTo>
                  <a:lnTo>
                    <a:pt x="2061908" y="1276959"/>
                  </a:lnTo>
                  <a:lnTo>
                    <a:pt x="2071179" y="1231646"/>
                  </a:lnTo>
                  <a:lnTo>
                    <a:pt x="2078469" y="1185659"/>
                  </a:lnTo>
                  <a:lnTo>
                    <a:pt x="2083739" y="1139012"/>
                  </a:lnTo>
                  <a:lnTo>
                    <a:pt x="2086927" y="1091780"/>
                  </a:lnTo>
                  <a:lnTo>
                    <a:pt x="2088007" y="1043990"/>
                  </a:lnTo>
                  <a:close/>
                </a:path>
              </a:pathLst>
            </a:custGeom>
            <a:solidFill>
              <a:srgbClr val="FFFFFF"/>
            </a:solidFill>
          </p:spPr>
          <p:txBody>
            <a:bodyPr wrap="square" lIns="0" tIns="0" rIns="0" bIns="0" rtlCol="0"/>
            <a:lstStyle/>
            <a:p>
              <a:endParaRPr/>
            </a:p>
          </p:txBody>
        </p:sp>
        <p:sp>
          <p:nvSpPr>
            <p:cNvPr id="6" name="object 6"/>
            <p:cNvSpPr/>
            <p:nvPr/>
          </p:nvSpPr>
          <p:spPr>
            <a:xfrm>
              <a:off x="1034543" y="2408194"/>
              <a:ext cx="2520315" cy="2520315"/>
            </a:xfrm>
            <a:custGeom>
              <a:avLst/>
              <a:gdLst/>
              <a:ahLst/>
              <a:cxnLst/>
              <a:rect l="l" t="t" r="r" b="b"/>
              <a:pathLst>
                <a:path w="2520315" h="2520315">
                  <a:moveTo>
                    <a:pt x="1260005" y="0"/>
                  </a:moveTo>
                  <a:lnTo>
                    <a:pt x="1211674" y="909"/>
                  </a:lnTo>
                  <a:lnTo>
                    <a:pt x="1163803" y="3617"/>
                  </a:lnTo>
                  <a:lnTo>
                    <a:pt x="1116425" y="8090"/>
                  </a:lnTo>
                  <a:lnTo>
                    <a:pt x="1069573" y="14296"/>
                  </a:lnTo>
                  <a:lnTo>
                    <a:pt x="1023279" y="22202"/>
                  </a:lnTo>
                  <a:lnTo>
                    <a:pt x="977575" y="31775"/>
                  </a:lnTo>
                  <a:lnTo>
                    <a:pt x="932495" y="42983"/>
                  </a:lnTo>
                  <a:lnTo>
                    <a:pt x="888071" y="55793"/>
                  </a:lnTo>
                  <a:lnTo>
                    <a:pt x="844335" y="70173"/>
                  </a:lnTo>
                  <a:lnTo>
                    <a:pt x="801321" y="86090"/>
                  </a:lnTo>
                  <a:lnTo>
                    <a:pt x="759060" y="103511"/>
                  </a:lnTo>
                  <a:lnTo>
                    <a:pt x="717586" y="122404"/>
                  </a:lnTo>
                  <a:lnTo>
                    <a:pt x="676931" y="142735"/>
                  </a:lnTo>
                  <a:lnTo>
                    <a:pt x="637128" y="164473"/>
                  </a:lnTo>
                  <a:lnTo>
                    <a:pt x="598209" y="187585"/>
                  </a:lnTo>
                  <a:lnTo>
                    <a:pt x="560207" y="212038"/>
                  </a:lnTo>
                  <a:lnTo>
                    <a:pt x="523155" y="237800"/>
                  </a:lnTo>
                  <a:lnTo>
                    <a:pt x="487085" y="264837"/>
                  </a:lnTo>
                  <a:lnTo>
                    <a:pt x="452029" y="293117"/>
                  </a:lnTo>
                  <a:lnTo>
                    <a:pt x="418022" y="322609"/>
                  </a:lnTo>
                  <a:lnTo>
                    <a:pt x="385094" y="353278"/>
                  </a:lnTo>
                  <a:lnTo>
                    <a:pt x="353279" y="385092"/>
                  </a:lnTo>
                  <a:lnTo>
                    <a:pt x="322610" y="418020"/>
                  </a:lnTo>
                  <a:lnTo>
                    <a:pt x="293119" y="452027"/>
                  </a:lnTo>
                  <a:lnTo>
                    <a:pt x="264838" y="487082"/>
                  </a:lnTo>
                  <a:lnTo>
                    <a:pt x="237800" y="523152"/>
                  </a:lnTo>
                  <a:lnTo>
                    <a:pt x="212039" y="560204"/>
                  </a:lnTo>
                  <a:lnTo>
                    <a:pt x="187586" y="598205"/>
                  </a:lnTo>
                  <a:lnTo>
                    <a:pt x="164474" y="637124"/>
                  </a:lnTo>
                  <a:lnTo>
                    <a:pt x="142736" y="676927"/>
                  </a:lnTo>
                  <a:lnTo>
                    <a:pt x="122404" y="717581"/>
                  </a:lnTo>
                  <a:lnTo>
                    <a:pt x="103511" y="759055"/>
                  </a:lnTo>
                  <a:lnTo>
                    <a:pt x="86090" y="801315"/>
                  </a:lnTo>
                  <a:lnTo>
                    <a:pt x="70173" y="844329"/>
                  </a:lnTo>
                  <a:lnTo>
                    <a:pt x="55794" y="888064"/>
                  </a:lnTo>
                  <a:lnTo>
                    <a:pt x="42983" y="932488"/>
                  </a:lnTo>
                  <a:lnTo>
                    <a:pt x="31775" y="977567"/>
                  </a:lnTo>
                  <a:lnTo>
                    <a:pt x="22202" y="1023270"/>
                  </a:lnTo>
                  <a:lnTo>
                    <a:pt x="14296" y="1069564"/>
                  </a:lnTo>
                  <a:lnTo>
                    <a:pt x="8090" y="1116415"/>
                  </a:lnTo>
                  <a:lnTo>
                    <a:pt x="3617" y="1163792"/>
                  </a:lnTo>
                  <a:lnTo>
                    <a:pt x="909" y="1211662"/>
                  </a:lnTo>
                  <a:lnTo>
                    <a:pt x="0" y="1259992"/>
                  </a:lnTo>
                  <a:lnTo>
                    <a:pt x="909" y="1308323"/>
                  </a:lnTo>
                  <a:lnTo>
                    <a:pt x="3617" y="1356193"/>
                  </a:lnTo>
                  <a:lnTo>
                    <a:pt x="8090" y="1403571"/>
                  </a:lnTo>
                  <a:lnTo>
                    <a:pt x="14296" y="1450423"/>
                  </a:lnTo>
                  <a:lnTo>
                    <a:pt x="22202" y="1496718"/>
                  </a:lnTo>
                  <a:lnTo>
                    <a:pt x="31775" y="1542421"/>
                  </a:lnTo>
                  <a:lnTo>
                    <a:pt x="42983" y="1587501"/>
                  </a:lnTo>
                  <a:lnTo>
                    <a:pt x="55794" y="1631926"/>
                  </a:lnTo>
                  <a:lnTo>
                    <a:pt x="70173" y="1675661"/>
                  </a:lnTo>
                  <a:lnTo>
                    <a:pt x="86090" y="1718676"/>
                  </a:lnTo>
                  <a:lnTo>
                    <a:pt x="103511" y="1760936"/>
                  </a:lnTo>
                  <a:lnTo>
                    <a:pt x="122404" y="1802410"/>
                  </a:lnTo>
                  <a:lnTo>
                    <a:pt x="142736" y="1843065"/>
                  </a:lnTo>
                  <a:lnTo>
                    <a:pt x="164474" y="1882869"/>
                  </a:lnTo>
                  <a:lnTo>
                    <a:pt x="187586" y="1921788"/>
                  </a:lnTo>
                  <a:lnTo>
                    <a:pt x="212039" y="1959790"/>
                  </a:lnTo>
                  <a:lnTo>
                    <a:pt x="237800" y="1996842"/>
                  </a:lnTo>
                  <a:lnTo>
                    <a:pt x="264838" y="2032912"/>
                  </a:lnTo>
                  <a:lnTo>
                    <a:pt x="293119" y="2067967"/>
                  </a:lnTo>
                  <a:lnTo>
                    <a:pt x="322610" y="2101975"/>
                  </a:lnTo>
                  <a:lnTo>
                    <a:pt x="353279" y="2134902"/>
                  </a:lnTo>
                  <a:lnTo>
                    <a:pt x="385094" y="2166717"/>
                  </a:lnTo>
                  <a:lnTo>
                    <a:pt x="418022" y="2197387"/>
                  </a:lnTo>
                  <a:lnTo>
                    <a:pt x="452029" y="2226878"/>
                  </a:lnTo>
                  <a:lnTo>
                    <a:pt x="487085" y="2255159"/>
                  </a:lnTo>
                  <a:lnTo>
                    <a:pt x="523155" y="2282196"/>
                  </a:lnTo>
                  <a:lnTo>
                    <a:pt x="560207" y="2307958"/>
                  </a:lnTo>
                  <a:lnTo>
                    <a:pt x="598209" y="2332411"/>
                  </a:lnTo>
                  <a:lnTo>
                    <a:pt x="637128" y="2355523"/>
                  </a:lnTo>
                  <a:lnTo>
                    <a:pt x="676931" y="2377261"/>
                  </a:lnTo>
                  <a:lnTo>
                    <a:pt x="717586" y="2397593"/>
                  </a:lnTo>
                  <a:lnTo>
                    <a:pt x="759060" y="2416485"/>
                  </a:lnTo>
                  <a:lnTo>
                    <a:pt x="801321" y="2433906"/>
                  </a:lnTo>
                  <a:lnTo>
                    <a:pt x="844335" y="2449823"/>
                  </a:lnTo>
                  <a:lnTo>
                    <a:pt x="888071" y="2464203"/>
                  </a:lnTo>
                  <a:lnTo>
                    <a:pt x="932495" y="2477013"/>
                  </a:lnTo>
                  <a:lnTo>
                    <a:pt x="977575" y="2488221"/>
                  </a:lnTo>
                  <a:lnTo>
                    <a:pt x="1023279" y="2497795"/>
                  </a:lnTo>
                  <a:lnTo>
                    <a:pt x="1069573" y="2505700"/>
                  </a:lnTo>
                  <a:lnTo>
                    <a:pt x="1116425" y="2511906"/>
                  </a:lnTo>
                  <a:lnTo>
                    <a:pt x="1163803" y="2516379"/>
                  </a:lnTo>
                  <a:lnTo>
                    <a:pt x="1211674" y="2519087"/>
                  </a:lnTo>
                  <a:lnTo>
                    <a:pt x="1260005" y="2519997"/>
                  </a:lnTo>
                  <a:lnTo>
                    <a:pt x="1308335" y="2519087"/>
                  </a:lnTo>
                  <a:lnTo>
                    <a:pt x="1356206" y="2516379"/>
                  </a:lnTo>
                  <a:lnTo>
                    <a:pt x="1403584" y="2511906"/>
                  </a:lnTo>
                  <a:lnTo>
                    <a:pt x="1450436" y="2505700"/>
                  </a:lnTo>
                  <a:lnTo>
                    <a:pt x="1496730" y="2497795"/>
                  </a:lnTo>
                  <a:lnTo>
                    <a:pt x="1542434" y="2488221"/>
                  </a:lnTo>
                  <a:lnTo>
                    <a:pt x="1587514" y="2477013"/>
                  </a:lnTo>
                  <a:lnTo>
                    <a:pt x="1631938" y="2464203"/>
                  </a:lnTo>
                  <a:lnTo>
                    <a:pt x="1675674" y="2449823"/>
                  </a:lnTo>
                  <a:lnTo>
                    <a:pt x="1718688" y="2433906"/>
                  </a:lnTo>
                  <a:lnTo>
                    <a:pt x="1760949" y="2416485"/>
                  </a:lnTo>
                  <a:lnTo>
                    <a:pt x="1802423" y="2397593"/>
                  </a:lnTo>
                  <a:lnTo>
                    <a:pt x="1843078" y="2377261"/>
                  </a:lnTo>
                  <a:lnTo>
                    <a:pt x="1882881" y="2355523"/>
                  </a:lnTo>
                  <a:lnTo>
                    <a:pt x="1921800" y="2332411"/>
                  </a:lnTo>
                  <a:lnTo>
                    <a:pt x="1959802" y="2307958"/>
                  </a:lnTo>
                  <a:lnTo>
                    <a:pt x="1996855" y="2282196"/>
                  </a:lnTo>
                  <a:lnTo>
                    <a:pt x="2032925" y="2255159"/>
                  </a:lnTo>
                  <a:lnTo>
                    <a:pt x="2067980" y="2226878"/>
                  </a:lnTo>
                  <a:lnTo>
                    <a:pt x="2101987" y="2197387"/>
                  </a:lnTo>
                  <a:lnTo>
                    <a:pt x="2134915" y="2166717"/>
                  </a:lnTo>
                  <a:lnTo>
                    <a:pt x="2166730" y="2134902"/>
                  </a:lnTo>
                  <a:lnTo>
                    <a:pt x="2197399" y="2101975"/>
                  </a:lnTo>
                  <a:lnTo>
                    <a:pt x="2226891" y="2067967"/>
                  </a:lnTo>
                  <a:lnTo>
                    <a:pt x="2255171" y="2032912"/>
                  </a:lnTo>
                  <a:lnTo>
                    <a:pt x="2282209" y="1996842"/>
                  </a:lnTo>
                  <a:lnTo>
                    <a:pt x="2307971" y="1959790"/>
                  </a:lnTo>
                  <a:lnTo>
                    <a:pt x="2332424" y="1921788"/>
                  </a:lnTo>
                  <a:lnTo>
                    <a:pt x="2355535" y="1882869"/>
                  </a:lnTo>
                  <a:lnTo>
                    <a:pt x="2377274" y="1843065"/>
                  </a:lnTo>
                  <a:lnTo>
                    <a:pt x="2397605" y="1802410"/>
                  </a:lnTo>
                  <a:lnTo>
                    <a:pt x="2416498" y="1760936"/>
                  </a:lnTo>
                  <a:lnTo>
                    <a:pt x="2433919" y="1718676"/>
                  </a:lnTo>
                  <a:lnTo>
                    <a:pt x="2449836" y="1675661"/>
                  </a:lnTo>
                  <a:lnTo>
                    <a:pt x="2464216" y="1631926"/>
                  </a:lnTo>
                  <a:lnTo>
                    <a:pt x="2477026" y="1587501"/>
                  </a:lnTo>
                  <a:lnTo>
                    <a:pt x="2488234" y="1542421"/>
                  </a:lnTo>
                  <a:lnTo>
                    <a:pt x="2497807" y="1496718"/>
                  </a:lnTo>
                  <a:lnTo>
                    <a:pt x="2505713" y="1450423"/>
                  </a:lnTo>
                  <a:lnTo>
                    <a:pt x="2511919" y="1403571"/>
                  </a:lnTo>
                  <a:lnTo>
                    <a:pt x="2516392" y="1356193"/>
                  </a:lnTo>
                  <a:lnTo>
                    <a:pt x="2519100" y="1308323"/>
                  </a:lnTo>
                  <a:lnTo>
                    <a:pt x="2520010" y="1259992"/>
                  </a:lnTo>
                  <a:lnTo>
                    <a:pt x="2519100" y="1211662"/>
                  </a:lnTo>
                  <a:lnTo>
                    <a:pt x="2516392" y="1163792"/>
                  </a:lnTo>
                  <a:lnTo>
                    <a:pt x="2511919" y="1116415"/>
                  </a:lnTo>
                  <a:lnTo>
                    <a:pt x="2505713" y="1069564"/>
                  </a:lnTo>
                  <a:lnTo>
                    <a:pt x="2497807" y="1023270"/>
                  </a:lnTo>
                  <a:lnTo>
                    <a:pt x="2488234" y="977567"/>
                  </a:lnTo>
                  <a:lnTo>
                    <a:pt x="2477026" y="932488"/>
                  </a:lnTo>
                  <a:lnTo>
                    <a:pt x="2464216" y="888064"/>
                  </a:lnTo>
                  <a:lnTo>
                    <a:pt x="2449836" y="844329"/>
                  </a:lnTo>
                  <a:lnTo>
                    <a:pt x="2433919" y="801315"/>
                  </a:lnTo>
                  <a:lnTo>
                    <a:pt x="2416498" y="759055"/>
                  </a:lnTo>
                  <a:lnTo>
                    <a:pt x="2397605" y="717581"/>
                  </a:lnTo>
                  <a:lnTo>
                    <a:pt x="2377274" y="676927"/>
                  </a:lnTo>
                  <a:lnTo>
                    <a:pt x="2355535" y="637124"/>
                  </a:lnTo>
                  <a:lnTo>
                    <a:pt x="2332424" y="598205"/>
                  </a:lnTo>
                  <a:lnTo>
                    <a:pt x="2307971" y="560204"/>
                  </a:lnTo>
                  <a:lnTo>
                    <a:pt x="2282209" y="523152"/>
                  </a:lnTo>
                  <a:lnTo>
                    <a:pt x="2255171" y="487082"/>
                  </a:lnTo>
                  <a:lnTo>
                    <a:pt x="2226891" y="452027"/>
                  </a:lnTo>
                  <a:lnTo>
                    <a:pt x="2197399" y="418020"/>
                  </a:lnTo>
                  <a:lnTo>
                    <a:pt x="2166730" y="385092"/>
                  </a:lnTo>
                  <a:lnTo>
                    <a:pt x="2134915" y="353278"/>
                  </a:lnTo>
                  <a:lnTo>
                    <a:pt x="2101987" y="322609"/>
                  </a:lnTo>
                  <a:lnTo>
                    <a:pt x="2067980" y="293117"/>
                  </a:lnTo>
                  <a:lnTo>
                    <a:pt x="2032925" y="264837"/>
                  </a:lnTo>
                  <a:lnTo>
                    <a:pt x="1996855" y="237800"/>
                  </a:lnTo>
                  <a:lnTo>
                    <a:pt x="1959802" y="212038"/>
                  </a:lnTo>
                  <a:lnTo>
                    <a:pt x="1921800" y="187585"/>
                  </a:lnTo>
                  <a:lnTo>
                    <a:pt x="1882881" y="164473"/>
                  </a:lnTo>
                  <a:lnTo>
                    <a:pt x="1843078" y="142735"/>
                  </a:lnTo>
                  <a:lnTo>
                    <a:pt x="1802423" y="122404"/>
                  </a:lnTo>
                  <a:lnTo>
                    <a:pt x="1760949" y="103511"/>
                  </a:lnTo>
                  <a:lnTo>
                    <a:pt x="1718688" y="86090"/>
                  </a:lnTo>
                  <a:lnTo>
                    <a:pt x="1675674" y="70173"/>
                  </a:lnTo>
                  <a:lnTo>
                    <a:pt x="1631938" y="55793"/>
                  </a:lnTo>
                  <a:lnTo>
                    <a:pt x="1587514" y="42983"/>
                  </a:lnTo>
                  <a:lnTo>
                    <a:pt x="1542434" y="31775"/>
                  </a:lnTo>
                  <a:lnTo>
                    <a:pt x="1496730" y="22202"/>
                  </a:lnTo>
                  <a:lnTo>
                    <a:pt x="1450436" y="14296"/>
                  </a:lnTo>
                  <a:lnTo>
                    <a:pt x="1403584" y="8090"/>
                  </a:lnTo>
                  <a:lnTo>
                    <a:pt x="1356206" y="3617"/>
                  </a:lnTo>
                  <a:lnTo>
                    <a:pt x="1308335" y="909"/>
                  </a:lnTo>
                  <a:lnTo>
                    <a:pt x="1260005" y="0"/>
                  </a:lnTo>
                  <a:close/>
                </a:path>
              </a:pathLst>
            </a:custGeom>
            <a:solidFill>
              <a:srgbClr val="AB182D"/>
            </a:solidFill>
          </p:spPr>
          <p:txBody>
            <a:bodyPr wrap="square" lIns="0" tIns="0" rIns="0" bIns="0" rtlCol="0"/>
            <a:lstStyle/>
            <a:p>
              <a:endParaRPr/>
            </a:p>
          </p:txBody>
        </p:sp>
      </p:grpSp>
      <p:sp>
        <p:nvSpPr>
          <p:cNvPr id="7" name="object 7"/>
          <p:cNvSpPr txBox="1"/>
          <p:nvPr/>
        </p:nvSpPr>
        <p:spPr>
          <a:xfrm>
            <a:off x="359994" y="360006"/>
            <a:ext cx="3869690" cy="5924699"/>
          </a:xfrm>
          <a:prstGeom prst="rect">
            <a:avLst/>
          </a:prstGeom>
        </p:spPr>
        <p:txBody>
          <a:bodyPr vert="horz" wrap="square" lIns="0" tIns="0" rIns="0" bIns="0" rtlCol="0">
            <a:spAutoFit/>
          </a:bodyPr>
          <a:lstStyle/>
          <a:p>
            <a:pPr>
              <a:lnSpc>
                <a:spcPct val="100000"/>
              </a:lnSpc>
            </a:pPr>
            <a:endParaRPr lang="ca-ES" sz="1750" dirty="0">
              <a:latin typeface="Times New Roman"/>
              <a:cs typeface="Times New Roman"/>
            </a:endParaRPr>
          </a:p>
          <a:p>
            <a:pPr>
              <a:lnSpc>
                <a:spcPct val="100000"/>
              </a:lnSpc>
            </a:pPr>
            <a:endParaRPr lang="ca-ES" sz="1750" dirty="0">
              <a:latin typeface="Times New Roman"/>
              <a:cs typeface="Times New Roman"/>
            </a:endParaRPr>
          </a:p>
          <a:p>
            <a:pPr>
              <a:lnSpc>
                <a:spcPct val="100000"/>
              </a:lnSpc>
              <a:spcBef>
                <a:spcPts val="30"/>
              </a:spcBef>
            </a:pPr>
            <a:endParaRPr lang="ca-ES" sz="1750" dirty="0">
              <a:latin typeface="Times New Roman"/>
              <a:cs typeface="Times New Roman"/>
            </a:endParaRPr>
          </a:p>
          <a:p>
            <a:pPr algn="ctr">
              <a:lnSpc>
                <a:spcPct val="100000"/>
              </a:lnSpc>
            </a:pPr>
            <a:r>
              <a:rPr lang="ca-ES" sz="1750" b="1" dirty="0">
                <a:solidFill>
                  <a:srgbClr val="D37A40"/>
                </a:solidFill>
                <a:latin typeface="Arial"/>
              </a:rPr>
              <a:t>70,6 milions</a:t>
            </a:r>
            <a:br>
              <a:rPr lang="ca-ES" sz="1750" b="1" dirty="0">
                <a:solidFill>
                  <a:srgbClr val="D37A40"/>
                </a:solidFill>
                <a:latin typeface="Arial"/>
              </a:rPr>
            </a:br>
            <a:r>
              <a:rPr lang="ca-ES" sz="1750" b="1" dirty="0">
                <a:solidFill>
                  <a:srgbClr val="D37A40"/>
                </a:solidFill>
                <a:latin typeface="Arial"/>
              </a:rPr>
              <a:t>d’euros per a</a:t>
            </a:r>
            <a:br>
              <a:rPr lang="ca-ES" sz="1750" b="1" dirty="0">
                <a:solidFill>
                  <a:srgbClr val="D37A40"/>
                </a:solidFill>
                <a:latin typeface="Arial"/>
              </a:rPr>
            </a:br>
            <a:r>
              <a:rPr lang="ca-ES" sz="1750" b="1" dirty="0">
                <a:solidFill>
                  <a:srgbClr val="D37A40"/>
                </a:solidFill>
                <a:latin typeface="Arial"/>
              </a:rPr>
              <a:t>7</a:t>
            </a:r>
            <a:r>
              <a:rPr lang="ca-ES" sz="1750" dirty="0"/>
              <a:t> </a:t>
            </a:r>
            <a:r>
              <a:rPr lang="ca-ES" sz="1750" b="1" dirty="0">
                <a:solidFill>
                  <a:srgbClr val="D37A40"/>
                </a:solidFill>
                <a:latin typeface="Arial"/>
              </a:rPr>
              <a:t>grans </a:t>
            </a:r>
            <a:r>
              <a:rPr lang="ca-ES" sz="1750" dirty="0"/>
              <a:t/>
            </a:r>
            <a:br>
              <a:rPr lang="ca-ES" sz="1750" dirty="0"/>
            </a:br>
            <a:r>
              <a:rPr lang="ca-ES" sz="1750" b="1" dirty="0">
                <a:solidFill>
                  <a:srgbClr val="D37A40"/>
                </a:solidFill>
                <a:latin typeface="Arial"/>
              </a:rPr>
              <a:t>projectes</a:t>
            </a:r>
            <a:endParaRPr lang="ca-ES" sz="1750" dirty="0">
              <a:latin typeface="Arial"/>
              <a:cs typeface="Arial"/>
            </a:endParaRPr>
          </a:p>
          <a:p>
            <a:pPr>
              <a:lnSpc>
                <a:spcPct val="100000"/>
              </a:lnSpc>
            </a:pPr>
            <a:endParaRPr lang="ca-ES" sz="1750" dirty="0">
              <a:latin typeface="Arial"/>
              <a:cs typeface="Arial"/>
            </a:endParaRPr>
          </a:p>
          <a:p>
            <a:pPr>
              <a:lnSpc>
                <a:spcPct val="100000"/>
              </a:lnSpc>
              <a:spcBef>
                <a:spcPts val="15"/>
              </a:spcBef>
            </a:pPr>
            <a:endParaRPr lang="ca-ES" sz="1750" dirty="0">
              <a:latin typeface="Arial"/>
              <a:cs typeface="Arial"/>
            </a:endParaRPr>
          </a:p>
          <a:p>
            <a:pPr algn="ctr">
              <a:lnSpc>
                <a:spcPts val="2090"/>
              </a:lnSpc>
            </a:pPr>
            <a:r>
              <a:rPr lang="ca-ES" sz="1750" b="1" dirty="0">
                <a:solidFill>
                  <a:srgbClr val="FFFFFF"/>
                </a:solidFill>
                <a:latin typeface="Arial"/>
              </a:rPr>
              <a:t>23,5</a:t>
            </a:r>
            <a:r>
              <a:rPr lang="ca-ES" sz="1750" dirty="0"/>
              <a:t> </a:t>
            </a:r>
            <a:r>
              <a:rPr lang="ca-ES" sz="1750" b="1" dirty="0">
                <a:solidFill>
                  <a:srgbClr val="FFFFFF"/>
                </a:solidFill>
                <a:latin typeface="Arial"/>
              </a:rPr>
              <a:t>%</a:t>
            </a:r>
            <a:endParaRPr lang="ca-ES" sz="1750" dirty="0">
              <a:latin typeface="Arial"/>
              <a:cs typeface="Arial"/>
            </a:endParaRPr>
          </a:p>
          <a:p>
            <a:pPr marL="955675" marR="948055" algn="ctr">
              <a:lnSpc>
                <a:spcPts val="2080"/>
              </a:lnSpc>
              <a:spcBef>
                <a:spcPts val="80"/>
              </a:spcBef>
            </a:pPr>
            <a:r>
              <a:rPr lang="ca-ES" sz="1750" b="1" dirty="0">
                <a:solidFill>
                  <a:srgbClr val="FFFFFF"/>
                </a:solidFill>
                <a:latin typeface="Arial"/>
              </a:rPr>
              <a:t>inversió destinada a</a:t>
            </a:r>
            <a:r>
              <a:rPr lang="ca-ES" sz="1750" dirty="0"/>
              <a:t> </a:t>
            </a:r>
            <a:r>
              <a:rPr lang="ca-ES" sz="1750" b="1" dirty="0">
                <a:solidFill>
                  <a:srgbClr val="FFFFFF"/>
                </a:solidFill>
                <a:latin typeface="Arial"/>
              </a:rPr>
              <a:t>millores</a:t>
            </a:r>
            <a:r>
              <a:rPr lang="ca-ES" sz="1750" dirty="0"/>
              <a:t> </a:t>
            </a:r>
            <a:r>
              <a:rPr lang="ca-ES" sz="1750" b="1" dirty="0">
                <a:solidFill>
                  <a:srgbClr val="FFFFFF"/>
                </a:solidFill>
                <a:latin typeface="Arial"/>
              </a:rPr>
              <a:t>generals i</a:t>
            </a:r>
            <a:r>
              <a:rPr lang="ca-ES" sz="1750" dirty="0"/>
              <a:t> </a:t>
            </a:r>
            <a:r>
              <a:rPr lang="ca-ES" sz="1750" b="1" dirty="0">
                <a:solidFill>
                  <a:srgbClr val="FFFFFF"/>
                </a:solidFill>
                <a:latin typeface="Arial"/>
              </a:rPr>
              <a:t>manteniment</a:t>
            </a:r>
            <a:endParaRPr lang="ca-ES" sz="1750" dirty="0">
              <a:latin typeface="Arial"/>
              <a:cs typeface="Arial"/>
            </a:endParaRPr>
          </a:p>
          <a:p>
            <a:pPr algn="ctr">
              <a:lnSpc>
                <a:spcPts val="2025"/>
              </a:lnSpc>
            </a:pPr>
            <a:r>
              <a:rPr lang="ca-ES" sz="1750" b="1" dirty="0">
                <a:solidFill>
                  <a:srgbClr val="FFFFFF"/>
                </a:solidFill>
                <a:latin typeface="Arial"/>
              </a:rPr>
              <a:t>de</a:t>
            </a:r>
            <a:r>
              <a:rPr lang="ca-ES" sz="1750" dirty="0"/>
              <a:t> </a:t>
            </a:r>
            <a:r>
              <a:rPr lang="ca-ES" sz="1750" b="1" dirty="0">
                <a:solidFill>
                  <a:srgbClr val="FFFFFF"/>
                </a:solidFill>
                <a:latin typeface="Arial"/>
              </a:rPr>
              <a:t>la</a:t>
            </a:r>
            <a:r>
              <a:rPr lang="ca-ES" sz="1750" dirty="0"/>
              <a:t> </a:t>
            </a:r>
            <a:r>
              <a:rPr lang="ca-ES" sz="1750" b="1" dirty="0">
                <a:solidFill>
                  <a:srgbClr val="FFFFFF"/>
                </a:solidFill>
                <a:latin typeface="Arial"/>
              </a:rPr>
              <a:t>xarxa</a:t>
            </a:r>
            <a:endParaRPr lang="ca-ES" sz="1750" dirty="0">
              <a:latin typeface="Arial"/>
              <a:cs typeface="Arial"/>
            </a:endParaRPr>
          </a:p>
          <a:p>
            <a:pPr>
              <a:lnSpc>
                <a:spcPct val="100000"/>
              </a:lnSpc>
            </a:pPr>
            <a:endParaRPr lang="ca-ES" sz="1750" dirty="0">
              <a:latin typeface="Arial"/>
              <a:cs typeface="Arial"/>
            </a:endParaRPr>
          </a:p>
          <a:p>
            <a:pPr>
              <a:lnSpc>
                <a:spcPct val="100000"/>
              </a:lnSpc>
              <a:spcBef>
                <a:spcPts val="20"/>
              </a:spcBef>
            </a:pPr>
            <a:endParaRPr lang="ca-ES" sz="1750" dirty="0">
              <a:latin typeface="Arial"/>
              <a:cs typeface="Arial"/>
            </a:endParaRPr>
          </a:p>
          <a:p>
            <a:pPr marL="1256665" marR="1249045" indent="-635" algn="ctr">
              <a:lnSpc>
                <a:spcPct val="100000"/>
              </a:lnSpc>
            </a:pPr>
            <a:endParaRPr lang="ca-ES" sz="1750" b="1" dirty="0">
              <a:solidFill>
                <a:srgbClr val="D37A40"/>
              </a:solidFill>
              <a:latin typeface="Arial"/>
            </a:endParaRPr>
          </a:p>
          <a:p>
            <a:pPr marL="1256665" marR="1249045" indent="-635" algn="ctr">
              <a:lnSpc>
                <a:spcPct val="100000"/>
              </a:lnSpc>
            </a:pPr>
            <a:r>
              <a:rPr lang="ca-ES" sz="1750" b="1" dirty="0">
                <a:solidFill>
                  <a:srgbClr val="D37A40"/>
                </a:solidFill>
                <a:latin typeface="Arial"/>
              </a:rPr>
              <a:t>Pla de digitalització 2,8 milions d’euros</a:t>
            </a:r>
            <a:endParaRPr lang="ca-ES" sz="1750" dirty="0">
              <a:latin typeface="Arial"/>
              <a:cs typeface="Arial"/>
            </a:endParaRPr>
          </a:p>
        </p:txBody>
      </p:sp>
      <p:graphicFrame>
        <p:nvGraphicFramePr>
          <p:cNvPr id="8" name="object 8"/>
          <p:cNvGraphicFramePr>
            <a:graphicFrameLocks noGrp="1"/>
          </p:cNvGraphicFramePr>
          <p:nvPr>
            <p:extLst>
              <p:ext uri="{D42A27DB-BD31-4B8C-83A1-F6EECF244321}">
                <p14:modId xmlns:p14="http://schemas.microsoft.com/office/powerpoint/2010/main" val="654674365"/>
              </p:ext>
            </p:extLst>
          </p:nvPr>
        </p:nvGraphicFramePr>
        <p:xfrm>
          <a:off x="4546760" y="1114878"/>
          <a:ext cx="8053068" cy="3672141"/>
        </p:xfrm>
        <a:graphic>
          <a:graphicData uri="http://schemas.openxmlformats.org/drawingml/2006/table">
            <a:tbl>
              <a:tblPr firstRow="1" bandRow="1">
                <a:tableStyleId>{2D5ABB26-0587-4C30-8999-92F81FD0307C}</a:tableStyleId>
              </a:tblPr>
              <a:tblGrid>
                <a:gridCol w="1473040">
                  <a:extLst>
                    <a:ext uri="{9D8B030D-6E8A-4147-A177-3AD203B41FA5}">
                      <a16:colId xmlns:a16="http://schemas.microsoft.com/office/drawing/2014/main" xmlns="" val="20000"/>
                    </a:ext>
                  </a:extLst>
                </a:gridCol>
                <a:gridCol w="1272064">
                  <a:extLst>
                    <a:ext uri="{9D8B030D-6E8A-4147-A177-3AD203B41FA5}">
                      <a16:colId xmlns:a16="http://schemas.microsoft.com/office/drawing/2014/main" xmlns="" val="20001"/>
                    </a:ext>
                  </a:extLst>
                </a:gridCol>
                <a:gridCol w="1372235">
                  <a:extLst>
                    <a:ext uri="{9D8B030D-6E8A-4147-A177-3AD203B41FA5}">
                      <a16:colId xmlns:a16="http://schemas.microsoft.com/office/drawing/2014/main" xmlns="" val="20002"/>
                    </a:ext>
                  </a:extLst>
                </a:gridCol>
                <a:gridCol w="1335405">
                  <a:extLst>
                    <a:ext uri="{9D8B030D-6E8A-4147-A177-3AD203B41FA5}">
                      <a16:colId xmlns:a16="http://schemas.microsoft.com/office/drawing/2014/main" xmlns="" val="20003"/>
                    </a:ext>
                  </a:extLst>
                </a:gridCol>
                <a:gridCol w="1353184">
                  <a:extLst>
                    <a:ext uri="{9D8B030D-6E8A-4147-A177-3AD203B41FA5}">
                      <a16:colId xmlns:a16="http://schemas.microsoft.com/office/drawing/2014/main" xmlns="" val="20004"/>
                    </a:ext>
                  </a:extLst>
                </a:gridCol>
                <a:gridCol w="1247140">
                  <a:extLst>
                    <a:ext uri="{9D8B030D-6E8A-4147-A177-3AD203B41FA5}">
                      <a16:colId xmlns:a16="http://schemas.microsoft.com/office/drawing/2014/main" xmlns="" val="20005"/>
                    </a:ext>
                  </a:extLst>
                </a:gridCol>
              </a:tblGrid>
              <a:tr h="457200">
                <a:tc>
                  <a:txBody>
                    <a:bodyPr/>
                    <a:lstStyle/>
                    <a:p>
                      <a:pPr>
                        <a:lnSpc>
                          <a:spcPct val="100000"/>
                        </a:lnSpc>
                      </a:pPr>
                      <a:endParaRPr sz="1400" dirty="0">
                        <a:latin typeface="Times New Roman"/>
                        <a:cs typeface="Times New Roman"/>
                      </a:endParaRPr>
                    </a:p>
                  </a:txBody>
                  <a:tcPr marL="0" marR="0" marT="0" marB="0">
                    <a:lnT w="12700">
                      <a:solidFill>
                        <a:srgbClr val="AB182D"/>
                      </a:solidFill>
                      <a:prstDash val="solid"/>
                    </a:lnT>
                    <a:lnB w="12700">
                      <a:solidFill>
                        <a:srgbClr val="AB182D"/>
                      </a:solidFill>
                      <a:prstDash val="solid"/>
                    </a:lnB>
                  </a:tcPr>
                </a:tc>
                <a:tc>
                  <a:txBody>
                    <a:bodyPr/>
                    <a:lstStyle/>
                    <a:p>
                      <a:pPr marR="124460" algn="r">
                        <a:lnSpc>
                          <a:spcPct val="100000"/>
                        </a:lnSpc>
                        <a:spcBef>
                          <a:spcPts val="1010"/>
                        </a:spcBef>
                      </a:pPr>
                      <a:r>
                        <a:rPr lang="ca-ES" sz="1400" dirty="0">
                          <a:latin typeface="Arial"/>
                        </a:rPr>
                        <a:t>2020</a:t>
                      </a:r>
                      <a:endParaRPr lang="ca-ES" sz="1400">
                        <a:latin typeface="Arial"/>
                        <a:cs typeface="Arial"/>
                      </a:endParaRPr>
                    </a:p>
                  </a:txBody>
                  <a:tcPr marL="0" marR="0" marT="128270" marB="0">
                    <a:lnT w="12700">
                      <a:solidFill>
                        <a:srgbClr val="AB182D"/>
                      </a:solidFill>
                      <a:prstDash val="solid"/>
                    </a:lnT>
                    <a:lnB w="12700">
                      <a:solidFill>
                        <a:srgbClr val="AB182D"/>
                      </a:solidFill>
                      <a:prstDash val="solid"/>
                    </a:lnB>
                    <a:solidFill>
                      <a:srgbClr val="FFF7B2"/>
                    </a:solidFill>
                  </a:tcPr>
                </a:tc>
                <a:tc>
                  <a:txBody>
                    <a:bodyPr/>
                    <a:lstStyle/>
                    <a:p>
                      <a:pPr marR="159385" algn="r">
                        <a:lnSpc>
                          <a:spcPct val="100000"/>
                        </a:lnSpc>
                        <a:spcBef>
                          <a:spcPts val="1010"/>
                        </a:spcBef>
                      </a:pPr>
                      <a:r>
                        <a:rPr lang="ca-ES" sz="1400" dirty="0">
                          <a:latin typeface="Arial"/>
                        </a:rPr>
                        <a:t>Prev.</a:t>
                      </a:r>
                      <a:r>
                        <a:t> </a:t>
                      </a:r>
                      <a:r>
                        <a:rPr lang="ca-ES" sz="1400" dirty="0">
                          <a:latin typeface="Arial"/>
                        </a:rPr>
                        <a:t>2021</a:t>
                      </a:r>
                      <a:endParaRPr lang="ca-ES" sz="1400">
                        <a:latin typeface="Arial"/>
                        <a:cs typeface="Arial"/>
                      </a:endParaRPr>
                    </a:p>
                  </a:txBody>
                  <a:tcPr marL="0" marR="0" marT="128270" marB="0">
                    <a:lnT w="12700">
                      <a:solidFill>
                        <a:srgbClr val="AB182D"/>
                      </a:solidFill>
                      <a:prstDash val="solid"/>
                    </a:lnT>
                    <a:lnB w="12700">
                      <a:solidFill>
                        <a:srgbClr val="AB182D"/>
                      </a:solidFill>
                      <a:prstDash val="solid"/>
                    </a:lnB>
                  </a:tcPr>
                </a:tc>
                <a:tc>
                  <a:txBody>
                    <a:bodyPr/>
                    <a:lstStyle/>
                    <a:p>
                      <a:pPr marR="125095" algn="r">
                        <a:lnSpc>
                          <a:spcPct val="100000"/>
                        </a:lnSpc>
                        <a:spcBef>
                          <a:spcPts val="1015"/>
                        </a:spcBef>
                      </a:pPr>
                      <a:r>
                        <a:rPr lang="ca-ES" sz="1400" dirty="0">
                          <a:latin typeface="Arial"/>
                        </a:rPr>
                        <a:t>Prev.</a:t>
                      </a:r>
                      <a:r>
                        <a:t> </a:t>
                      </a:r>
                      <a:r>
                        <a:rPr lang="ca-ES" sz="1400" dirty="0">
                          <a:latin typeface="Arial"/>
                        </a:rPr>
                        <a:t>2022</a:t>
                      </a:r>
                      <a:endParaRPr lang="ca-ES" sz="1400">
                        <a:latin typeface="Arial"/>
                        <a:cs typeface="Arial"/>
                      </a:endParaRPr>
                    </a:p>
                  </a:txBody>
                  <a:tcPr marL="0" marR="0" marT="128905" marB="0">
                    <a:lnT w="12700">
                      <a:solidFill>
                        <a:srgbClr val="AB182D"/>
                      </a:solidFill>
                      <a:prstDash val="solid"/>
                    </a:lnT>
                    <a:lnB w="12700">
                      <a:solidFill>
                        <a:srgbClr val="AB182D"/>
                      </a:solidFill>
                      <a:prstDash val="solid"/>
                    </a:lnB>
                    <a:solidFill>
                      <a:srgbClr val="FFF7B2"/>
                    </a:solidFill>
                  </a:tcPr>
                </a:tc>
                <a:tc>
                  <a:txBody>
                    <a:bodyPr/>
                    <a:lstStyle/>
                    <a:p>
                      <a:pPr marR="135890" algn="r">
                        <a:lnSpc>
                          <a:spcPct val="100000"/>
                        </a:lnSpc>
                        <a:spcBef>
                          <a:spcPts val="1015"/>
                        </a:spcBef>
                      </a:pPr>
                      <a:r>
                        <a:rPr lang="ca-ES" sz="1400" dirty="0">
                          <a:latin typeface="Arial"/>
                        </a:rPr>
                        <a:t>Prev.</a:t>
                      </a:r>
                      <a:r>
                        <a:t> </a:t>
                      </a:r>
                      <a:r>
                        <a:rPr lang="ca-ES" sz="1400" dirty="0">
                          <a:latin typeface="Arial"/>
                        </a:rPr>
                        <a:t>2023</a:t>
                      </a:r>
                      <a:endParaRPr lang="ca-ES" sz="1400">
                        <a:latin typeface="Arial"/>
                        <a:cs typeface="Arial"/>
                      </a:endParaRPr>
                    </a:p>
                  </a:txBody>
                  <a:tcPr marL="0" marR="0" marT="128905" marB="0">
                    <a:lnT w="12700">
                      <a:solidFill>
                        <a:srgbClr val="AB182D"/>
                      </a:solidFill>
                      <a:prstDash val="solid"/>
                    </a:lnT>
                    <a:lnB w="12700">
                      <a:solidFill>
                        <a:srgbClr val="AB182D"/>
                      </a:solidFill>
                      <a:prstDash val="solid"/>
                    </a:lnB>
                  </a:tcPr>
                </a:tc>
                <a:tc>
                  <a:txBody>
                    <a:bodyPr/>
                    <a:lstStyle/>
                    <a:p>
                      <a:pPr algn="r">
                        <a:lnSpc>
                          <a:spcPct val="100000"/>
                        </a:lnSpc>
                        <a:spcBef>
                          <a:spcPts val="1015"/>
                        </a:spcBef>
                      </a:pPr>
                      <a:r>
                        <a:rPr lang="ca-ES" sz="1400" dirty="0">
                          <a:latin typeface="Arial"/>
                        </a:rPr>
                        <a:t>Total</a:t>
                      </a:r>
                      <a:endParaRPr lang="ca-ES" sz="1400">
                        <a:latin typeface="Arial"/>
                        <a:cs typeface="Arial"/>
                      </a:endParaRPr>
                    </a:p>
                  </a:txBody>
                  <a:tcPr marL="0" marR="0" marT="128905" marB="0">
                    <a:lnT w="12700">
                      <a:solidFill>
                        <a:srgbClr val="AB182D"/>
                      </a:solidFill>
                      <a:prstDash val="solid"/>
                    </a:lnT>
                    <a:lnB w="12700">
                      <a:solidFill>
                        <a:srgbClr val="AB182D"/>
                      </a:solidFill>
                      <a:prstDash val="solid"/>
                    </a:lnB>
                    <a:solidFill>
                      <a:srgbClr val="FFF7B2"/>
                    </a:solidFill>
                  </a:tcPr>
                </a:tc>
                <a:extLst>
                  <a:ext uri="{0D108BD9-81ED-4DB2-BD59-A6C34878D82A}">
                    <a16:rowId xmlns:a16="http://schemas.microsoft.com/office/drawing/2014/main" xmlns="" val="10000"/>
                  </a:ext>
                </a:extLst>
              </a:tr>
              <a:tr h="685800">
                <a:tc>
                  <a:txBody>
                    <a:bodyPr/>
                    <a:lstStyle/>
                    <a:p>
                      <a:pPr marR="55244">
                        <a:lnSpc>
                          <a:spcPct val="107200"/>
                        </a:lnSpc>
                        <a:spcBef>
                          <a:spcPts val="894"/>
                        </a:spcBef>
                      </a:pPr>
                      <a:r>
                        <a:rPr lang="ca-ES" sz="1400" b="1" dirty="0">
                          <a:latin typeface="Arial"/>
                        </a:rPr>
                        <a:t>Grans</a:t>
                      </a:r>
                      <a:r>
                        <a:t> </a:t>
                      </a:r>
                      <a:r>
                        <a:rPr lang="ca-ES" sz="1400" b="1" dirty="0">
                          <a:latin typeface="Arial"/>
                        </a:rPr>
                        <a:t>transformacions</a:t>
                      </a:r>
                      <a:endParaRPr lang="ca-ES" sz="1400">
                        <a:latin typeface="Arial"/>
                        <a:cs typeface="Arial"/>
                      </a:endParaRPr>
                    </a:p>
                  </a:txBody>
                  <a:tcPr marL="0" marR="0" marT="113664" marB="0">
                    <a:lnT w="12700">
                      <a:solidFill>
                        <a:srgbClr val="AB182D"/>
                      </a:solidFill>
                      <a:prstDash val="solid"/>
                    </a:lnT>
                    <a:lnB w="12700">
                      <a:solidFill>
                        <a:srgbClr val="AB182D"/>
                      </a:solidFill>
                      <a:prstDash val="solid"/>
                    </a:lnB>
                  </a:tcPr>
                </a:tc>
                <a:tc>
                  <a:txBody>
                    <a:bodyPr/>
                    <a:lstStyle/>
                    <a:p>
                      <a:pPr marR="118110" algn="r">
                        <a:lnSpc>
                          <a:spcPct val="100000"/>
                        </a:lnSpc>
                        <a:spcBef>
                          <a:spcPts val="1010"/>
                        </a:spcBef>
                      </a:pPr>
                      <a:r>
                        <a:rPr lang="ca-ES" sz="1400" dirty="0">
                          <a:latin typeface="Arial"/>
                        </a:rPr>
                        <a:t>5.913.956</a:t>
                      </a:r>
                      <a:r>
                        <a:t> </a:t>
                      </a:r>
                      <a:r>
                        <a:rPr lang="ca-ES" sz="1400" dirty="0">
                          <a:latin typeface="Arial"/>
                        </a:rPr>
                        <a:t>€</a:t>
                      </a:r>
                      <a:endParaRPr lang="ca-ES" sz="1400">
                        <a:latin typeface="Arial"/>
                        <a:cs typeface="Arial"/>
                      </a:endParaRPr>
                    </a:p>
                  </a:txBody>
                  <a:tcPr marL="0" marR="0" marT="128270" marB="0">
                    <a:lnT w="12700">
                      <a:solidFill>
                        <a:srgbClr val="AB182D"/>
                      </a:solidFill>
                      <a:prstDash val="solid"/>
                    </a:lnT>
                    <a:lnB w="12700">
                      <a:solidFill>
                        <a:srgbClr val="AB182D"/>
                      </a:solidFill>
                      <a:prstDash val="solid"/>
                    </a:lnB>
                    <a:solidFill>
                      <a:srgbClr val="FFF7B2"/>
                    </a:solidFill>
                  </a:tcPr>
                </a:tc>
                <a:tc>
                  <a:txBody>
                    <a:bodyPr/>
                    <a:lstStyle/>
                    <a:p>
                      <a:pPr marR="155575" algn="r">
                        <a:lnSpc>
                          <a:spcPct val="100000"/>
                        </a:lnSpc>
                        <a:spcBef>
                          <a:spcPts val="1010"/>
                        </a:spcBef>
                      </a:pPr>
                      <a:r>
                        <a:rPr lang="ca-ES" sz="1400" dirty="0">
                          <a:latin typeface="Arial"/>
                        </a:rPr>
                        <a:t>7.775.000</a:t>
                      </a:r>
                      <a:r>
                        <a:t> </a:t>
                      </a:r>
                      <a:r>
                        <a:rPr lang="ca-ES" sz="1400" dirty="0">
                          <a:latin typeface="Arial"/>
                        </a:rPr>
                        <a:t>€</a:t>
                      </a:r>
                      <a:endParaRPr lang="ca-ES" sz="1400">
                        <a:latin typeface="Arial"/>
                        <a:cs typeface="Arial"/>
                      </a:endParaRPr>
                    </a:p>
                  </a:txBody>
                  <a:tcPr marL="0" marR="0" marT="128270" marB="0">
                    <a:lnT w="12700">
                      <a:solidFill>
                        <a:srgbClr val="AB182D"/>
                      </a:solidFill>
                      <a:prstDash val="solid"/>
                    </a:lnT>
                    <a:lnB w="12700">
                      <a:solidFill>
                        <a:srgbClr val="AB182D"/>
                      </a:solidFill>
                      <a:prstDash val="solid"/>
                    </a:lnB>
                  </a:tcPr>
                </a:tc>
                <a:tc>
                  <a:txBody>
                    <a:bodyPr/>
                    <a:lstStyle/>
                    <a:p>
                      <a:pPr marR="118110" algn="r">
                        <a:lnSpc>
                          <a:spcPct val="100000"/>
                        </a:lnSpc>
                        <a:spcBef>
                          <a:spcPts val="1015"/>
                        </a:spcBef>
                      </a:pPr>
                      <a:r>
                        <a:rPr lang="ca-ES" sz="1400" dirty="0">
                          <a:latin typeface="Arial"/>
                        </a:rPr>
                        <a:t>25.099.909</a:t>
                      </a:r>
                      <a:r>
                        <a:t> </a:t>
                      </a:r>
                      <a:r>
                        <a:rPr lang="ca-ES" sz="1400" dirty="0">
                          <a:latin typeface="Arial"/>
                        </a:rPr>
                        <a:t>€</a:t>
                      </a:r>
                      <a:endParaRPr lang="ca-ES" sz="1400">
                        <a:latin typeface="Arial"/>
                        <a:cs typeface="Arial"/>
                      </a:endParaRPr>
                    </a:p>
                  </a:txBody>
                  <a:tcPr marL="0" marR="0" marT="128905" marB="0">
                    <a:lnT w="12700">
                      <a:solidFill>
                        <a:srgbClr val="AB182D"/>
                      </a:solidFill>
                      <a:prstDash val="solid"/>
                    </a:lnT>
                    <a:lnB w="12700">
                      <a:solidFill>
                        <a:srgbClr val="AB182D"/>
                      </a:solidFill>
                      <a:prstDash val="solid"/>
                    </a:lnB>
                    <a:solidFill>
                      <a:srgbClr val="FFF7B2"/>
                    </a:solidFill>
                  </a:tcPr>
                </a:tc>
                <a:tc>
                  <a:txBody>
                    <a:bodyPr/>
                    <a:lstStyle/>
                    <a:p>
                      <a:pPr marR="135890" algn="r">
                        <a:lnSpc>
                          <a:spcPct val="100000"/>
                        </a:lnSpc>
                        <a:spcBef>
                          <a:spcPts val="1015"/>
                        </a:spcBef>
                      </a:pPr>
                      <a:r>
                        <a:rPr lang="ca-ES" sz="1400" dirty="0">
                          <a:latin typeface="Arial"/>
                        </a:rPr>
                        <a:t>24.298.119</a:t>
                      </a:r>
                      <a:r>
                        <a:t> </a:t>
                      </a:r>
                      <a:r>
                        <a:rPr lang="ca-ES" sz="1400" dirty="0">
                          <a:latin typeface="Arial"/>
                        </a:rPr>
                        <a:t>€</a:t>
                      </a:r>
                      <a:endParaRPr lang="ca-ES" sz="1400">
                        <a:latin typeface="Arial"/>
                        <a:cs typeface="Arial"/>
                      </a:endParaRPr>
                    </a:p>
                  </a:txBody>
                  <a:tcPr marL="0" marR="0" marT="128905" marB="0">
                    <a:lnT w="12700">
                      <a:solidFill>
                        <a:srgbClr val="AB182D"/>
                      </a:solidFill>
                      <a:prstDash val="solid"/>
                    </a:lnT>
                    <a:lnB w="12700">
                      <a:solidFill>
                        <a:srgbClr val="AB182D"/>
                      </a:solidFill>
                      <a:prstDash val="solid"/>
                    </a:lnB>
                  </a:tcPr>
                </a:tc>
                <a:tc>
                  <a:txBody>
                    <a:bodyPr/>
                    <a:lstStyle/>
                    <a:p>
                      <a:pPr algn="r">
                        <a:lnSpc>
                          <a:spcPct val="100000"/>
                        </a:lnSpc>
                        <a:spcBef>
                          <a:spcPts val="1015"/>
                        </a:spcBef>
                      </a:pPr>
                      <a:r>
                        <a:rPr lang="ca-ES" sz="1400" dirty="0">
                          <a:latin typeface="Arial"/>
                        </a:rPr>
                        <a:t>63.086.984</a:t>
                      </a:r>
                      <a:r>
                        <a:t> </a:t>
                      </a:r>
                      <a:r>
                        <a:rPr lang="ca-ES" sz="1400" dirty="0">
                          <a:latin typeface="Arial"/>
                        </a:rPr>
                        <a:t>€</a:t>
                      </a:r>
                      <a:endParaRPr lang="ca-ES" sz="1400">
                        <a:latin typeface="Arial"/>
                        <a:cs typeface="Arial"/>
                      </a:endParaRPr>
                    </a:p>
                  </a:txBody>
                  <a:tcPr marL="0" marR="0" marT="128905" marB="0">
                    <a:lnT w="12700">
                      <a:solidFill>
                        <a:srgbClr val="AB182D"/>
                      </a:solidFill>
                      <a:prstDash val="solid"/>
                    </a:lnT>
                    <a:lnB w="12700">
                      <a:solidFill>
                        <a:srgbClr val="AB182D"/>
                      </a:solidFill>
                      <a:prstDash val="solid"/>
                    </a:lnB>
                    <a:solidFill>
                      <a:srgbClr val="FFF7B2"/>
                    </a:solidFill>
                  </a:tcPr>
                </a:tc>
                <a:extLst>
                  <a:ext uri="{0D108BD9-81ED-4DB2-BD59-A6C34878D82A}">
                    <a16:rowId xmlns:a16="http://schemas.microsoft.com/office/drawing/2014/main" xmlns="" val="10001"/>
                  </a:ext>
                </a:extLst>
              </a:tr>
              <a:tr h="457200">
                <a:tc>
                  <a:txBody>
                    <a:bodyPr/>
                    <a:lstStyle/>
                    <a:p>
                      <a:pPr>
                        <a:lnSpc>
                          <a:spcPct val="100000"/>
                        </a:lnSpc>
                        <a:spcBef>
                          <a:spcPts val="1015"/>
                        </a:spcBef>
                      </a:pPr>
                      <a:r>
                        <a:rPr lang="ca-ES" sz="1400" b="1" dirty="0">
                          <a:latin typeface="Arial"/>
                        </a:rPr>
                        <a:t>Grans</a:t>
                      </a:r>
                      <a:r>
                        <a:t> </a:t>
                      </a:r>
                      <a:r>
                        <a:rPr lang="ca-ES" sz="1400" b="1" dirty="0">
                          <a:latin typeface="Arial"/>
                        </a:rPr>
                        <a:t>millores</a:t>
                      </a:r>
                      <a:endParaRPr lang="ca-ES" sz="1400">
                        <a:latin typeface="Arial"/>
                        <a:cs typeface="Arial"/>
                      </a:endParaRPr>
                    </a:p>
                  </a:txBody>
                  <a:tcPr marL="0" marR="0" marT="128905" marB="0">
                    <a:lnT w="12700">
                      <a:solidFill>
                        <a:srgbClr val="AB182D"/>
                      </a:solidFill>
                      <a:prstDash val="solid"/>
                    </a:lnT>
                    <a:lnB w="12700">
                      <a:solidFill>
                        <a:srgbClr val="AB182D"/>
                      </a:solidFill>
                      <a:prstDash val="solid"/>
                    </a:lnB>
                  </a:tcPr>
                </a:tc>
                <a:tc>
                  <a:txBody>
                    <a:bodyPr/>
                    <a:lstStyle/>
                    <a:p>
                      <a:pPr marR="118110" algn="r">
                        <a:lnSpc>
                          <a:spcPct val="100000"/>
                        </a:lnSpc>
                        <a:spcBef>
                          <a:spcPts val="1010"/>
                        </a:spcBef>
                      </a:pPr>
                      <a:r>
                        <a:rPr lang="ca-ES" sz="1400" dirty="0">
                          <a:latin typeface="Arial"/>
                        </a:rPr>
                        <a:t>1.458.116</a:t>
                      </a:r>
                      <a:r>
                        <a:t> </a:t>
                      </a:r>
                      <a:r>
                        <a:rPr lang="ca-ES" sz="1400" dirty="0">
                          <a:latin typeface="Arial"/>
                        </a:rPr>
                        <a:t>€</a:t>
                      </a:r>
                      <a:endParaRPr lang="ca-ES" sz="1400">
                        <a:latin typeface="Arial"/>
                        <a:cs typeface="Arial"/>
                      </a:endParaRPr>
                    </a:p>
                  </a:txBody>
                  <a:tcPr marL="0" marR="0" marT="128270" marB="0">
                    <a:lnT w="12700">
                      <a:solidFill>
                        <a:srgbClr val="AB182D"/>
                      </a:solidFill>
                      <a:prstDash val="solid"/>
                    </a:lnT>
                    <a:lnB w="12700">
                      <a:solidFill>
                        <a:srgbClr val="AB182D"/>
                      </a:solidFill>
                      <a:prstDash val="solid"/>
                    </a:lnB>
                    <a:solidFill>
                      <a:srgbClr val="FFF7B2"/>
                    </a:solidFill>
                  </a:tcPr>
                </a:tc>
                <a:tc>
                  <a:txBody>
                    <a:bodyPr/>
                    <a:lstStyle/>
                    <a:p>
                      <a:pPr marR="155575" algn="r">
                        <a:lnSpc>
                          <a:spcPct val="100000"/>
                        </a:lnSpc>
                        <a:spcBef>
                          <a:spcPts val="1010"/>
                        </a:spcBef>
                      </a:pPr>
                      <a:r>
                        <a:rPr lang="ca-ES" sz="1400" dirty="0">
                          <a:latin typeface="Arial"/>
                        </a:rPr>
                        <a:t>3.080.000</a:t>
                      </a:r>
                      <a:r>
                        <a:t> </a:t>
                      </a:r>
                      <a:r>
                        <a:rPr lang="ca-ES" sz="1400" dirty="0">
                          <a:latin typeface="Arial"/>
                        </a:rPr>
                        <a:t>€</a:t>
                      </a:r>
                      <a:endParaRPr lang="ca-ES" sz="1400">
                        <a:latin typeface="Arial"/>
                        <a:cs typeface="Arial"/>
                      </a:endParaRPr>
                    </a:p>
                  </a:txBody>
                  <a:tcPr marL="0" marR="0" marT="128270" marB="0">
                    <a:lnT w="12700">
                      <a:solidFill>
                        <a:srgbClr val="AB182D"/>
                      </a:solidFill>
                      <a:prstDash val="solid"/>
                    </a:lnT>
                    <a:lnB w="12700">
                      <a:solidFill>
                        <a:srgbClr val="AB182D"/>
                      </a:solidFill>
                      <a:prstDash val="solid"/>
                    </a:lnB>
                  </a:tcPr>
                </a:tc>
                <a:tc>
                  <a:txBody>
                    <a:bodyPr/>
                    <a:lstStyle/>
                    <a:p>
                      <a:pPr marR="117475" algn="r">
                        <a:lnSpc>
                          <a:spcPct val="100000"/>
                        </a:lnSpc>
                        <a:spcBef>
                          <a:spcPts val="1010"/>
                        </a:spcBef>
                      </a:pPr>
                      <a:r>
                        <a:rPr lang="ca-ES" sz="1400" dirty="0">
                          <a:latin typeface="Arial"/>
                        </a:rPr>
                        <a:t>3.000.000</a:t>
                      </a:r>
                      <a:r>
                        <a:t> </a:t>
                      </a:r>
                      <a:r>
                        <a:rPr lang="ca-ES" sz="1400" dirty="0">
                          <a:latin typeface="Arial"/>
                        </a:rPr>
                        <a:t>€</a:t>
                      </a:r>
                      <a:endParaRPr lang="ca-ES" sz="1400">
                        <a:latin typeface="Arial"/>
                        <a:cs typeface="Arial"/>
                      </a:endParaRPr>
                    </a:p>
                  </a:txBody>
                  <a:tcPr marL="0" marR="0" marT="128270" marB="0">
                    <a:lnT w="12700">
                      <a:solidFill>
                        <a:srgbClr val="AB182D"/>
                      </a:solidFill>
                      <a:prstDash val="solid"/>
                    </a:lnT>
                    <a:lnB w="12700">
                      <a:solidFill>
                        <a:srgbClr val="AB182D"/>
                      </a:solidFill>
                      <a:prstDash val="solid"/>
                    </a:lnB>
                    <a:solidFill>
                      <a:srgbClr val="FFF7B2"/>
                    </a:solidFill>
                  </a:tcPr>
                </a:tc>
                <a:tc>
                  <a:txBody>
                    <a:bodyPr/>
                    <a:lstStyle/>
                    <a:p>
                      <a:pPr>
                        <a:lnSpc>
                          <a:spcPct val="100000"/>
                        </a:lnSpc>
                      </a:pPr>
                      <a:endParaRPr sz="1400">
                        <a:latin typeface="Times New Roman"/>
                        <a:cs typeface="Times New Roman"/>
                      </a:endParaRPr>
                    </a:p>
                  </a:txBody>
                  <a:tcPr marL="0" marR="0" marT="0" marB="0">
                    <a:lnT w="12700">
                      <a:solidFill>
                        <a:srgbClr val="AB182D"/>
                      </a:solidFill>
                      <a:prstDash val="solid"/>
                    </a:lnT>
                    <a:lnB w="12700">
                      <a:solidFill>
                        <a:srgbClr val="AB182D"/>
                      </a:solidFill>
                      <a:prstDash val="solid"/>
                    </a:lnB>
                  </a:tcPr>
                </a:tc>
                <a:tc>
                  <a:txBody>
                    <a:bodyPr/>
                    <a:lstStyle/>
                    <a:p>
                      <a:pPr algn="r">
                        <a:lnSpc>
                          <a:spcPct val="100000"/>
                        </a:lnSpc>
                        <a:spcBef>
                          <a:spcPts val="1015"/>
                        </a:spcBef>
                      </a:pPr>
                      <a:r>
                        <a:rPr lang="ca-ES" sz="1400" dirty="0">
                          <a:latin typeface="Arial"/>
                        </a:rPr>
                        <a:t>7.538.116</a:t>
                      </a:r>
                      <a:r>
                        <a:t> </a:t>
                      </a:r>
                      <a:r>
                        <a:rPr lang="ca-ES" sz="1400" dirty="0">
                          <a:latin typeface="Arial"/>
                        </a:rPr>
                        <a:t>€</a:t>
                      </a:r>
                      <a:endParaRPr lang="ca-ES" sz="1400">
                        <a:latin typeface="Arial"/>
                        <a:cs typeface="Arial"/>
                      </a:endParaRPr>
                    </a:p>
                  </a:txBody>
                  <a:tcPr marL="0" marR="0" marT="128905" marB="0">
                    <a:lnT w="12700">
                      <a:solidFill>
                        <a:srgbClr val="AB182D"/>
                      </a:solidFill>
                      <a:prstDash val="solid"/>
                    </a:lnT>
                    <a:lnB w="12700">
                      <a:solidFill>
                        <a:srgbClr val="AB182D"/>
                      </a:solidFill>
                      <a:prstDash val="solid"/>
                    </a:lnB>
                    <a:solidFill>
                      <a:srgbClr val="FFF7B2"/>
                    </a:solidFill>
                  </a:tcPr>
                </a:tc>
                <a:extLst>
                  <a:ext uri="{0D108BD9-81ED-4DB2-BD59-A6C34878D82A}">
                    <a16:rowId xmlns:a16="http://schemas.microsoft.com/office/drawing/2014/main" xmlns="" val="10002"/>
                  </a:ext>
                </a:extLst>
              </a:tr>
              <a:tr h="914400">
                <a:tc>
                  <a:txBody>
                    <a:bodyPr/>
                    <a:lstStyle/>
                    <a:p>
                      <a:pPr marR="30480">
                        <a:lnSpc>
                          <a:spcPct val="107200"/>
                        </a:lnSpc>
                        <a:spcBef>
                          <a:spcPts val="894"/>
                        </a:spcBef>
                      </a:pPr>
                      <a:r>
                        <a:rPr lang="ca-ES" sz="1400" b="1" dirty="0">
                          <a:latin typeface="Arial"/>
                        </a:rPr>
                        <a:t>Pla general d’obres,</a:t>
                      </a:r>
                      <a:r>
                        <a:t> </a:t>
                      </a:r>
                      <a:r>
                        <a:rPr lang="ca-ES" sz="1400" b="1" dirty="0">
                          <a:latin typeface="Arial"/>
                        </a:rPr>
                        <a:t>millores i</a:t>
                      </a:r>
                      <a:r>
                        <a:t> </a:t>
                      </a:r>
                      <a:r>
                        <a:rPr lang="ca-ES" sz="1400" b="1" dirty="0">
                          <a:latin typeface="Arial"/>
                        </a:rPr>
                        <a:t>manteniment</a:t>
                      </a:r>
                      <a:endParaRPr lang="ca-ES" sz="1400">
                        <a:latin typeface="Arial"/>
                        <a:cs typeface="Arial"/>
                      </a:endParaRPr>
                    </a:p>
                  </a:txBody>
                  <a:tcPr marL="0" marR="0" marT="113664" marB="0">
                    <a:lnT w="12700">
                      <a:solidFill>
                        <a:srgbClr val="AB182D"/>
                      </a:solidFill>
                      <a:prstDash val="solid"/>
                    </a:lnT>
                    <a:lnB w="12700">
                      <a:solidFill>
                        <a:srgbClr val="AB182D"/>
                      </a:solidFill>
                      <a:prstDash val="solid"/>
                    </a:lnB>
                  </a:tcPr>
                </a:tc>
                <a:tc>
                  <a:txBody>
                    <a:bodyPr/>
                    <a:lstStyle/>
                    <a:p>
                      <a:pPr marR="118110" algn="r">
                        <a:lnSpc>
                          <a:spcPct val="100000"/>
                        </a:lnSpc>
                        <a:spcBef>
                          <a:spcPts val="1010"/>
                        </a:spcBef>
                      </a:pPr>
                      <a:r>
                        <a:rPr lang="ca-ES" sz="1400" dirty="0">
                          <a:latin typeface="Arial"/>
                        </a:rPr>
                        <a:t>4.509.722</a:t>
                      </a:r>
                      <a:r>
                        <a:t> </a:t>
                      </a:r>
                      <a:r>
                        <a:rPr lang="ca-ES" sz="1400" dirty="0">
                          <a:latin typeface="Arial"/>
                        </a:rPr>
                        <a:t>€</a:t>
                      </a:r>
                      <a:endParaRPr lang="ca-ES" sz="1400">
                        <a:latin typeface="Arial"/>
                        <a:cs typeface="Arial"/>
                      </a:endParaRPr>
                    </a:p>
                  </a:txBody>
                  <a:tcPr marL="0" marR="0" marT="128270" marB="0">
                    <a:lnT w="12700">
                      <a:solidFill>
                        <a:srgbClr val="AB182D"/>
                      </a:solidFill>
                      <a:prstDash val="solid"/>
                    </a:lnT>
                    <a:lnB w="12700">
                      <a:solidFill>
                        <a:srgbClr val="AB182D"/>
                      </a:solidFill>
                      <a:prstDash val="solid"/>
                    </a:lnB>
                    <a:solidFill>
                      <a:srgbClr val="FFF7B2"/>
                    </a:solidFill>
                  </a:tcPr>
                </a:tc>
                <a:tc>
                  <a:txBody>
                    <a:bodyPr/>
                    <a:lstStyle/>
                    <a:p>
                      <a:pPr marR="155575" algn="r">
                        <a:lnSpc>
                          <a:spcPct val="100000"/>
                        </a:lnSpc>
                        <a:spcBef>
                          <a:spcPts val="1010"/>
                        </a:spcBef>
                      </a:pPr>
                      <a:r>
                        <a:rPr lang="ca-ES" sz="1400" dirty="0">
                          <a:latin typeface="Arial"/>
                        </a:rPr>
                        <a:t>3.800.000</a:t>
                      </a:r>
                      <a:r>
                        <a:t> </a:t>
                      </a:r>
                      <a:r>
                        <a:rPr lang="ca-ES" sz="1400" dirty="0">
                          <a:latin typeface="Arial"/>
                        </a:rPr>
                        <a:t>€</a:t>
                      </a:r>
                      <a:endParaRPr lang="ca-ES" sz="1400">
                        <a:latin typeface="Arial"/>
                        <a:cs typeface="Arial"/>
                      </a:endParaRPr>
                    </a:p>
                  </a:txBody>
                  <a:tcPr marL="0" marR="0" marT="128270" marB="0">
                    <a:lnT w="12700">
                      <a:solidFill>
                        <a:srgbClr val="AB182D"/>
                      </a:solidFill>
                      <a:prstDash val="solid"/>
                    </a:lnT>
                    <a:lnB w="12700">
                      <a:solidFill>
                        <a:srgbClr val="AB182D"/>
                      </a:solidFill>
                      <a:prstDash val="solid"/>
                    </a:lnB>
                  </a:tcPr>
                </a:tc>
                <a:tc>
                  <a:txBody>
                    <a:bodyPr/>
                    <a:lstStyle/>
                    <a:p>
                      <a:pPr marR="117475" algn="r">
                        <a:lnSpc>
                          <a:spcPct val="100000"/>
                        </a:lnSpc>
                        <a:spcBef>
                          <a:spcPts val="1010"/>
                        </a:spcBef>
                      </a:pPr>
                      <a:r>
                        <a:rPr lang="ca-ES" sz="1400" dirty="0">
                          <a:latin typeface="Arial"/>
                        </a:rPr>
                        <a:t>7.885.859</a:t>
                      </a:r>
                      <a:r>
                        <a:t> </a:t>
                      </a:r>
                      <a:r>
                        <a:rPr lang="ca-ES" sz="1400" dirty="0">
                          <a:latin typeface="Arial"/>
                        </a:rPr>
                        <a:t>€</a:t>
                      </a:r>
                      <a:endParaRPr lang="ca-ES" sz="1400">
                        <a:latin typeface="Arial"/>
                        <a:cs typeface="Arial"/>
                      </a:endParaRPr>
                    </a:p>
                  </a:txBody>
                  <a:tcPr marL="0" marR="0" marT="128270" marB="0">
                    <a:lnT w="12700">
                      <a:solidFill>
                        <a:srgbClr val="AB182D"/>
                      </a:solidFill>
                      <a:prstDash val="solid"/>
                    </a:lnT>
                    <a:lnB w="12700">
                      <a:solidFill>
                        <a:srgbClr val="AB182D"/>
                      </a:solidFill>
                      <a:prstDash val="solid"/>
                    </a:lnB>
                    <a:solidFill>
                      <a:srgbClr val="FFF7B2"/>
                    </a:solidFill>
                  </a:tcPr>
                </a:tc>
                <a:tc>
                  <a:txBody>
                    <a:bodyPr/>
                    <a:lstStyle/>
                    <a:p>
                      <a:pPr marR="135890" algn="r">
                        <a:lnSpc>
                          <a:spcPct val="100000"/>
                        </a:lnSpc>
                        <a:spcBef>
                          <a:spcPts val="1015"/>
                        </a:spcBef>
                      </a:pPr>
                      <a:r>
                        <a:rPr lang="ca-ES" sz="1400" dirty="0">
                          <a:latin typeface="Arial"/>
                        </a:rPr>
                        <a:t>6.427.500</a:t>
                      </a:r>
                      <a:r>
                        <a:t> </a:t>
                      </a:r>
                      <a:r>
                        <a:rPr lang="ca-ES" sz="1400" dirty="0">
                          <a:latin typeface="Arial"/>
                        </a:rPr>
                        <a:t>€</a:t>
                      </a:r>
                      <a:endParaRPr lang="ca-ES" sz="1400">
                        <a:latin typeface="Arial"/>
                        <a:cs typeface="Arial"/>
                      </a:endParaRPr>
                    </a:p>
                  </a:txBody>
                  <a:tcPr marL="0" marR="0" marT="128905" marB="0">
                    <a:lnT w="12700">
                      <a:solidFill>
                        <a:srgbClr val="AB182D"/>
                      </a:solidFill>
                      <a:prstDash val="solid"/>
                    </a:lnT>
                    <a:lnB w="12700">
                      <a:solidFill>
                        <a:srgbClr val="AB182D"/>
                      </a:solidFill>
                      <a:prstDash val="solid"/>
                    </a:lnB>
                  </a:tcPr>
                </a:tc>
                <a:tc>
                  <a:txBody>
                    <a:bodyPr/>
                    <a:lstStyle/>
                    <a:p>
                      <a:pPr algn="r">
                        <a:lnSpc>
                          <a:spcPct val="100000"/>
                        </a:lnSpc>
                        <a:spcBef>
                          <a:spcPts val="1015"/>
                        </a:spcBef>
                      </a:pPr>
                      <a:r>
                        <a:rPr lang="ca-ES" sz="1400" dirty="0">
                          <a:latin typeface="Arial"/>
                        </a:rPr>
                        <a:t>22.623.082</a:t>
                      </a:r>
                      <a:r>
                        <a:t> </a:t>
                      </a:r>
                      <a:r>
                        <a:rPr lang="ca-ES" sz="1400" dirty="0">
                          <a:latin typeface="Arial"/>
                        </a:rPr>
                        <a:t>€</a:t>
                      </a:r>
                      <a:endParaRPr lang="ca-ES" sz="1400">
                        <a:latin typeface="Arial"/>
                        <a:cs typeface="Arial"/>
                      </a:endParaRPr>
                    </a:p>
                  </a:txBody>
                  <a:tcPr marL="0" marR="0" marT="128905" marB="0">
                    <a:lnT w="12700">
                      <a:solidFill>
                        <a:srgbClr val="AB182D"/>
                      </a:solidFill>
                      <a:prstDash val="solid"/>
                    </a:lnT>
                    <a:lnB w="12700">
                      <a:solidFill>
                        <a:srgbClr val="AB182D"/>
                      </a:solidFill>
                      <a:prstDash val="solid"/>
                    </a:lnB>
                    <a:solidFill>
                      <a:srgbClr val="FFF7B2"/>
                    </a:solidFill>
                  </a:tcPr>
                </a:tc>
                <a:extLst>
                  <a:ext uri="{0D108BD9-81ED-4DB2-BD59-A6C34878D82A}">
                    <a16:rowId xmlns:a16="http://schemas.microsoft.com/office/drawing/2014/main" xmlns="" val="10003"/>
                  </a:ext>
                </a:extLst>
              </a:tr>
              <a:tr h="685800">
                <a:tc>
                  <a:txBody>
                    <a:bodyPr/>
                    <a:lstStyle/>
                    <a:p>
                      <a:pPr marR="349885">
                        <a:lnSpc>
                          <a:spcPct val="107200"/>
                        </a:lnSpc>
                        <a:spcBef>
                          <a:spcPts val="894"/>
                        </a:spcBef>
                      </a:pPr>
                      <a:r>
                        <a:rPr lang="ca-ES" sz="1400" b="1" dirty="0">
                          <a:latin typeface="Arial"/>
                        </a:rPr>
                        <a:t>Pla de digitalització</a:t>
                      </a:r>
                      <a:endParaRPr lang="ca-ES" sz="1400">
                        <a:latin typeface="Arial"/>
                        <a:cs typeface="Arial"/>
                      </a:endParaRPr>
                    </a:p>
                  </a:txBody>
                  <a:tcPr marL="0" marR="0" marT="113664" marB="0">
                    <a:lnT w="12700">
                      <a:solidFill>
                        <a:srgbClr val="AB182D"/>
                      </a:solidFill>
                      <a:prstDash val="solid"/>
                    </a:lnT>
                    <a:lnB w="12700">
                      <a:solidFill>
                        <a:srgbClr val="AB182D"/>
                      </a:solidFill>
                      <a:prstDash val="solid"/>
                    </a:lnB>
                  </a:tcPr>
                </a:tc>
                <a:tc>
                  <a:txBody>
                    <a:bodyPr/>
                    <a:lstStyle/>
                    <a:p>
                      <a:pPr marR="118110" algn="r">
                        <a:lnSpc>
                          <a:spcPct val="100000"/>
                        </a:lnSpc>
                        <a:spcBef>
                          <a:spcPts val="1010"/>
                        </a:spcBef>
                      </a:pPr>
                      <a:r>
                        <a:rPr lang="ca-ES" sz="1400" dirty="0">
                          <a:latin typeface="Arial"/>
                        </a:rPr>
                        <a:t>1.171.868</a:t>
                      </a:r>
                      <a:r>
                        <a:t> </a:t>
                      </a:r>
                      <a:r>
                        <a:rPr lang="ca-ES" sz="1400" dirty="0">
                          <a:latin typeface="Arial"/>
                        </a:rPr>
                        <a:t>€</a:t>
                      </a:r>
                      <a:endParaRPr lang="ca-ES" sz="1400">
                        <a:latin typeface="Arial"/>
                        <a:cs typeface="Arial"/>
                      </a:endParaRPr>
                    </a:p>
                  </a:txBody>
                  <a:tcPr marL="0" marR="0" marT="128270" marB="0">
                    <a:lnT w="12700">
                      <a:solidFill>
                        <a:srgbClr val="AB182D"/>
                      </a:solidFill>
                      <a:prstDash val="solid"/>
                    </a:lnT>
                    <a:lnB w="12700">
                      <a:solidFill>
                        <a:srgbClr val="AB182D"/>
                      </a:solidFill>
                      <a:prstDash val="solid"/>
                    </a:lnB>
                    <a:solidFill>
                      <a:srgbClr val="FFF7B2"/>
                    </a:solidFill>
                  </a:tcPr>
                </a:tc>
                <a:tc>
                  <a:txBody>
                    <a:bodyPr/>
                    <a:lstStyle/>
                    <a:p>
                      <a:pPr marR="155575" algn="r">
                        <a:lnSpc>
                          <a:spcPct val="100000"/>
                        </a:lnSpc>
                        <a:spcBef>
                          <a:spcPts val="1010"/>
                        </a:spcBef>
                      </a:pPr>
                      <a:r>
                        <a:rPr lang="ca-ES" sz="1400" dirty="0">
                          <a:latin typeface="Arial"/>
                        </a:rPr>
                        <a:t>1.000.000</a:t>
                      </a:r>
                      <a:r>
                        <a:t> </a:t>
                      </a:r>
                      <a:r>
                        <a:rPr lang="ca-ES" sz="1400" dirty="0">
                          <a:latin typeface="Arial"/>
                        </a:rPr>
                        <a:t>€</a:t>
                      </a:r>
                      <a:endParaRPr lang="ca-ES" sz="1400">
                        <a:latin typeface="Arial"/>
                        <a:cs typeface="Arial"/>
                      </a:endParaRPr>
                    </a:p>
                  </a:txBody>
                  <a:tcPr marL="0" marR="0" marT="128270" marB="0">
                    <a:lnT w="12700">
                      <a:solidFill>
                        <a:srgbClr val="AB182D"/>
                      </a:solidFill>
                      <a:prstDash val="solid"/>
                    </a:lnT>
                    <a:lnB w="12700">
                      <a:solidFill>
                        <a:srgbClr val="AB182D"/>
                      </a:solidFill>
                      <a:prstDash val="solid"/>
                    </a:lnB>
                  </a:tcPr>
                </a:tc>
                <a:tc>
                  <a:txBody>
                    <a:bodyPr/>
                    <a:lstStyle/>
                    <a:p>
                      <a:pPr marR="118110" algn="r">
                        <a:lnSpc>
                          <a:spcPct val="100000"/>
                        </a:lnSpc>
                        <a:spcBef>
                          <a:spcPts val="1010"/>
                        </a:spcBef>
                      </a:pPr>
                      <a:r>
                        <a:rPr lang="ca-ES" sz="1400" dirty="0">
                          <a:latin typeface="Arial"/>
                        </a:rPr>
                        <a:t>600.000</a:t>
                      </a:r>
                      <a:r>
                        <a:t> </a:t>
                      </a:r>
                      <a:r>
                        <a:rPr lang="ca-ES" sz="1400" dirty="0">
                          <a:latin typeface="Arial"/>
                        </a:rPr>
                        <a:t>€</a:t>
                      </a:r>
                      <a:endParaRPr lang="ca-ES" sz="1400">
                        <a:latin typeface="Arial"/>
                        <a:cs typeface="Arial"/>
                      </a:endParaRPr>
                    </a:p>
                  </a:txBody>
                  <a:tcPr marL="0" marR="0" marT="128270" marB="0">
                    <a:lnT w="12700">
                      <a:solidFill>
                        <a:srgbClr val="AB182D"/>
                      </a:solidFill>
                      <a:prstDash val="solid"/>
                    </a:lnT>
                    <a:lnB w="12700">
                      <a:solidFill>
                        <a:srgbClr val="AB182D"/>
                      </a:solidFill>
                      <a:prstDash val="solid"/>
                    </a:lnB>
                    <a:solidFill>
                      <a:srgbClr val="FFF7B2"/>
                    </a:solidFill>
                  </a:tcPr>
                </a:tc>
                <a:tc>
                  <a:txBody>
                    <a:bodyPr/>
                    <a:lstStyle/>
                    <a:p>
                      <a:pPr>
                        <a:lnSpc>
                          <a:spcPct val="100000"/>
                        </a:lnSpc>
                      </a:pPr>
                      <a:endParaRPr sz="1400">
                        <a:latin typeface="Times New Roman"/>
                        <a:cs typeface="Times New Roman"/>
                      </a:endParaRPr>
                    </a:p>
                  </a:txBody>
                  <a:tcPr marL="0" marR="0" marT="0" marB="0">
                    <a:lnT w="12700">
                      <a:solidFill>
                        <a:srgbClr val="AB182D"/>
                      </a:solidFill>
                      <a:prstDash val="solid"/>
                    </a:lnT>
                    <a:lnB w="12700">
                      <a:solidFill>
                        <a:srgbClr val="AB182D"/>
                      </a:solidFill>
                      <a:prstDash val="solid"/>
                    </a:lnB>
                  </a:tcPr>
                </a:tc>
                <a:tc>
                  <a:txBody>
                    <a:bodyPr/>
                    <a:lstStyle/>
                    <a:p>
                      <a:pPr algn="r">
                        <a:lnSpc>
                          <a:spcPct val="100000"/>
                        </a:lnSpc>
                        <a:spcBef>
                          <a:spcPts val="1015"/>
                        </a:spcBef>
                      </a:pPr>
                      <a:r>
                        <a:rPr lang="ca-ES" sz="1400" dirty="0">
                          <a:latin typeface="Arial"/>
                        </a:rPr>
                        <a:t>2.771.868</a:t>
                      </a:r>
                      <a:r>
                        <a:t> </a:t>
                      </a:r>
                      <a:r>
                        <a:rPr lang="ca-ES" sz="1400" dirty="0">
                          <a:latin typeface="Arial"/>
                        </a:rPr>
                        <a:t>€</a:t>
                      </a:r>
                      <a:endParaRPr lang="ca-ES" sz="1400">
                        <a:latin typeface="Arial"/>
                        <a:cs typeface="Arial"/>
                      </a:endParaRPr>
                    </a:p>
                  </a:txBody>
                  <a:tcPr marL="0" marR="0" marT="128905" marB="0">
                    <a:lnT w="12700">
                      <a:solidFill>
                        <a:srgbClr val="AB182D"/>
                      </a:solidFill>
                      <a:prstDash val="solid"/>
                    </a:lnT>
                    <a:lnB w="12700">
                      <a:solidFill>
                        <a:srgbClr val="AB182D"/>
                      </a:solidFill>
                      <a:prstDash val="solid"/>
                    </a:lnB>
                    <a:solidFill>
                      <a:srgbClr val="FFF7B2"/>
                    </a:solidFill>
                  </a:tcPr>
                </a:tc>
                <a:extLst>
                  <a:ext uri="{0D108BD9-81ED-4DB2-BD59-A6C34878D82A}">
                    <a16:rowId xmlns:a16="http://schemas.microsoft.com/office/drawing/2014/main" xmlns="" val="10004"/>
                  </a:ext>
                </a:extLst>
              </a:tr>
              <a:tr h="457200">
                <a:tc>
                  <a:txBody>
                    <a:bodyPr/>
                    <a:lstStyle/>
                    <a:p>
                      <a:pPr>
                        <a:lnSpc>
                          <a:spcPct val="100000"/>
                        </a:lnSpc>
                        <a:spcBef>
                          <a:spcPts val="1015"/>
                        </a:spcBef>
                      </a:pPr>
                      <a:r>
                        <a:rPr lang="ca-ES" sz="1400" b="1" dirty="0">
                          <a:latin typeface="Arial"/>
                        </a:rPr>
                        <a:t>Total</a:t>
                      </a:r>
                      <a:endParaRPr lang="ca-ES" sz="1400">
                        <a:latin typeface="Arial"/>
                        <a:cs typeface="Arial"/>
                      </a:endParaRPr>
                    </a:p>
                  </a:txBody>
                  <a:tcPr marL="0" marR="0" marT="128905" marB="0">
                    <a:lnT w="12700">
                      <a:solidFill>
                        <a:srgbClr val="AB182D"/>
                      </a:solidFill>
                      <a:prstDash val="solid"/>
                    </a:lnT>
                    <a:lnB w="12700">
                      <a:solidFill>
                        <a:srgbClr val="AB182D"/>
                      </a:solidFill>
                      <a:prstDash val="solid"/>
                    </a:lnB>
                  </a:tcPr>
                </a:tc>
                <a:tc>
                  <a:txBody>
                    <a:bodyPr/>
                    <a:lstStyle/>
                    <a:p>
                      <a:pPr marR="118110" algn="r">
                        <a:lnSpc>
                          <a:spcPct val="100000"/>
                        </a:lnSpc>
                        <a:spcBef>
                          <a:spcPts val="1010"/>
                        </a:spcBef>
                      </a:pPr>
                      <a:r>
                        <a:rPr lang="ca-ES" sz="1400" dirty="0">
                          <a:latin typeface="Arial"/>
                        </a:rPr>
                        <a:t>13.053.662</a:t>
                      </a:r>
                      <a:r>
                        <a:t> </a:t>
                      </a:r>
                      <a:r>
                        <a:rPr lang="ca-ES" sz="1400" dirty="0">
                          <a:latin typeface="Arial"/>
                        </a:rPr>
                        <a:t>€</a:t>
                      </a:r>
                      <a:endParaRPr lang="ca-ES" sz="1400">
                        <a:latin typeface="Arial"/>
                        <a:cs typeface="Arial"/>
                      </a:endParaRPr>
                    </a:p>
                  </a:txBody>
                  <a:tcPr marL="0" marR="0" marT="128270" marB="0">
                    <a:lnT w="12700">
                      <a:solidFill>
                        <a:srgbClr val="AB182D"/>
                      </a:solidFill>
                      <a:prstDash val="solid"/>
                    </a:lnT>
                    <a:lnB w="12700">
                      <a:solidFill>
                        <a:srgbClr val="AB182D"/>
                      </a:solidFill>
                      <a:prstDash val="solid"/>
                    </a:lnB>
                    <a:solidFill>
                      <a:srgbClr val="FFF7B2"/>
                    </a:solidFill>
                  </a:tcPr>
                </a:tc>
                <a:tc>
                  <a:txBody>
                    <a:bodyPr/>
                    <a:lstStyle/>
                    <a:p>
                      <a:pPr marR="155575" algn="r">
                        <a:lnSpc>
                          <a:spcPct val="100000"/>
                        </a:lnSpc>
                        <a:spcBef>
                          <a:spcPts val="1010"/>
                        </a:spcBef>
                      </a:pPr>
                      <a:r>
                        <a:rPr lang="ca-ES" sz="1400" dirty="0">
                          <a:latin typeface="Arial"/>
                        </a:rPr>
                        <a:t>15.655.000</a:t>
                      </a:r>
                      <a:r>
                        <a:t> </a:t>
                      </a:r>
                      <a:r>
                        <a:rPr lang="ca-ES" sz="1400" dirty="0">
                          <a:latin typeface="Arial"/>
                        </a:rPr>
                        <a:t>€</a:t>
                      </a:r>
                      <a:endParaRPr lang="ca-ES" sz="1400">
                        <a:latin typeface="Arial"/>
                        <a:cs typeface="Arial"/>
                      </a:endParaRPr>
                    </a:p>
                  </a:txBody>
                  <a:tcPr marL="0" marR="0" marT="128270" marB="0">
                    <a:lnT w="12700">
                      <a:solidFill>
                        <a:srgbClr val="AB182D"/>
                      </a:solidFill>
                      <a:prstDash val="solid"/>
                    </a:lnT>
                    <a:lnB w="12700">
                      <a:solidFill>
                        <a:srgbClr val="AB182D"/>
                      </a:solidFill>
                      <a:prstDash val="solid"/>
                    </a:lnB>
                  </a:tcPr>
                </a:tc>
                <a:tc>
                  <a:txBody>
                    <a:bodyPr/>
                    <a:lstStyle/>
                    <a:p>
                      <a:pPr marR="117475" algn="r">
                        <a:lnSpc>
                          <a:spcPct val="100000"/>
                        </a:lnSpc>
                        <a:spcBef>
                          <a:spcPts val="1010"/>
                        </a:spcBef>
                      </a:pPr>
                      <a:r>
                        <a:rPr lang="ca-ES" sz="1400" dirty="0">
                          <a:latin typeface="Arial"/>
                        </a:rPr>
                        <a:t>33.585.768</a:t>
                      </a:r>
                      <a:r>
                        <a:t> </a:t>
                      </a:r>
                      <a:r>
                        <a:rPr lang="ca-ES" sz="1400" dirty="0">
                          <a:latin typeface="Arial"/>
                        </a:rPr>
                        <a:t>€</a:t>
                      </a:r>
                      <a:endParaRPr lang="ca-ES" sz="1400">
                        <a:latin typeface="Arial"/>
                        <a:cs typeface="Arial"/>
                      </a:endParaRPr>
                    </a:p>
                  </a:txBody>
                  <a:tcPr marL="0" marR="0" marT="128270" marB="0">
                    <a:lnT w="12700">
                      <a:solidFill>
                        <a:srgbClr val="AB182D"/>
                      </a:solidFill>
                      <a:prstDash val="solid"/>
                    </a:lnT>
                    <a:lnB w="12700">
                      <a:solidFill>
                        <a:srgbClr val="AB182D"/>
                      </a:solidFill>
                      <a:prstDash val="solid"/>
                    </a:lnB>
                    <a:solidFill>
                      <a:srgbClr val="FFF7B2"/>
                    </a:solidFill>
                  </a:tcPr>
                </a:tc>
                <a:tc>
                  <a:txBody>
                    <a:bodyPr/>
                    <a:lstStyle/>
                    <a:p>
                      <a:pPr marR="135890" algn="r">
                        <a:lnSpc>
                          <a:spcPct val="100000"/>
                        </a:lnSpc>
                        <a:spcBef>
                          <a:spcPts val="1015"/>
                        </a:spcBef>
                      </a:pPr>
                      <a:r>
                        <a:rPr lang="ca-ES" sz="1400" dirty="0" smtClean="0">
                          <a:latin typeface="Arial"/>
                        </a:rPr>
                        <a:t>30.725.619</a:t>
                      </a:r>
                      <a:r>
                        <a:rPr dirty="0" smtClean="0"/>
                        <a:t> </a:t>
                      </a:r>
                      <a:r>
                        <a:rPr lang="ca-ES" sz="1400" dirty="0">
                          <a:latin typeface="Arial"/>
                        </a:rPr>
                        <a:t>€</a:t>
                      </a:r>
                      <a:endParaRPr lang="ca-ES" sz="1400" dirty="0">
                        <a:latin typeface="Arial"/>
                        <a:cs typeface="Arial"/>
                      </a:endParaRPr>
                    </a:p>
                  </a:txBody>
                  <a:tcPr marL="0" marR="0" marT="128905" marB="0">
                    <a:lnT w="12700">
                      <a:solidFill>
                        <a:srgbClr val="AB182D"/>
                      </a:solidFill>
                      <a:prstDash val="solid"/>
                    </a:lnT>
                    <a:lnB w="12700">
                      <a:solidFill>
                        <a:srgbClr val="AB182D"/>
                      </a:solidFill>
                      <a:prstDash val="solid"/>
                    </a:lnB>
                  </a:tcPr>
                </a:tc>
                <a:tc>
                  <a:txBody>
                    <a:bodyPr/>
                    <a:lstStyle/>
                    <a:p>
                      <a:pPr algn="r">
                        <a:lnSpc>
                          <a:spcPct val="100000"/>
                        </a:lnSpc>
                        <a:spcBef>
                          <a:spcPts val="1015"/>
                        </a:spcBef>
                      </a:pPr>
                      <a:r>
                        <a:rPr lang="ca-ES" sz="1400" dirty="0">
                          <a:latin typeface="Arial"/>
                        </a:rPr>
                        <a:t>96.020.049</a:t>
                      </a:r>
                      <a:r>
                        <a:t> </a:t>
                      </a:r>
                      <a:r>
                        <a:rPr lang="ca-ES" sz="1400" dirty="0">
                          <a:latin typeface="Arial"/>
                        </a:rPr>
                        <a:t>€</a:t>
                      </a:r>
                      <a:endParaRPr lang="ca-ES" sz="1400" dirty="0">
                        <a:latin typeface="Arial"/>
                        <a:cs typeface="Arial"/>
                      </a:endParaRPr>
                    </a:p>
                  </a:txBody>
                  <a:tcPr marL="0" marR="0" marT="128905" marB="0">
                    <a:lnT w="12700">
                      <a:solidFill>
                        <a:srgbClr val="AB182D"/>
                      </a:solidFill>
                      <a:prstDash val="solid"/>
                    </a:lnT>
                    <a:lnB w="12700">
                      <a:solidFill>
                        <a:srgbClr val="AB182D"/>
                      </a:solidFill>
                      <a:prstDash val="solid"/>
                    </a:lnB>
                    <a:solidFill>
                      <a:srgbClr val="FFF7B2"/>
                    </a:solidFill>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191000" y="309202"/>
            <a:ext cx="8422050" cy="382156"/>
          </a:xfrm>
          <a:prstGeom prst="rect">
            <a:avLst/>
          </a:prstGeom>
        </p:spPr>
        <p:txBody>
          <a:bodyPr vert="horz" wrap="square" lIns="0" tIns="12700" rIns="0" bIns="0" rtlCol="0">
            <a:spAutoFit/>
          </a:bodyPr>
          <a:lstStyle/>
          <a:p>
            <a:pPr marL="12700">
              <a:lnSpc>
                <a:spcPct val="100000"/>
              </a:lnSpc>
              <a:spcBef>
                <a:spcPts val="100"/>
              </a:spcBef>
              <a:tabLst>
                <a:tab pos="12252325" algn="l"/>
              </a:tabLst>
            </a:pPr>
            <a:r>
              <a:rPr lang="ca-ES" u="heavy" dirty="0">
                <a:uFill>
                  <a:solidFill>
                    <a:srgbClr val="AB182D"/>
                  </a:solidFill>
                </a:uFill>
              </a:rPr>
              <a:t>8.</a:t>
            </a:r>
            <a:r>
              <a:rPr lang="ca-ES" dirty="0"/>
              <a:t> </a:t>
            </a:r>
            <a:r>
              <a:rPr lang="ca-ES" u="heavy" dirty="0">
                <a:uFill>
                  <a:solidFill>
                    <a:srgbClr val="AB182D"/>
                  </a:solidFill>
                </a:uFill>
              </a:rPr>
              <a:t>Inversions:</a:t>
            </a:r>
            <a:r>
              <a:rPr lang="ca-ES" dirty="0"/>
              <a:t> </a:t>
            </a:r>
            <a:r>
              <a:rPr lang="ca-ES" u="heavy" dirty="0">
                <a:uFill>
                  <a:solidFill>
                    <a:srgbClr val="AB182D"/>
                  </a:solidFill>
                </a:uFill>
              </a:rPr>
              <a:t>grans</a:t>
            </a:r>
            <a:r>
              <a:rPr lang="ca-ES" dirty="0"/>
              <a:t> </a:t>
            </a:r>
            <a:r>
              <a:rPr lang="ca-ES" u="heavy" dirty="0" smtClean="0">
                <a:uFill>
                  <a:solidFill>
                    <a:srgbClr val="AB182D"/>
                  </a:solidFill>
                </a:uFill>
              </a:rPr>
              <a:t>transformacions i grans millores</a:t>
            </a:r>
            <a:endParaRPr lang="en-US" u="heavy" dirty="0">
              <a:uFill>
                <a:solidFill>
                  <a:srgbClr val="AB182D"/>
                </a:solidFill>
              </a:uFill>
            </a:endParaRPr>
          </a:p>
        </p:txBody>
      </p:sp>
      <p:sp>
        <p:nvSpPr>
          <p:cNvPr id="4" name="object 4"/>
          <p:cNvSpPr txBox="1"/>
          <p:nvPr/>
        </p:nvSpPr>
        <p:spPr>
          <a:xfrm>
            <a:off x="4165600" y="1235075"/>
            <a:ext cx="7772400" cy="7243650"/>
          </a:xfrm>
          <a:prstGeom prst="rect">
            <a:avLst/>
          </a:prstGeom>
        </p:spPr>
        <p:txBody>
          <a:bodyPr vert="horz" wrap="square" lIns="0" tIns="23495" rIns="0" bIns="0" rtlCol="0">
            <a:spAutoFit/>
          </a:bodyPr>
          <a:lstStyle/>
          <a:p>
            <a:pPr marL="12700" marR="5080">
              <a:lnSpc>
                <a:spcPts val="2080"/>
              </a:lnSpc>
              <a:spcBef>
                <a:spcPts val="185"/>
              </a:spcBef>
            </a:pPr>
            <a:r>
              <a:rPr lang="ca-ES" sz="1750" b="1" dirty="0">
                <a:latin typeface="Arial"/>
              </a:rPr>
              <a:t>Les inversions es realitzen amb l’acord de les associacions de comerciants</a:t>
            </a:r>
            <a:r>
              <a:rPr lang="ca-ES" dirty="0"/>
              <a:t> </a:t>
            </a:r>
            <a:r>
              <a:rPr lang="ca-ES" sz="1750" b="1" dirty="0">
                <a:latin typeface="Arial"/>
              </a:rPr>
              <a:t>i</a:t>
            </a:r>
            <a:r>
              <a:rPr lang="ca-ES" dirty="0"/>
              <a:t> </a:t>
            </a:r>
            <a:r>
              <a:rPr lang="ca-ES" sz="1750" b="1" dirty="0">
                <a:latin typeface="Arial"/>
              </a:rPr>
              <a:t>en</a:t>
            </a:r>
            <a:r>
              <a:rPr lang="ca-ES" dirty="0"/>
              <a:t> </a:t>
            </a:r>
            <a:r>
              <a:rPr lang="ca-ES" sz="1750" b="1" dirty="0">
                <a:latin typeface="Arial"/>
              </a:rPr>
              <a:t>funció</a:t>
            </a:r>
            <a:r>
              <a:rPr lang="ca-ES" dirty="0"/>
              <a:t> </a:t>
            </a:r>
            <a:r>
              <a:rPr lang="ca-ES" sz="1750" b="1" dirty="0">
                <a:latin typeface="Arial"/>
              </a:rPr>
              <a:t>de</a:t>
            </a:r>
            <a:r>
              <a:rPr lang="ca-ES" dirty="0"/>
              <a:t> </a:t>
            </a:r>
            <a:r>
              <a:rPr lang="ca-ES" sz="1750" b="1" dirty="0">
                <a:latin typeface="Arial"/>
              </a:rPr>
              <a:t>la</a:t>
            </a:r>
            <a:r>
              <a:rPr lang="ca-ES" dirty="0"/>
              <a:t> </a:t>
            </a:r>
            <a:r>
              <a:rPr lang="ca-ES" sz="1750" b="1" dirty="0">
                <a:latin typeface="Arial"/>
              </a:rPr>
              <a:t>disponibilitat</a:t>
            </a:r>
            <a:r>
              <a:rPr lang="ca-ES" dirty="0"/>
              <a:t> </a:t>
            </a:r>
            <a:r>
              <a:rPr lang="ca-ES" sz="1750" b="1" dirty="0">
                <a:latin typeface="Arial"/>
              </a:rPr>
              <a:t>pressupostària.</a:t>
            </a:r>
            <a:endParaRPr lang="ca-ES" sz="1750" dirty="0">
              <a:latin typeface="Arial"/>
              <a:cs typeface="Arial"/>
            </a:endParaRPr>
          </a:p>
          <a:p>
            <a:pPr marL="12700" marR="137795">
              <a:lnSpc>
                <a:spcPts val="2080"/>
              </a:lnSpc>
              <a:spcBef>
                <a:spcPts val="2100"/>
              </a:spcBef>
            </a:pPr>
            <a:r>
              <a:rPr lang="ca-ES" sz="1750" dirty="0">
                <a:latin typeface="Arial"/>
              </a:rPr>
              <a:t>En marxa quatre processos aprovats de transformació integral de mercats: </a:t>
            </a:r>
            <a:r>
              <a:rPr lang="ca-ES" dirty="0"/>
              <a:t> </a:t>
            </a:r>
            <a:r>
              <a:rPr lang="ca-ES" sz="1750" dirty="0">
                <a:latin typeface="Arial"/>
              </a:rPr>
              <a:t>Mercats</a:t>
            </a:r>
            <a:r>
              <a:rPr lang="ca-ES" dirty="0"/>
              <a:t> </a:t>
            </a:r>
            <a:r>
              <a:rPr lang="ca-ES" sz="1750" dirty="0">
                <a:latin typeface="Arial"/>
              </a:rPr>
              <a:t>de</a:t>
            </a:r>
            <a:r>
              <a:rPr lang="ca-ES" dirty="0"/>
              <a:t> </a:t>
            </a:r>
            <a:r>
              <a:rPr lang="ca-ES" sz="1750" b="1" dirty="0">
                <a:latin typeface="Arial"/>
              </a:rPr>
              <a:t>Sant</a:t>
            </a:r>
            <a:r>
              <a:rPr lang="ca-ES" b="1" dirty="0"/>
              <a:t> </a:t>
            </a:r>
            <a:r>
              <a:rPr lang="ca-ES" sz="1750" b="1" dirty="0">
                <a:latin typeface="Arial"/>
              </a:rPr>
              <a:t>Andreu</a:t>
            </a:r>
            <a:r>
              <a:rPr lang="ca-ES" sz="1750" dirty="0">
                <a:latin typeface="Arial"/>
              </a:rPr>
              <a:t>,</a:t>
            </a:r>
            <a:r>
              <a:rPr lang="ca-ES" dirty="0"/>
              <a:t> </a:t>
            </a:r>
            <a:r>
              <a:rPr lang="ca-ES" sz="1750" b="1" dirty="0">
                <a:latin typeface="Arial"/>
              </a:rPr>
              <a:t>l’Abaceria</a:t>
            </a:r>
            <a:r>
              <a:rPr lang="ca-ES" sz="1750" dirty="0">
                <a:latin typeface="Arial"/>
              </a:rPr>
              <a:t>, </a:t>
            </a:r>
            <a:r>
              <a:rPr lang="ca-ES" sz="1750" b="1" dirty="0">
                <a:latin typeface="Arial"/>
              </a:rPr>
              <a:t>Montserrat</a:t>
            </a:r>
            <a:r>
              <a:rPr lang="ca-ES" sz="1750" dirty="0">
                <a:latin typeface="Arial"/>
              </a:rPr>
              <a:t> i </a:t>
            </a:r>
            <a:r>
              <a:rPr lang="ca-ES" sz="1750" b="1" dirty="0" smtClean="0">
                <a:latin typeface="Arial"/>
              </a:rPr>
              <a:t>Horta</a:t>
            </a:r>
            <a:r>
              <a:rPr lang="ca-ES" sz="1750" dirty="0" smtClean="0">
                <a:latin typeface="Arial"/>
              </a:rPr>
              <a:t>.</a:t>
            </a:r>
          </a:p>
          <a:p>
            <a:pPr marL="12700" marR="137795">
              <a:lnSpc>
                <a:spcPts val="2080"/>
              </a:lnSpc>
              <a:spcBef>
                <a:spcPts val="2100"/>
              </a:spcBef>
            </a:pPr>
            <a:endParaRPr lang="ca-ES" sz="1750" dirty="0" smtClean="0">
              <a:latin typeface="Arial"/>
            </a:endParaRPr>
          </a:p>
          <a:p>
            <a:pPr marL="12700" marR="79375">
              <a:lnSpc>
                <a:spcPts val="2080"/>
              </a:lnSpc>
              <a:spcBef>
                <a:spcPts val="185"/>
              </a:spcBef>
            </a:pPr>
            <a:r>
              <a:rPr lang="ca-ES" sz="1750" b="1" dirty="0" smtClean="0">
                <a:latin typeface="Arial"/>
              </a:rPr>
              <a:t>En </a:t>
            </a:r>
            <a:r>
              <a:rPr lang="ca-ES" sz="1750" b="1" dirty="0">
                <a:latin typeface="Arial"/>
              </a:rPr>
              <a:t>marxa tres</a:t>
            </a:r>
            <a:r>
              <a:rPr lang="ca-ES" sz="1750" dirty="0"/>
              <a:t> </a:t>
            </a:r>
            <a:r>
              <a:rPr lang="ca-ES" sz="1750" b="1" dirty="0">
                <a:latin typeface="Arial"/>
              </a:rPr>
              <a:t>processos</a:t>
            </a:r>
            <a:r>
              <a:rPr lang="ca-ES" sz="1750" dirty="0"/>
              <a:t> </a:t>
            </a:r>
            <a:r>
              <a:rPr lang="ca-ES" sz="1750" b="1" dirty="0">
                <a:latin typeface="Arial"/>
              </a:rPr>
              <a:t>de</a:t>
            </a:r>
            <a:r>
              <a:rPr lang="ca-ES" sz="1750" dirty="0"/>
              <a:t> </a:t>
            </a:r>
            <a:r>
              <a:rPr lang="ca-ES" sz="1750" b="1" dirty="0">
                <a:latin typeface="Arial"/>
              </a:rPr>
              <a:t>grans millores</a:t>
            </a:r>
            <a:r>
              <a:rPr lang="ca-ES" sz="1750" dirty="0"/>
              <a:t> </a:t>
            </a:r>
            <a:r>
              <a:rPr lang="ca-ES" sz="1750" b="1" dirty="0">
                <a:latin typeface="Arial"/>
              </a:rPr>
              <a:t>en</a:t>
            </a:r>
            <a:r>
              <a:rPr lang="ca-ES" sz="1750" dirty="0"/>
              <a:t> </a:t>
            </a:r>
            <a:r>
              <a:rPr lang="ca-ES" sz="1750" b="1" dirty="0">
                <a:latin typeface="Arial"/>
              </a:rPr>
              <a:t>mercats</a:t>
            </a:r>
            <a:r>
              <a:rPr lang="ca-ES" sz="1750" dirty="0"/>
              <a:t> </a:t>
            </a:r>
            <a:r>
              <a:rPr lang="ca-ES" sz="1750" b="1" dirty="0">
                <a:latin typeface="Arial"/>
              </a:rPr>
              <a:t>de</a:t>
            </a:r>
            <a:r>
              <a:rPr lang="ca-ES" sz="1750" dirty="0"/>
              <a:t> </a:t>
            </a:r>
            <a:r>
              <a:rPr lang="ca-ES" sz="1750" b="1" dirty="0">
                <a:latin typeface="Arial"/>
              </a:rPr>
              <a:t>la</a:t>
            </a:r>
            <a:r>
              <a:rPr lang="ca-ES" sz="1750" dirty="0"/>
              <a:t> </a:t>
            </a:r>
            <a:r>
              <a:rPr lang="ca-ES" sz="1750" b="1" dirty="0">
                <a:latin typeface="Arial"/>
              </a:rPr>
              <a:t>xarxa</a:t>
            </a:r>
            <a:r>
              <a:rPr lang="ca-ES" sz="1750" b="1" dirty="0" smtClean="0">
                <a:latin typeface="Arial"/>
              </a:rPr>
              <a:t>: Mercats</a:t>
            </a:r>
            <a:r>
              <a:rPr lang="ca-ES" sz="1750" dirty="0" smtClean="0"/>
              <a:t> </a:t>
            </a:r>
            <a:r>
              <a:rPr lang="ca-ES" sz="1750" b="1" dirty="0">
                <a:latin typeface="Arial"/>
              </a:rPr>
              <a:t>de</a:t>
            </a:r>
            <a:r>
              <a:rPr lang="ca-ES" sz="1750" dirty="0"/>
              <a:t> </a:t>
            </a:r>
            <a:r>
              <a:rPr lang="ca-ES" sz="1750" b="1" dirty="0">
                <a:latin typeface="Arial"/>
              </a:rPr>
              <a:t>Besòs,</a:t>
            </a:r>
            <a:r>
              <a:rPr lang="ca-ES" sz="1750" dirty="0"/>
              <a:t> </a:t>
            </a:r>
            <a:r>
              <a:rPr lang="ca-ES" sz="1750" b="1" dirty="0" err="1" smtClean="0">
                <a:latin typeface="Arial"/>
              </a:rPr>
              <a:t>Galvany</a:t>
            </a:r>
            <a:r>
              <a:rPr lang="ca-ES" sz="1750" b="1" dirty="0" smtClean="0">
                <a:latin typeface="Arial"/>
              </a:rPr>
              <a:t> i </a:t>
            </a:r>
            <a:r>
              <a:rPr lang="ca-ES" sz="1750" b="1" dirty="0">
                <a:latin typeface="Arial"/>
              </a:rPr>
              <a:t>Sagrada </a:t>
            </a:r>
            <a:r>
              <a:rPr lang="ca-ES" sz="1750" b="1" dirty="0" smtClean="0">
                <a:latin typeface="Arial"/>
              </a:rPr>
              <a:t>Família,</a:t>
            </a:r>
            <a:r>
              <a:rPr lang="ca-ES" sz="1750" dirty="0" smtClean="0"/>
              <a:t> </a:t>
            </a:r>
            <a:r>
              <a:rPr lang="ca-ES" sz="1750" b="1" dirty="0">
                <a:latin typeface="Arial"/>
              </a:rPr>
              <a:t>que</a:t>
            </a:r>
            <a:r>
              <a:rPr lang="ca-ES" sz="1750" dirty="0"/>
              <a:t> </a:t>
            </a:r>
            <a:r>
              <a:rPr lang="ca-ES" sz="1750" b="1" dirty="0">
                <a:latin typeface="Arial"/>
              </a:rPr>
              <a:t>adapten les seves condicions per continuar</a:t>
            </a:r>
            <a:r>
              <a:rPr lang="ca-ES" sz="1750" dirty="0"/>
              <a:t> </a:t>
            </a:r>
            <a:r>
              <a:rPr lang="ca-ES" sz="1750" b="1" dirty="0">
                <a:latin typeface="Arial"/>
              </a:rPr>
              <a:t>sent</a:t>
            </a:r>
            <a:r>
              <a:rPr lang="ca-ES" sz="1750" dirty="0"/>
              <a:t> </a:t>
            </a:r>
            <a:r>
              <a:rPr lang="ca-ES" sz="1750" b="1" dirty="0" smtClean="0">
                <a:latin typeface="Arial"/>
              </a:rPr>
              <a:t>equipaments de</a:t>
            </a:r>
            <a:r>
              <a:rPr lang="ca-ES" sz="1750" dirty="0" smtClean="0"/>
              <a:t> </a:t>
            </a:r>
            <a:r>
              <a:rPr lang="ca-ES" sz="1750" b="1" dirty="0">
                <a:latin typeface="Arial"/>
              </a:rPr>
              <a:t>referència</a:t>
            </a:r>
            <a:r>
              <a:rPr lang="ca-ES" sz="1750" dirty="0"/>
              <a:t> </a:t>
            </a:r>
            <a:r>
              <a:rPr lang="ca-ES" sz="1750" b="1" dirty="0">
                <a:latin typeface="Arial"/>
              </a:rPr>
              <a:t>en</a:t>
            </a:r>
            <a:r>
              <a:rPr lang="ca-ES" sz="1750" dirty="0"/>
              <a:t> </a:t>
            </a:r>
            <a:r>
              <a:rPr lang="ca-ES" sz="1750" b="1" dirty="0">
                <a:latin typeface="Arial"/>
              </a:rPr>
              <a:t>la</a:t>
            </a:r>
            <a:r>
              <a:rPr lang="ca-ES" sz="1750" dirty="0"/>
              <a:t> </a:t>
            </a:r>
            <a:r>
              <a:rPr lang="ca-ES" sz="1750" b="1" dirty="0">
                <a:latin typeface="Arial"/>
              </a:rPr>
              <a:t>distribució alimentària</a:t>
            </a:r>
            <a:r>
              <a:rPr lang="ca-ES" sz="1750" dirty="0"/>
              <a:t> </a:t>
            </a:r>
            <a:r>
              <a:rPr lang="ca-ES" sz="1750" b="1" dirty="0">
                <a:latin typeface="Arial"/>
              </a:rPr>
              <a:t>dels</a:t>
            </a:r>
            <a:r>
              <a:rPr lang="ca-ES" sz="1750" dirty="0"/>
              <a:t> </a:t>
            </a:r>
            <a:r>
              <a:rPr lang="ca-ES" sz="1750" b="1" dirty="0">
                <a:latin typeface="Arial"/>
              </a:rPr>
              <a:t>seus</a:t>
            </a:r>
            <a:r>
              <a:rPr lang="ca-ES" sz="1750" dirty="0"/>
              <a:t> </a:t>
            </a:r>
            <a:r>
              <a:rPr lang="ca-ES" sz="1750" b="1" dirty="0">
                <a:latin typeface="Arial"/>
              </a:rPr>
              <a:t>barris</a:t>
            </a:r>
            <a:r>
              <a:rPr lang="ca-ES" sz="1750" b="1" dirty="0" smtClean="0">
                <a:latin typeface="Arial"/>
              </a:rPr>
              <a:t>.</a:t>
            </a:r>
          </a:p>
          <a:p>
            <a:pPr marL="12700" marR="79375">
              <a:lnSpc>
                <a:spcPts val="2080"/>
              </a:lnSpc>
              <a:spcBef>
                <a:spcPts val="185"/>
              </a:spcBef>
            </a:pPr>
            <a:endParaRPr lang="ca-ES" sz="1750" dirty="0">
              <a:latin typeface="Arial"/>
              <a:cs typeface="Arial"/>
            </a:endParaRPr>
          </a:p>
          <a:p>
            <a:pPr marL="12700" marR="5080">
              <a:lnSpc>
                <a:spcPts val="1950"/>
              </a:lnSpc>
              <a:spcBef>
                <a:spcPts val="190"/>
              </a:spcBef>
            </a:pPr>
            <a:r>
              <a:rPr lang="ca-ES" sz="1600" b="1" dirty="0">
                <a:latin typeface="Arial"/>
              </a:rPr>
              <a:t>Besòs: </a:t>
            </a:r>
            <a:r>
              <a:rPr lang="ca-ES" sz="1600" dirty="0">
                <a:latin typeface="Arial"/>
              </a:rPr>
              <a:t>Fase II del projecte de millora del mercat una vegada realitzat el trasllat de la</a:t>
            </a:r>
            <a:r>
              <a:rPr lang="ca-ES" sz="1600" dirty="0"/>
              <a:t> </a:t>
            </a:r>
            <a:r>
              <a:rPr lang="ca-ES" sz="1600" dirty="0">
                <a:latin typeface="Arial"/>
              </a:rPr>
              <a:t>zona</a:t>
            </a:r>
            <a:r>
              <a:rPr lang="ca-ES" sz="1600" dirty="0"/>
              <a:t> </a:t>
            </a:r>
            <a:r>
              <a:rPr lang="ca-ES" sz="1600" dirty="0">
                <a:latin typeface="Arial"/>
              </a:rPr>
              <a:t>logística</a:t>
            </a:r>
            <a:r>
              <a:rPr lang="ca-ES" sz="1600" dirty="0"/>
              <a:t> </a:t>
            </a:r>
            <a:r>
              <a:rPr lang="ca-ES" sz="1600" dirty="0">
                <a:latin typeface="Arial"/>
              </a:rPr>
              <a:t>i</a:t>
            </a:r>
            <a:r>
              <a:rPr lang="ca-ES" sz="1600" dirty="0"/>
              <a:t> </a:t>
            </a:r>
            <a:r>
              <a:rPr lang="ca-ES" sz="1600" dirty="0">
                <a:latin typeface="Arial"/>
              </a:rPr>
              <a:t>l’ordenació</a:t>
            </a:r>
            <a:r>
              <a:rPr lang="ca-ES" sz="1600" dirty="0"/>
              <a:t> </a:t>
            </a:r>
            <a:r>
              <a:rPr lang="ca-ES" sz="1600" dirty="0">
                <a:latin typeface="Arial"/>
              </a:rPr>
              <a:t>comercial</a:t>
            </a:r>
            <a:r>
              <a:rPr lang="ca-ES" sz="1600" dirty="0"/>
              <a:t> </a:t>
            </a:r>
            <a:r>
              <a:rPr lang="ca-ES" sz="1600" dirty="0">
                <a:latin typeface="Arial"/>
              </a:rPr>
              <a:t>amb</a:t>
            </a:r>
            <a:r>
              <a:rPr lang="ca-ES" sz="1600" dirty="0"/>
              <a:t> </a:t>
            </a:r>
            <a:r>
              <a:rPr lang="ca-ES" sz="1600" dirty="0">
                <a:latin typeface="Arial"/>
              </a:rPr>
              <a:t>la</a:t>
            </a:r>
            <a:r>
              <a:rPr lang="ca-ES" sz="1600" dirty="0"/>
              <a:t> </a:t>
            </a:r>
            <a:r>
              <a:rPr lang="ca-ES" sz="1600" dirty="0">
                <a:latin typeface="Arial"/>
              </a:rPr>
              <a:t>millora</a:t>
            </a:r>
            <a:r>
              <a:rPr lang="ca-ES" sz="1600" dirty="0"/>
              <a:t> </a:t>
            </a:r>
            <a:r>
              <a:rPr lang="ca-ES" sz="1600" dirty="0">
                <a:latin typeface="Arial"/>
              </a:rPr>
              <a:t>dels</a:t>
            </a:r>
            <a:r>
              <a:rPr lang="ca-ES" sz="1600" dirty="0"/>
              <a:t> </a:t>
            </a:r>
            <a:r>
              <a:rPr lang="ca-ES" sz="1600" dirty="0">
                <a:latin typeface="Arial"/>
              </a:rPr>
              <a:t>accessos</a:t>
            </a:r>
            <a:r>
              <a:rPr lang="ca-ES" sz="1600" dirty="0"/>
              <a:t> </a:t>
            </a:r>
            <a:r>
              <a:rPr lang="ca-ES" sz="1600" dirty="0">
                <a:latin typeface="Arial"/>
              </a:rPr>
              <a:t>dels</a:t>
            </a:r>
            <a:r>
              <a:rPr lang="ca-ES" sz="1600" dirty="0"/>
              <a:t> </a:t>
            </a:r>
            <a:r>
              <a:rPr lang="ca-ES" sz="1600" dirty="0">
                <a:latin typeface="Arial"/>
              </a:rPr>
              <a:t>mercats.</a:t>
            </a:r>
            <a:endParaRPr lang="ca-ES" sz="1600" dirty="0">
              <a:latin typeface="Arial"/>
              <a:cs typeface="Arial"/>
            </a:endParaRPr>
          </a:p>
          <a:p>
            <a:pPr marL="12700" marR="1073785">
              <a:lnSpc>
                <a:spcPts val="1950"/>
              </a:lnSpc>
              <a:spcBef>
                <a:spcPts val="1950"/>
              </a:spcBef>
            </a:pPr>
            <a:r>
              <a:rPr lang="ca-ES" sz="1600" b="1" dirty="0" err="1">
                <a:latin typeface="Arial"/>
              </a:rPr>
              <a:t>Galvany</a:t>
            </a:r>
            <a:r>
              <a:rPr lang="ca-ES" sz="1600" b="1" dirty="0">
                <a:latin typeface="Arial"/>
              </a:rPr>
              <a:t>:</a:t>
            </a:r>
            <a:r>
              <a:rPr lang="ca-ES" sz="1600" dirty="0"/>
              <a:t> </a:t>
            </a:r>
            <a:r>
              <a:rPr lang="ca-ES" sz="1600" dirty="0">
                <a:latin typeface="Arial"/>
              </a:rPr>
              <a:t>Nova</a:t>
            </a:r>
            <a:r>
              <a:rPr lang="ca-ES" sz="1600" dirty="0"/>
              <a:t> </a:t>
            </a:r>
            <a:r>
              <a:rPr lang="ca-ES" sz="1600" dirty="0">
                <a:latin typeface="Arial"/>
              </a:rPr>
              <a:t>instal·lació</a:t>
            </a:r>
            <a:r>
              <a:rPr lang="ca-ES" sz="1600" dirty="0"/>
              <a:t> </a:t>
            </a:r>
            <a:r>
              <a:rPr lang="ca-ES" sz="1600" dirty="0">
                <a:latin typeface="Arial"/>
              </a:rPr>
              <a:t>elèctrica</a:t>
            </a:r>
            <a:r>
              <a:rPr lang="ca-ES" sz="1600" dirty="0"/>
              <a:t> </a:t>
            </a:r>
            <a:r>
              <a:rPr lang="ca-ES" sz="1600" dirty="0">
                <a:latin typeface="Arial"/>
              </a:rPr>
              <a:t>i</a:t>
            </a:r>
            <a:r>
              <a:rPr lang="ca-ES" sz="1600" dirty="0"/>
              <a:t> </a:t>
            </a:r>
            <a:r>
              <a:rPr lang="ca-ES" sz="1600" dirty="0">
                <a:latin typeface="Arial"/>
              </a:rPr>
              <a:t>estació</a:t>
            </a:r>
            <a:r>
              <a:rPr lang="ca-ES" sz="1600" dirty="0"/>
              <a:t> </a:t>
            </a:r>
            <a:r>
              <a:rPr lang="ca-ES" sz="1600" dirty="0">
                <a:latin typeface="Arial"/>
              </a:rPr>
              <a:t>transformadora</a:t>
            </a:r>
            <a:r>
              <a:rPr lang="ca-ES" sz="1600" dirty="0"/>
              <a:t> </a:t>
            </a:r>
            <a:r>
              <a:rPr lang="ca-ES" sz="1600" dirty="0">
                <a:latin typeface="Arial"/>
              </a:rPr>
              <a:t>del</a:t>
            </a:r>
            <a:r>
              <a:rPr lang="ca-ES" sz="1600" dirty="0"/>
              <a:t> </a:t>
            </a:r>
            <a:r>
              <a:rPr lang="ca-ES" sz="1600" dirty="0">
                <a:latin typeface="Arial"/>
              </a:rPr>
              <a:t>mercat. </a:t>
            </a:r>
            <a:r>
              <a:rPr lang="ca-ES" sz="1600" dirty="0"/>
              <a:t> </a:t>
            </a:r>
            <a:r>
              <a:rPr lang="ca-ES" sz="1600" dirty="0">
                <a:latin typeface="Arial"/>
              </a:rPr>
              <a:t>Elaboració</a:t>
            </a:r>
            <a:r>
              <a:rPr lang="ca-ES" sz="1600" dirty="0"/>
              <a:t> </a:t>
            </a:r>
            <a:r>
              <a:rPr lang="ca-ES" sz="1600" dirty="0">
                <a:latin typeface="Arial"/>
              </a:rPr>
              <a:t>del</a:t>
            </a:r>
            <a:r>
              <a:rPr lang="ca-ES" sz="1600" dirty="0"/>
              <a:t> </a:t>
            </a:r>
            <a:r>
              <a:rPr lang="ca-ES" sz="1600" dirty="0">
                <a:latin typeface="Arial"/>
              </a:rPr>
              <a:t>Pla</a:t>
            </a:r>
            <a:r>
              <a:rPr lang="ca-ES" sz="1600" dirty="0"/>
              <a:t> </a:t>
            </a:r>
            <a:r>
              <a:rPr lang="ca-ES" sz="1600" dirty="0">
                <a:latin typeface="Arial"/>
              </a:rPr>
              <a:t>director</a:t>
            </a:r>
            <a:r>
              <a:rPr lang="ca-ES" sz="1600" dirty="0"/>
              <a:t> </a:t>
            </a:r>
            <a:r>
              <a:rPr lang="ca-ES" sz="1600" dirty="0">
                <a:latin typeface="Arial"/>
              </a:rPr>
              <a:t>per</a:t>
            </a:r>
            <a:r>
              <a:rPr lang="ca-ES" sz="1600" dirty="0"/>
              <a:t> </a:t>
            </a:r>
            <a:r>
              <a:rPr lang="ca-ES" sz="1600" dirty="0">
                <a:latin typeface="Arial"/>
              </a:rPr>
              <a:t>a</a:t>
            </a:r>
            <a:r>
              <a:rPr lang="ca-ES" sz="1600" dirty="0"/>
              <a:t> </a:t>
            </a:r>
            <a:r>
              <a:rPr lang="ca-ES" sz="1600" dirty="0">
                <a:latin typeface="Arial"/>
              </a:rPr>
              <a:t>la</a:t>
            </a:r>
            <a:r>
              <a:rPr lang="ca-ES" sz="1600" dirty="0"/>
              <a:t> </a:t>
            </a:r>
            <a:r>
              <a:rPr lang="ca-ES" sz="1600" dirty="0">
                <a:latin typeface="Arial"/>
              </a:rPr>
              <a:t>remodelació</a:t>
            </a:r>
            <a:r>
              <a:rPr lang="ca-ES" sz="1600" dirty="0"/>
              <a:t> </a:t>
            </a:r>
            <a:r>
              <a:rPr lang="ca-ES" sz="1600" dirty="0">
                <a:latin typeface="Arial"/>
              </a:rPr>
              <a:t>futura</a:t>
            </a:r>
            <a:r>
              <a:rPr lang="ca-ES" sz="1600" dirty="0"/>
              <a:t> </a:t>
            </a:r>
            <a:r>
              <a:rPr lang="ca-ES" sz="1600" dirty="0">
                <a:latin typeface="Arial"/>
              </a:rPr>
              <a:t>del</a:t>
            </a:r>
            <a:r>
              <a:rPr lang="ca-ES" sz="1600" dirty="0"/>
              <a:t> </a:t>
            </a:r>
            <a:r>
              <a:rPr lang="ca-ES" sz="1600" dirty="0">
                <a:latin typeface="Arial"/>
              </a:rPr>
              <a:t>mercat.</a:t>
            </a:r>
            <a:endParaRPr lang="ca-ES" sz="1600" dirty="0">
              <a:latin typeface="Arial"/>
              <a:cs typeface="Arial"/>
            </a:endParaRPr>
          </a:p>
          <a:p>
            <a:pPr marL="12700" marR="139065">
              <a:lnSpc>
                <a:spcPts val="1950"/>
              </a:lnSpc>
              <a:spcBef>
                <a:spcPts val="1950"/>
              </a:spcBef>
            </a:pPr>
            <a:r>
              <a:rPr lang="ca-ES" sz="1600" b="1" dirty="0">
                <a:latin typeface="Arial"/>
              </a:rPr>
              <a:t>Sagrada</a:t>
            </a:r>
            <a:r>
              <a:rPr lang="ca-ES" sz="1600" dirty="0"/>
              <a:t> </a:t>
            </a:r>
            <a:r>
              <a:rPr lang="ca-ES" sz="1600" b="1" dirty="0">
                <a:latin typeface="Arial"/>
              </a:rPr>
              <a:t>Família:</a:t>
            </a:r>
            <a:r>
              <a:rPr lang="ca-ES" sz="1600" dirty="0"/>
              <a:t> </a:t>
            </a:r>
            <a:r>
              <a:rPr lang="ca-ES" sz="1600" dirty="0">
                <a:latin typeface="Arial"/>
              </a:rPr>
              <a:t>Reordenació</a:t>
            </a:r>
            <a:r>
              <a:rPr lang="ca-ES" sz="1600" dirty="0"/>
              <a:t> </a:t>
            </a:r>
            <a:r>
              <a:rPr lang="ca-ES" sz="1600" dirty="0">
                <a:latin typeface="Arial"/>
              </a:rPr>
              <a:t>comercial</a:t>
            </a:r>
            <a:r>
              <a:rPr lang="ca-ES" sz="1600" dirty="0"/>
              <a:t> </a:t>
            </a:r>
            <a:r>
              <a:rPr lang="ca-ES" sz="1600" dirty="0">
                <a:latin typeface="Arial"/>
              </a:rPr>
              <a:t>de</a:t>
            </a:r>
            <a:r>
              <a:rPr lang="ca-ES" sz="1600" dirty="0"/>
              <a:t> </a:t>
            </a:r>
            <a:r>
              <a:rPr lang="ca-ES" sz="1600" dirty="0">
                <a:latin typeface="Arial"/>
              </a:rPr>
              <a:t>la</a:t>
            </a:r>
            <a:r>
              <a:rPr lang="ca-ES" sz="1600" dirty="0"/>
              <a:t> </a:t>
            </a:r>
            <a:r>
              <a:rPr lang="ca-ES" sz="1600" dirty="0">
                <a:latin typeface="Arial"/>
              </a:rPr>
              <a:t>sala</a:t>
            </a:r>
            <a:r>
              <a:rPr lang="ca-ES" sz="1600" dirty="0"/>
              <a:t> </a:t>
            </a:r>
            <a:r>
              <a:rPr lang="ca-ES" sz="1600" dirty="0">
                <a:latin typeface="Arial"/>
              </a:rPr>
              <a:t>de</a:t>
            </a:r>
            <a:r>
              <a:rPr lang="ca-ES" sz="1600" dirty="0"/>
              <a:t> </a:t>
            </a:r>
            <a:r>
              <a:rPr lang="ca-ES" sz="1600" dirty="0">
                <a:latin typeface="Arial"/>
              </a:rPr>
              <a:t>vendes</a:t>
            </a:r>
            <a:r>
              <a:rPr lang="ca-ES" sz="1600" dirty="0"/>
              <a:t> </a:t>
            </a:r>
            <a:r>
              <a:rPr lang="ca-ES" sz="1600" dirty="0">
                <a:latin typeface="Arial"/>
              </a:rPr>
              <a:t>i</a:t>
            </a:r>
            <a:r>
              <a:rPr lang="ca-ES" sz="1600" dirty="0"/>
              <a:t> </a:t>
            </a:r>
            <a:r>
              <a:rPr lang="ca-ES" sz="1600" dirty="0">
                <a:latin typeface="Arial"/>
              </a:rPr>
              <a:t>la</a:t>
            </a:r>
            <a:r>
              <a:rPr lang="ca-ES" sz="1600" dirty="0"/>
              <a:t> </a:t>
            </a:r>
            <a:r>
              <a:rPr lang="ca-ES" sz="1600" dirty="0">
                <a:latin typeface="Arial"/>
              </a:rPr>
              <a:t>seva</a:t>
            </a:r>
            <a:r>
              <a:rPr lang="ca-ES" sz="1600" dirty="0"/>
              <a:t> </a:t>
            </a:r>
            <a:r>
              <a:rPr lang="ca-ES" sz="1600" dirty="0">
                <a:latin typeface="Arial"/>
              </a:rPr>
              <a:t>adaptació, atenent</a:t>
            </a:r>
            <a:r>
              <a:rPr lang="ca-ES" sz="1600" dirty="0"/>
              <a:t> </a:t>
            </a:r>
            <a:r>
              <a:rPr lang="ca-ES" sz="1600" dirty="0">
                <a:latin typeface="Arial"/>
              </a:rPr>
              <a:t>els</a:t>
            </a:r>
            <a:r>
              <a:rPr lang="ca-ES" sz="1600" dirty="0"/>
              <a:t> </a:t>
            </a:r>
            <a:r>
              <a:rPr lang="ca-ES" sz="1600" dirty="0">
                <a:latin typeface="Arial"/>
              </a:rPr>
              <a:t>requeriments</a:t>
            </a:r>
            <a:r>
              <a:rPr lang="ca-ES" sz="1600" dirty="0"/>
              <a:t> </a:t>
            </a:r>
            <a:r>
              <a:rPr lang="ca-ES" sz="1600" dirty="0">
                <a:latin typeface="Arial"/>
              </a:rPr>
              <a:t>de</a:t>
            </a:r>
            <a:r>
              <a:rPr lang="ca-ES" sz="1600" dirty="0"/>
              <a:t> </a:t>
            </a:r>
            <a:r>
              <a:rPr lang="ca-ES" sz="1600" dirty="0">
                <a:latin typeface="Arial"/>
              </a:rPr>
              <a:t>remodelació</a:t>
            </a:r>
            <a:r>
              <a:rPr lang="ca-ES" sz="1600" dirty="0"/>
              <a:t> </a:t>
            </a:r>
            <a:r>
              <a:rPr lang="ca-ES" sz="1600" dirty="0">
                <a:latin typeface="Arial"/>
              </a:rPr>
              <a:t>del</a:t>
            </a:r>
            <a:r>
              <a:rPr lang="ca-ES" sz="1600" dirty="0"/>
              <a:t> </a:t>
            </a:r>
            <a:r>
              <a:rPr lang="ca-ES" sz="1600" dirty="0">
                <a:latin typeface="Arial"/>
              </a:rPr>
              <a:t>Centre Cívic</a:t>
            </a:r>
            <a:r>
              <a:rPr lang="ca-ES" sz="1600" dirty="0"/>
              <a:t> </a:t>
            </a:r>
            <a:r>
              <a:rPr lang="ca-ES" sz="1600" dirty="0">
                <a:latin typeface="Arial"/>
              </a:rPr>
              <a:t>Sagrada</a:t>
            </a:r>
            <a:r>
              <a:rPr lang="ca-ES" sz="1600" dirty="0"/>
              <a:t> </a:t>
            </a:r>
            <a:r>
              <a:rPr lang="ca-ES" sz="1600" dirty="0">
                <a:latin typeface="Arial"/>
              </a:rPr>
              <a:t>Família</a:t>
            </a:r>
            <a:endParaRPr lang="ca-ES" sz="1600" dirty="0">
              <a:latin typeface="Arial"/>
              <a:cs typeface="Arial"/>
            </a:endParaRPr>
          </a:p>
          <a:p>
            <a:pPr marL="12700">
              <a:lnSpc>
                <a:spcPts val="1889"/>
              </a:lnSpc>
            </a:pPr>
            <a:r>
              <a:rPr lang="ca-ES" sz="1600" dirty="0">
                <a:latin typeface="Arial"/>
              </a:rPr>
              <a:t>i</a:t>
            </a:r>
            <a:r>
              <a:rPr lang="ca-ES" sz="1600" dirty="0"/>
              <a:t> </a:t>
            </a:r>
            <a:r>
              <a:rPr lang="ca-ES" sz="1600" dirty="0">
                <a:latin typeface="Arial"/>
              </a:rPr>
              <a:t>el</a:t>
            </a:r>
            <a:r>
              <a:rPr lang="ca-ES" sz="1600" dirty="0"/>
              <a:t> </a:t>
            </a:r>
            <a:r>
              <a:rPr lang="ca-ES" sz="1600" dirty="0">
                <a:latin typeface="Arial"/>
              </a:rPr>
              <a:t>conjunt</a:t>
            </a:r>
            <a:r>
              <a:rPr lang="ca-ES" sz="1600" dirty="0"/>
              <a:t> </a:t>
            </a:r>
            <a:r>
              <a:rPr lang="ca-ES" sz="1600" dirty="0">
                <a:latin typeface="Arial"/>
              </a:rPr>
              <a:t>d’equipaments</a:t>
            </a:r>
            <a:r>
              <a:rPr lang="ca-ES" sz="1600" dirty="0"/>
              <a:t> </a:t>
            </a:r>
            <a:r>
              <a:rPr lang="ca-ES" sz="1600" dirty="0">
                <a:latin typeface="Arial"/>
              </a:rPr>
              <a:t>d’aquesta</a:t>
            </a:r>
            <a:r>
              <a:rPr lang="ca-ES" sz="1600" dirty="0"/>
              <a:t> </a:t>
            </a:r>
            <a:r>
              <a:rPr lang="ca-ES" sz="1600" dirty="0">
                <a:latin typeface="Arial"/>
              </a:rPr>
              <a:t>illa.</a:t>
            </a:r>
            <a:endParaRPr lang="ca-ES" sz="1600" dirty="0">
              <a:latin typeface="Arial"/>
              <a:cs typeface="Arial"/>
            </a:endParaRPr>
          </a:p>
          <a:p>
            <a:pPr marL="12700" marR="137795">
              <a:lnSpc>
                <a:spcPts val="2080"/>
              </a:lnSpc>
              <a:spcBef>
                <a:spcPts val="2100"/>
              </a:spcBef>
            </a:pPr>
            <a:endParaRPr lang="ca-ES" sz="1750" dirty="0">
              <a:latin typeface="Arial"/>
              <a:cs typeface="Arial"/>
            </a:endParaRPr>
          </a:p>
          <a:p>
            <a:pPr marL="12700" marR="137795">
              <a:lnSpc>
                <a:spcPts val="2080"/>
              </a:lnSpc>
              <a:spcBef>
                <a:spcPts val="2100"/>
              </a:spcBef>
            </a:pPr>
            <a:endParaRPr lang="ca-ES" sz="1750" dirty="0" smtClean="0">
              <a:latin typeface="Arial"/>
              <a:cs typeface="Arial"/>
            </a:endParaRPr>
          </a:p>
          <a:p>
            <a:pPr marL="12700" marR="137795">
              <a:lnSpc>
                <a:spcPts val="2080"/>
              </a:lnSpc>
              <a:spcBef>
                <a:spcPts val="2100"/>
              </a:spcBef>
            </a:pPr>
            <a:endParaRPr lang="ca-ES" sz="1750" dirty="0">
              <a:latin typeface="Arial"/>
              <a:cs typeface="Arial"/>
            </a:endParaRPr>
          </a:p>
        </p:txBody>
      </p:sp>
      <p:sp>
        <p:nvSpPr>
          <p:cNvPr id="19" name="object 23"/>
          <p:cNvSpPr/>
          <p:nvPr/>
        </p:nvSpPr>
        <p:spPr>
          <a:xfrm>
            <a:off x="762000" y="1158875"/>
            <a:ext cx="2286000" cy="2286000"/>
          </a:xfrm>
          <a:custGeom>
            <a:avLst/>
            <a:gdLst/>
            <a:ahLst/>
            <a:cxnLst/>
            <a:rect l="l" t="t" r="r" b="b"/>
            <a:pathLst>
              <a:path w="1368425" h="1368425">
                <a:moveTo>
                  <a:pt x="683996" y="0"/>
                </a:moveTo>
                <a:lnTo>
                  <a:pt x="635148" y="1717"/>
                </a:lnTo>
                <a:lnTo>
                  <a:pt x="587226" y="6792"/>
                </a:lnTo>
                <a:lnTo>
                  <a:pt x="540348" y="15109"/>
                </a:lnTo>
                <a:lnTo>
                  <a:pt x="494628" y="26552"/>
                </a:lnTo>
                <a:lnTo>
                  <a:pt x="450182" y="41005"/>
                </a:lnTo>
                <a:lnTo>
                  <a:pt x="407126" y="58354"/>
                </a:lnTo>
                <a:lnTo>
                  <a:pt x="365576" y="78481"/>
                </a:lnTo>
                <a:lnTo>
                  <a:pt x="325647" y="101271"/>
                </a:lnTo>
                <a:lnTo>
                  <a:pt x="287456" y="126609"/>
                </a:lnTo>
                <a:lnTo>
                  <a:pt x="251117" y="154378"/>
                </a:lnTo>
                <a:lnTo>
                  <a:pt x="216748" y="184464"/>
                </a:lnTo>
                <a:lnTo>
                  <a:pt x="184462" y="216750"/>
                </a:lnTo>
                <a:lnTo>
                  <a:pt x="154377" y="251120"/>
                </a:lnTo>
                <a:lnTo>
                  <a:pt x="126608" y="287459"/>
                </a:lnTo>
                <a:lnTo>
                  <a:pt x="101270" y="325651"/>
                </a:lnTo>
                <a:lnTo>
                  <a:pt x="78480" y="365580"/>
                </a:lnTo>
                <a:lnTo>
                  <a:pt x="58353" y="407131"/>
                </a:lnTo>
                <a:lnTo>
                  <a:pt x="41005" y="450188"/>
                </a:lnTo>
                <a:lnTo>
                  <a:pt x="26552" y="494635"/>
                </a:lnTo>
                <a:lnTo>
                  <a:pt x="15109" y="540356"/>
                </a:lnTo>
                <a:lnTo>
                  <a:pt x="6792" y="587236"/>
                </a:lnTo>
                <a:lnTo>
                  <a:pt x="1717" y="635159"/>
                </a:lnTo>
                <a:lnTo>
                  <a:pt x="0" y="684009"/>
                </a:lnTo>
                <a:lnTo>
                  <a:pt x="1717" y="732857"/>
                </a:lnTo>
                <a:lnTo>
                  <a:pt x="6792" y="780778"/>
                </a:lnTo>
                <a:lnTo>
                  <a:pt x="15109" y="827657"/>
                </a:lnTo>
                <a:lnTo>
                  <a:pt x="26552" y="873377"/>
                </a:lnTo>
                <a:lnTo>
                  <a:pt x="41005" y="917823"/>
                </a:lnTo>
                <a:lnTo>
                  <a:pt x="58353" y="960879"/>
                </a:lnTo>
                <a:lnTo>
                  <a:pt x="78480" y="1002429"/>
                </a:lnTo>
                <a:lnTo>
                  <a:pt x="101270" y="1042357"/>
                </a:lnTo>
                <a:lnTo>
                  <a:pt x="126608" y="1080549"/>
                </a:lnTo>
                <a:lnTo>
                  <a:pt x="154377" y="1116887"/>
                </a:lnTo>
                <a:lnTo>
                  <a:pt x="184462" y="1151257"/>
                </a:lnTo>
                <a:lnTo>
                  <a:pt x="216748" y="1183543"/>
                </a:lnTo>
                <a:lnTo>
                  <a:pt x="251117" y="1213628"/>
                </a:lnTo>
                <a:lnTo>
                  <a:pt x="287456" y="1241397"/>
                </a:lnTo>
                <a:lnTo>
                  <a:pt x="325647" y="1266734"/>
                </a:lnTo>
                <a:lnTo>
                  <a:pt x="365576" y="1289525"/>
                </a:lnTo>
                <a:lnTo>
                  <a:pt x="407126" y="1309652"/>
                </a:lnTo>
                <a:lnTo>
                  <a:pt x="450182" y="1327000"/>
                </a:lnTo>
                <a:lnTo>
                  <a:pt x="494628" y="1341453"/>
                </a:lnTo>
                <a:lnTo>
                  <a:pt x="540348" y="1352896"/>
                </a:lnTo>
                <a:lnTo>
                  <a:pt x="587226" y="1361213"/>
                </a:lnTo>
                <a:lnTo>
                  <a:pt x="635148" y="1366288"/>
                </a:lnTo>
                <a:lnTo>
                  <a:pt x="683996" y="1368005"/>
                </a:lnTo>
                <a:lnTo>
                  <a:pt x="732844" y="1366288"/>
                </a:lnTo>
                <a:lnTo>
                  <a:pt x="780766" y="1361213"/>
                </a:lnTo>
                <a:lnTo>
                  <a:pt x="827644" y="1352896"/>
                </a:lnTo>
                <a:lnTo>
                  <a:pt x="873364" y="1341453"/>
                </a:lnTo>
                <a:lnTo>
                  <a:pt x="917810" y="1327000"/>
                </a:lnTo>
                <a:lnTo>
                  <a:pt x="960866" y="1309652"/>
                </a:lnTo>
                <a:lnTo>
                  <a:pt x="1002416" y="1289525"/>
                </a:lnTo>
                <a:lnTo>
                  <a:pt x="1042345" y="1266734"/>
                </a:lnTo>
                <a:lnTo>
                  <a:pt x="1080536" y="1241397"/>
                </a:lnTo>
                <a:lnTo>
                  <a:pt x="1116875" y="1213628"/>
                </a:lnTo>
                <a:lnTo>
                  <a:pt x="1151245" y="1183543"/>
                </a:lnTo>
                <a:lnTo>
                  <a:pt x="1183530" y="1151257"/>
                </a:lnTo>
                <a:lnTo>
                  <a:pt x="1213615" y="1116887"/>
                </a:lnTo>
                <a:lnTo>
                  <a:pt x="1241384" y="1080549"/>
                </a:lnTo>
                <a:lnTo>
                  <a:pt x="1266722" y="1042357"/>
                </a:lnTo>
                <a:lnTo>
                  <a:pt x="1289512" y="1002429"/>
                </a:lnTo>
                <a:lnTo>
                  <a:pt x="1309639" y="960879"/>
                </a:lnTo>
                <a:lnTo>
                  <a:pt x="1326987" y="917823"/>
                </a:lnTo>
                <a:lnTo>
                  <a:pt x="1341440" y="873377"/>
                </a:lnTo>
                <a:lnTo>
                  <a:pt x="1352883" y="827657"/>
                </a:lnTo>
                <a:lnTo>
                  <a:pt x="1361200" y="780778"/>
                </a:lnTo>
                <a:lnTo>
                  <a:pt x="1366275" y="732857"/>
                </a:lnTo>
                <a:lnTo>
                  <a:pt x="1367993" y="684009"/>
                </a:lnTo>
                <a:lnTo>
                  <a:pt x="1366275" y="635159"/>
                </a:lnTo>
                <a:lnTo>
                  <a:pt x="1361200" y="587236"/>
                </a:lnTo>
                <a:lnTo>
                  <a:pt x="1352883" y="540356"/>
                </a:lnTo>
                <a:lnTo>
                  <a:pt x="1341440" y="494635"/>
                </a:lnTo>
                <a:lnTo>
                  <a:pt x="1326987" y="450188"/>
                </a:lnTo>
                <a:lnTo>
                  <a:pt x="1309639" y="407131"/>
                </a:lnTo>
                <a:lnTo>
                  <a:pt x="1289512" y="365580"/>
                </a:lnTo>
                <a:lnTo>
                  <a:pt x="1266722" y="325651"/>
                </a:lnTo>
                <a:lnTo>
                  <a:pt x="1241384" y="287459"/>
                </a:lnTo>
                <a:lnTo>
                  <a:pt x="1213615" y="251120"/>
                </a:lnTo>
                <a:lnTo>
                  <a:pt x="1183530" y="216750"/>
                </a:lnTo>
                <a:lnTo>
                  <a:pt x="1151245" y="184464"/>
                </a:lnTo>
                <a:lnTo>
                  <a:pt x="1116875" y="154378"/>
                </a:lnTo>
                <a:lnTo>
                  <a:pt x="1080536" y="126609"/>
                </a:lnTo>
                <a:lnTo>
                  <a:pt x="1042345" y="101271"/>
                </a:lnTo>
                <a:lnTo>
                  <a:pt x="1002416" y="78481"/>
                </a:lnTo>
                <a:lnTo>
                  <a:pt x="960866" y="58354"/>
                </a:lnTo>
                <a:lnTo>
                  <a:pt x="917810" y="41005"/>
                </a:lnTo>
                <a:lnTo>
                  <a:pt x="873364" y="26552"/>
                </a:lnTo>
                <a:lnTo>
                  <a:pt x="827644" y="15109"/>
                </a:lnTo>
                <a:lnTo>
                  <a:pt x="780766" y="6792"/>
                </a:lnTo>
                <a:lnTo>
                  <a:pt x="732844" y="1717"/>
                </a:lnTo>
                <a:lnTo>
                  <a:pt x="683996" y="0"/>
                </a:lnTo>
                <a:close/>
              </a:path>
            </a:pathLst>
          </a:custGeom>
          <a:solidFill>
            <a:srgbClr val="D37A40"/>
          </a:solidFill>
        </p:spPr>
        <p:txBody>
          <a:bodyPr wrap="square" lIns="0" tIns="0" rIns="0" bIns="0" rtlCol="0"/>
          <a:lstStyle/>
          <a:p>
            <a:endParaRPr/>
          </a:p>
        </p:txBody>
      </p:sp>
      <p:sp>
        <p:nvSpPr>
          <p:cNvPr id="20" name="object 24"/>
          <p:cNvSpPr txBox="1"/>
          <p:nvPr/>
        </p:nvSpPr>
        <p:spPr>
          <a:xfrm>
            <a:off x="966354" y="1463675"/>
            <a:ext cx="1877291" cy="1436291"/>
          </a:xfrm>
          <a:prstGeom prst="rect">
            <a:avLst/>
          </a:prstGeom>
        </p:spPr>
        <p:txBody>
          <a:bodyPr vert="horz" wrap="square" lIns="0" tIns="12700" rIns="0" bIns="0" rtlCol="0">
            <a:spAutoFit/>
          </a:bodyPr>
          <a:lstStyle/>
          <a:p>
            <a:pPr algn="ctr">
              <a:lnSpc>
                <a:spcPct val="100000"/>
              </a:lnSpc>
              <a:spcBef>
                <a:spcPts val="100"/>
              </a:spcBef>
            </a:pPr>
            <a:endParaRPr lang="ca-ES" b="1" dirty="0" smtClean="0">
              <a:solidFill>
                <a:srgbClr val="FFFFFF"/>
              </a:solidFill>
              <a:latin typeface="Arial"/>
            </a:endParaRPr>
          </a:p>
          <a:p>
            <a:pPr algn="ctr">
              <a:lnSpc>
                <a:spcPct val="100000"/>
              </a:lnSpc>
              <a:spcBef>
                <a:spcPts val="100"/>
              </a:spcBef>
            </a:pPr>
            <a:r>
              <a:rPr lang="ca-ES" b="1" dirty="0" smtClean="0">
                <a:solidFill>
                  <a:srgbClr val="FFFFFF"/>
                </a:solidFill>
                <a:latin typeface="Arial"/>
              </a:rPr>
              <a:t>63,1 milions </a:t>
            </a:r>
          </a:p>
          <a:p>
            <a:pPr algn="ctr">
              <a:lnSpc>
                <a:spcPct val="100000"/>
              </a:lnSpc>
              <a:spcBef>
                <a:spcPts val="100"/>
              </a:spcBef>
            </a:pPr>
            <a:r>
              <a:rPr lang="ca-ES" b="1" dirty="0" smtClean="0">
                <a:solidFill>
                  <a:srgbClr val="FFFFFF"/>
                </a:solidFill>
                <a:latin typeface="Arial"/>
              </a:rPr>
              <a:t>per a </a:t>
            </a:r>
          </a:p>
          <a:p>
            <a:pPr algn="ctr">
              <a:lnSpc>
                <a:spcPct val="100000"/>
              </a:lnSpc>
              <a:spcBef>
                <a:spcPts val="100"/>
              </a:spcBef>
            </a:pPr>
            <a:r>
              <a:rPr lang="ca-ES" b="1" dirty="0" smtClean="0">
                <a:solidFill>
                  <a:srgbClr val="FFFFFF"/>
                </a:solidFill>
                <a:latin typeface="Arial"/>
              </a:rPr>
              <a:t>grans transformacions</a:t>
            </a:r>
            <a:endParaRPr lang="ca-ES" dirty="0">
              <a:latin typeface="Arial"/>
              <a:cs typeface="Arial"/>
            </a:endParaRPr>
          </a:p>
        </p:txBody>
      </p:sp>
      <p:sp>
        <p:nvSpPr>
          <p:cNvPr id="22" name="object 24"/>
          <p:cNvSpPr txBox="1"/>
          <p:nvPr/>
        </p:nvSpPr>
        <p:spPr>
          <a:xfrm>
            <a:off x="1465944" y="4271746"/>
            <a:ext cx="955040" cy="944880"/>
          </a:xfrm>
          <a:prstGeom prst="rect">
            <a:avLst/>
          </a:prstGeom>
        </p:spPr>
        <p:txBody>
          <a:bodyPr vert="horz" wrap="square" lIns="0" tIns="12700" rIns="0" bIns="0" rtlCol="0">
            <a:spAutoFit/>
          </a:bodyPr>
          <a:lstStyle/>
          <a:p>
            <a:pPr algn="ctr">
              <a:lnSpc>
                <a:spcPct val="100000"/>
              </a:lnSpc>
              <a:spcBef>
                <a:spcPts val="100"/>
              </a:spcBef>
            </a:pPr>
            <a:r>
              <a:rPr lang="ca-ES" sz="1200" b="1" dirty="0">
                <a:solidFill>
                  <a:srgbClr val="FFFFFF"/>
                </a:solidFill>
                <a:latin typeface="Arial"/>
              </a:rPr>
              <a:t>32%</a:t>
            </a:r>
            <a:endParaRPr lang="ca-ES" sz="1200" dirty="0">
              <a:latin typeface="Arial"/>
              <a:cs typeface="Arial"/>
            </a:endParaRPr>
          </a:p>
          <a:p>
            <a:pPr marL="12065" marR="5080" indent="-635" algn="ctr">
              <a:lnSpc>
                <a:spcPct val="100000"/>
              </a:lnSpc>
              <a:spcBef>
                <a:spcPts val="10"/>
              </a:spcBef>
            </a:pPr>
            <a:r>
              <a:rPr lang="ca-ES" sz="1200" b="1" dirty="0">
                <a:solidFill>
                  <a:srgbClr val="FFFFFF"/>
                </a:solidFill>
                <a:latin typeface="Arial"/>
              </a:rPr>
              <a:t>de la quota de</a:t>
            </a:r>
            <a:r>
              <a:rPr lang="ca-ES" sz="1200" dirty="0"/>
              <a:t> </a:t>
            </a:r>
            <a:r>
              <a:rPr lang="ca-ES" sz="1200" b="1" dirty="0">
                <a:solidFill>
                  <a:srgbClr val="FFFFFF"/>
                </a:solidFill>
                <a:latin typeface="Arial"/>
              </a:rPr>
              <a:t>mercat</a:t>
            </a:r>
            <a:r>
              <a:rPr lang="ca-ES" sz="1200" dirty="0"/>
              <a:t> </a:t>
            </a:r>
            <a:r>
              <a:rPr lang="ca-ES" sz="1200" b="1" dirty="0">
                <a:solidFill>
                  <a:srgbClr val="FFFFFF"/>
                </a:solidFill>
                <a:latin typeface="Arial"/>
              </a:rPr>
              <a:t>en alimentació fresca</a:t>
            </a:r>
            <a:endParaRPr lang="ca-ES" sz="1200" dirty="0">
              <a:latin typeface="Arial"/>
              <a:cs typeface="Arial"/>
            </a:endParaRPr>
          </a:p>
        </p:txBody>
      </p:sp>
      <p:sp>
        <p:nvSpPr>
          <p:cNvPr id="23" name="object 23"/>
          <p:cNvSpPr/>
          <p:nvPr/>
        </p:nvSpPr>
        <p:spPr>
          <a:xfrm>
            <a:off x="762000" y="3673475"/>
            <a:ext cx="2286000" cy="2133600"/>
          </a:xfrm>
          <a:custGeom>
            <a:avLst/>
            <a:gdLst/>
            <a:ahLst/>
            <a:cxnLst/>
            <a:rect l="l" t="t" r="r" b="b"/>
            <a:pathLst>
              <a:path w="1368425" h="1368425">
                <a:moveTo>
                  <a:pt x="683996" y="0"/>
                </a:moveTo>
                <a:lnTo>
                  <a:pt x="635148" y="1717"/>
                </a:lnTo>
                <a:lnTo>
                  <a:pt x="587226" y="6792"/>
                </a:lnTo>
                <a:lnTo>
                  <a:pt x="540348" y="15109"/>
                </a:lnTo>
                <a:lnTo>
                  <a:pt x="494628" y="26552"/>
                </a:lnTo>
                <a:lnTo>
                  <a:pt x="450182" y="41005"/>
                </a:lnTo>
                <a:lnTo>
                  <a:pt x="407126" y="58354"/>
                </a:lnTo>
                <a:lnTo>
                  <a:pt x="365576" y="78481"/>
                </a:lnTo>
                <a:lnTo>
                  <a:pt x="325647" y="101271"/>
                </a:lnTo>
                <a:lnTo>
                  <a:pt x="287456" y="126609"/>
                </a:lnTo>
                <a:lnTo>
                  <a:pt x="251117" y="154378"/>
                </a:lnTo>
                <a:lnTo>
                  <a:pt x="216748" y="184464"/>
                </a:lnTo>
                <a:lnTo>
                  <a:pt x="184462" y="216750"/>
                </a:lnTo>
                <a:lnTo>
                  <a:pt x="154377" y="251120"/>
                </a:lnTo>
                <a:lnTo>
                  <a:pt x="126608" y="287459"/>
                </a:lnTo>
                <a:lnTo>
                  <a:pt x="101270" y="325651"/>
                </a:lnTo>
                <a:lnTo>
                  <a:pt x="78480" y="365580"/>
                </a:lnTo>
                <a:lnTo>
                  <a:pt x="58353" y="407131"/>
                </a:lnTo>
                <a:lnTo>
                  <a:pt x="41005" y="450188"/>
                </a:lnTo>
                <a:lnTo>
                  <a:pt x="26552" y="494635"/>
                </a:lnTo>
                <a:lnTo>
                  <a:pt x="15109" y="540356"/>
                </a:lnTo>
                <a:lnTo>
                  <a:pt x="6792" y="587236"/>
                </a:lnTo>
                <a:lnTo>
                  <a:pt x="1717" y="635159"/>
                </a:lnTo>
                <a:lnTo>
                  <a:pt x="0" y="684009"/>
                </a:lnTo>
                <a:lnTo>
                  <a:pt x="1717" y="732857"/>
                </a:lnTo>
                <a:lnTo>
                  <a:pt x="6792" y="780778"/>
                </a:lnTo>
                <a:lnTo>
                  <a:pt x="15109" y="827657"/>
                </a:lnTo>
                <a:lnTo>
                  <a:pt x="26552" y="873377"/>
                </a:lnTo>
                <a:lnTo>
                  <a:pt x="41005" y="917823"/>
                </a:lnTo>
                <a:lnTo>
                  <a:pt x="58353" y="960879"/>
                </a:lnTo>
                <a:lnTo>
                  <a:pt x="78480" y="1002429"/>
                </a:lnTo>
                <a:lnTo>
                  <a:pt x="101270" y="1042357"/>
                </a:lnTo>
                <a:lnTo>
                  <a:pt x="126608" y="1080549"/>
                </a:lnTo>
                <a:lnTo>
                  <a:pt x="154377" y="1116887"/>
                </a:lnTo>
                <a:lnTo>
                  <a:pt x="184462" y="1151257"/>
                </a:lnTo>
                <a:lnTo>
                  <a:pt x="216748" y="1183543"/>
                </a:lnTo>
                <a:lnTo>
                  <a:pt x="251117" y="1213628"/>
                </a:lnTo>
                <a:lnTo>
                  <a:pt x="287456" y="1241397"/>
                </a:lnTo>
                <a:lnTo>
                  <a:pt x="325647" y="1266734"/>
                </a:lnTo>
                <a:lnTo>
                  <a:pt x="365576" y="1289525"/>
                </a:lnTo>
                <a:lnTo>
                  <a:pt x="407126" y="1309652"/>
                </a:lnTo>
                <a:lnTo>
                  <a:pt x="450182" y="1327000"/>
                </a:lnTo>
                <a:lnTo>
                  <a:pt x="494628" y="1341453"/>
                </a:lnTo>
                <a:lnTo>
                  <a:pt x="540348" y="1352896"/>
                </a:lnTo>
                <a:lnTo>
                  <a:pt x="587226" y="1361213"/>
                </a:lnTo>
                <a:lnTo>
                  <a:pt x="635148" y="1366288"/>
                </a:lnTo>
                <a:lnTo>
                  <a:pt x="683996" y="1368005"/>
                </a:lnTo>
                <a:lnTo>
                  <a:pt x="732844" y="1366288"/>
                </a:lnTo>
                <a:lnTo>
                  <a:pt x="780766" y="1361213"/>
                </a:lnTo>
                <a:lnTo>
                  <a:pt x="827644" y="1352896"/>
                </a:lnTo>
                <a:lnTo>
                  <a:pt x="873364" y="1341453"/>
                </a:lnTo>
                <a:lnTo>
                  <a:pt x="917810" y="1327000"/>
                </a:lnTo>
                <a:lnTo>
                  <a:pt x="960866" y="1309652"/>
                </a:lnTo>
                <a:lnTo>
                  <a:pt x="1002416" y="1289525"/>
                </a:lnTo>
                <a:lnTo>
                  <a:pt x="1042345" y="1266734"/>
                </a:lnTo>
                <a:lnTo>
                  <a:pt x="1080536" y="1241397"/>
                </a:lnTo>
                <a:lnTo>
                  <a:pt x="1116875" y="1213628"/>
                </a:lnTo>
                <a:lnTo>
                  <a:pt x="1151245" y="1183543"/>
                </a:lnTo>
                <a:lnTo>
                  <a:pt x="1183530" y="1151257"/>
                </a:lnTo>
                <a:lnTo>
                  <a:pt x="1213615" y="1116887"/>
                </a:lnTo>
                <a:lnTo>
                  <a:pt x="1241384" y="1080549"/>
                </a:lnTo>
                <a:lnTo>
                  <a:pt x="1266722" y="1042357"/>
                </a:lnTo>
                <a:lnTo>
                  <a:pt x="1289512" y="1002429"/>
                </a:lnTo>
                <a:lnTo>
                  <a:pt x="1309639" y="960879"/>
                </a:lnTo>
                <a:lnTo>
                  <a:pt x="1326987" y="917823"/>
                </a:lnTo>
                <a:lnTo>
                  <a:pt x="1341440" y="873377"/>
                </a:lnTo>
                <a:lnTo>
                  <a:pt x="1352883" y="827657"/>
                </a:lnTo>
                <a:lnTo>
                  <a:pt x="1361200" y="780778"/>
                </a:lnTo>
                <a:lnTo>
                  <a:pt x="1366275" y="732857"/>
                </a:lnTo>
                <a:lnTo>
                  <a:pt x="1367993" y="684009"/>
                </a:lnTo>
                <a:lnTo>
                  <a:pt x="1366275" y="635159"/>
                </a:lnTo>
                <a:lnTo>
                  <a:pt x="1361200" y="587236"/>
                </a:lnTo>
                <a:lnTo>
                  <a:pt x="1352883" y="540356"/>
                </a:lnTo>
                <a:lnTo>
                  <a:pt x="1341440" y="494635"/>
                </a:lnTo>
                <a:lnTo>
                  <a:pt x="1326987" y="450188"/>
                </a:lnTo>
                <a:lnTo>
                  <a:pt x="1309639" y="407131"/>
                </a:lnTo>
                <a:lnTo>
                  <a:pt x="1289512" y="365580"/>
                </a:lnTo>
                <a:lnTo>
                  <a:pt x="1266722" y="325651"/>
                </a:lnTo>
                <a:lnTo>
                  <a:pt x="1241384" y="287459"/>
                </a:lnTo>
                <a:lnTo>
                  <a:pt x="1213615" y="251120"/>
                </a:lnTo>
                <a:lnTo>
                  <a:pt x="1183530" y="216750"/>
                </a:lnTo>
                <a:lnTo>
                  <a:pt x="1151245" y="184464"/>
                </a:lnTo>
                <a:lnTo>
                  <a:pt x="1116875" y="154378"/>
                </a:lnTo>
                <a:lnTo>
                  <a:pt x="1080536" y="126609"/>
                </a:lnTo>
                <a:lnTo>
                  <a:pt x="1042345" y="101271"/>
                </a:lnTo>
                <a:lnTo>
                  <a:pt x="1002416" y="78481"/>
                </a:lnTo>
                <a:lnTo>
                  <a:pt x="960866" y="58354"/>
                </a:lnTo>
                <a:lnTo>
                  <a:pt x="917810" y="41005"/>
                </a:lnTo>
                <a:lnTo>
                  <a:pt x="873364" y="26552"/>
                </a:lnTo>
                <a:lnTo>
                  <a:pt x="827644" y="15109"/>
                </a:lnTo>
                <a:lnTo>
                  <a:pt x="780766" y="6792"/>
                </a:lnTo>
                <a:lnTo>
                  <a:pt x="732844" y="1717"/>
                </a:lnTo>
                <a:lnTo>
                  <a:pt x="683996" y="0"/>
                </a:lnTo>
                <a:close/>
              </a:path>
            </a:pathLst>
          </a:custGeom>
          <a:solidFill>
            <a:srgbClr val="D37A40"/>
          </a:solidFill>
        </p:spPr>
        <p:txBody>
          <a:bodyPr wrap="square" lIns="0" tIns="0" rIns="0" bIns="0" rtlCol="0"/>
          <a:lstStyle/>
          <a:p>
            <a:pPr algn="ctr">
              <a:lnSpc>
                <a:spcPct val="100000"/>
              </a:lnSpc>
              <a:spcBef>
                <a:spcPts val="100"/>
              </a:spcBef>
            </a:pPr>
            <a:endParaRPr lang="ca-ES" b="1" dirty="0" smtClean="0">
              <a:solidFill>
                <a:srgbClr val="FFFFFF"/>
              </a:solidFill>
              <a:latin typeface="Arial"/>
            </a:endParaRPr>
          </a:p>
          <a:p>
            <a:pPr algn="ctr">
              <a:lnSpc>
                <a:spcPct val="100000"/>
              </a:lnSpc>
              <a:spcBef>
                <a:spcPts val="100"/>
              </a:spcBef>
            </a:pPr>
            <a:endParaRPr lang="ca-ES" b="1" dirty="0" smtClean="0">
              <a:solidFill>
                <a:srgbClr val="FFFFFF"/>
              </a:solidFill>
              <a:latin typeface="Arial"/>
            </a:endParaRPr>
          </a:p>
          <a:p>
            <a:pPr algn="ctr">
              <a:lnSpc>
                <a:spcPct val="100000"/>
              </a:lnSpc>
              <a:spcBef>
                <a:spcPts val="100"/>
              </a:spcBef>
            </a:pPr>
            <a:r>
              <a:rPr lang="ca-ES" b="1" dirty="0" smtClean="0">
                <a:solidFill>
                  <a:srgbClr val="FFFFFF"/>
                </a:solidFill>
                <a:latin typeface="Arial"/>
              </a:rPr>
              <a:t>7,5 </a:t>
            </a:r>
            <a:r>
              <a:rPr lang="ca-ES" b="1" dirty="0">
                <a:solidFill>
                  <a:srgbClr val="FFFFFF"/>
                </a:solidFill>
                <a:latin typeface="Arial"/>
              </a:rPr>
              <a:t>milions </a:t>
            </a:r>
          </a:p>
          <a:p>
            <a:pPr algn="ctr">
              <a:lnSpc>
                <a:spcPct val="100000"/>
              </a:lnSpc>
              <a:spcBef>
                <a:spcPts val="100"/>
              </a:spcBef>
            </a:pPr>
            <a:r>
              <a:rPr lang="ca-ES" b="1" dirty="0" smtClean="0">
                <a:solidFill>
                  <a:srgbClr val="FFFFFF"/>
                </a:solidFill>
                <a:latin typeface="Arial"/>
              </a:rPr>
              <a:t>d’inversió </a:t>
            </a:r>
          </a:p>
          <a:p>
            <a:pPr algn="ctr">
              <a:lnSpc>
                <a:spcPct val="100000"/>
              </a:lnSpc>
              <a:spcBef>
                <a:spcPts val="100"/>
              </a:spcBef>
            </a:pPr>
            <a:r>
              <a:rPr lang="ca-ES" b="1" dirty="0" smtClean="0">
                <a:solidFill>
                  <a:srgbClr val="FFFFFF"/>
                </a:solidFill>
                <a:latin typeface="Arial"/>
              </a:rPr>
              <a:t>en </a:t>
            </a:r>
          </a:p>
          <a:p>
            <a:pPr algn="ctr">
              <a:lnSpc>
                <a:spcPct val="100000"/>
              </a:lnSpc>
              <a:spcBef>
                <a:spcPts val="100"/>
              </a:spcBef>
            </a:pPr>
            <a:r>
              <a:rPr lang="ca-ES" b="1" dirty="0" smtClean="0">
                <a:solidFill>
                  <a:srgbClr val="FFFFFF"/>
                </a:solidFill>
                <a:latin typeface="Arial"/>
              </a:rPr>
              <a:t>grans millores</a:t>
            </a:r>
            <a:endParaRPr lang="ca-ES" dirty="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59994" y="1116012"/>
            <a:ext cx="3869690" cy="5868035"/>
            <a:chOff x="359994" y="1116012"/>
            <a:chExt cx="3869690" cy="5868035"/>
          </a:xfrm>
        </p:grpSpPr>
        <p:sp>
          <p:nvSpPr>
            <p:cNvPr id="3" name="object 3"/>
            <p:cNvSpPr/>
            <p:nvPr/>
          </p:nvSpPr>
          <p:spPr>
            <a:xfrm>
              <a:off x="359994" y="1116012"/>
              <a:ext cx="3869690" cy="5868035"/>
            </a:xfrm>
            <a:custGeom>
              <a:avLst/>
              <a:gdLst/>
              <a:ahLst/>
              <a:cxnLst/>
              <a:rect l="l" t="t" r="r" b="b"/>
              <a:pathLst>
                <a:path w="3869690" h="5868034">
                  <a:moveTo>
                    <a:pt x="3869093" y="0"/>
                  </a:moveTo>
                  <a:lnTo>
                    <a:pt x="0" y="0"/>
                  </a:lnTo>
                  <a:lnTo>
                    <a:pt x="0" y="5867996"/>
                  </a:lnTo>
                  <a:lnTo>
                    <a:pt x="3869093" y="5867996"/>
                  </a:lnTo>
                  <a:lnTo>
                    <a:pt x="3869093" y="0"/>
                  </a:lnTo>
                  <a:close/>
                </a:path>
              </a:pathLst>
            </a:custGeom>
            <a:solidFill>
              <a:srgbClr val="D37A40"/>
            </a:solidFill>
          </p:spPr>
          <p:txBody>
            <a:bodyPr wrap="square" lIns="0" tIns="0" rIns="0" bIns="0" rtlCol="0"/>
            <a:lstStyle/>
            <a:p>
              <a:endParaRPr/>
            </a:p>
          </p:txBody>
        </p:sp>
        <p:sp>
          <p:nvSpPr>
            <p:cNvPr id="4" name="object 4"/>
            <p:cNvSpPr/>
            <p:nvPr/>
          </p:nvSpPr>
          <p:spPr>
            <a:xfrm>
              <a:off x="1034543" y="2714835"/>
              <a:ext cx="2520315" cy="2520315"/>
            </a:xfrm>
            <a:custGeom>
              <a:avLst/>
              <a:gdLst/>
              <a:ahLst/>
              <a:cxnLst/>
              <a:rect l="l" t="t" r="r" b="b"/>
              <a:pathLst>
                <a:path w="2520315" h="2520315">
                  <a:moveTo>
                    <a:pt x="1260005" y="0"/>
                  </a:moveTo>
                  <a:lnTo>
                    <a:pt x="1211674" y="909"/>
                  </a:lnTo>
                  <a:lnTo>
                    <a:pt x="1163803" y="3617"/>
                  </a:lnTo>
                  <a:lnTo>
                    <a:pt x="1116425" y="8090"/>
                  </a:lnTo>
                  <a:lnTo>
                    <a:pt x="1069573" y="14296"/>
                  </a:lnTo>
                  <a:lnTo>
                    <a:pt x="1023279" y="22202"/>
                  </a:lnTo>
                  <a:lnTo>
                    <a:pt x="977575" y="31775"/>
                  </a:lnTo>
                  <a:lnTo>
                    <a:pt x="932495" y="42983"/>
                  </a:lnTo>
                  <a:lnTo>
                    <a:pt x="888071" y="55793"/>
                  </a:lnTo>
                  <a:lnTo>
                    <a:pt x="844335" y="70173"/>
                  </a:lnTo>
                  <a:lnTo>
                    <a:pt x="801321" y="86090"/>
                  </a:lnTo>
                  <a:lnTo>
                    <a:pt x="759060" y="103511"/>
                  </a:lnTo>
                  <a:lnTo>
                    <a:pt x="717586" y="122404"/>
                  </a:lnTo>
                  <a:lnTo>
                    <a:pt x="676931" y="142735"/>
                  </a:lnTo>
                  <a:lnTo>
                    <a:pt x="637128" y="164473"/>
                  </a:lnTo>
                  <a:lnTo>
                    <a:pt x="598209" y="187585"/>
                  </a:lnTo>
                  <a:lnTo>
                    <a:pt x="560207" y="212038"/>
                  </a:lnTo>
                  <a:lnTo>
                    <a:pt x="523155" y="237800"/>
                  </a:lnTo>
                  <a:lnTo>
                    <a:pt x="487085" y="264837"/>
                  </a:lnTo>
                  <a:lnTo>
                    <a:pt x="452029" y="293117"/>
                  </a:lnTo>
                  <a:lnTo>
                    <a:pt x="418022" y="322609"/>
                  </a:lnTo>
                  <a:lnTo>
                    <a:pt x="385094" y="353278"/>
                  </a:lnTo>
                  <a:lnTo>
                    <a:pt x="353279" y="385092"/>
                  </a:lnTo>
                  <a:lnTo>
                    <a:pt x="322610" y="418020"/>
                  </a:lnTo>
                  <a:lnTo>
                    <a:pt x="293119" y="452027"/>
                  </a:lnTo>
                  <a:lnTo>
                    <a:pt x="264838" y="487082"/>
                  </a:lnTo>
                  <a:lnTo>
                    <a:pt x="237800" y="523152"/>
                  </a:lnTo>
                  <a:lnTo>
                    <a:pt x="212039" y="560204"/>
                  </a:lnTo>
                  <a:lnTo>
                    <a:pt x="187586" y="598205"/>
                  </a:lnTo>
                  <a:lnTo>
                    <a:pt x="164474" y="637124"/>
                  </a:lnTo>
                  <a:lnTo>
                    <a:pt x="142736" y="676927"/>
                  </a:lnTo>
                  <a:lnTo>
                    <a:pt x="122404" y="717581"/>
                  </a:lnTo>
                  <a:lnTo>
                    <a:pt x="103511" y="759055"/>
                  </a:lnTo>
                  <a:lnTo>
                    <a:pt x="86090" y="801315"/>
                  </a:lnTo>
                  <a:lnTo>
                    <a:pt x="70173" y="844329"/>
                  </a:lnTo>
                  <a:lnTo>
                    <a:pt x="55794" y="888064"/>
                  </a:lnTo>
                  <a:lnTo>
                    <a:pt x="42983" y="932488"/>
                  </a:lnTo>
                  <a:lnTo>
                    <a:pt x="31775" y="977567"/>
                  </a:lnTo>
                  <a:lnTo>
                    <a:pt x="22202" y="1023270"/>
                  </a:lnTo>
                  <a:lnTo>
                    <a:pt x="14296" y="1069564"/>
                  </a:lnTo>
                  <a:lnTo>
                    <a:pt x="8090" y="1116415"/>
                  </a:lnTo>
                  <a:lnTo>
                    <a:pt x="3617" y="1163792"/>
                  </a:lnTo>
                  <a:lnTo>
                    <a:pt x="909" y="1211662"/>
                  </a:lnTo>
                  <a:lnTo>
                    <a:pt x="0" y="1259992"/>
                  </a:lnTo>
                  <a:lnTo>
                    <a:pt x="909" y="1308323"/>
                  </a:lnTo>
                  <a:lnTo>
                    <a:pt x="3617" y="1356193"/>
                  </a:lnTo>
                  <a:lnTo>
                    <a:pt x="8090" y="1403571"/>
                  </a:lnTo>
                  <a:lnTo>
                    <a:pt x="14296" y="1450423"/>
                  </a:lnTo>
                  <a:lnTo>
                    <a:pt x="22202" y="1496718"/>
                  </a:lnTo>
                  <a:lnTo>
                    <a:pt x="31775" y="1542421"/>
                  </a:lnTo>
                  <a:lnTo>
                    <a:pt x="42983" y="1587501"/>
                  </a:lnTo>
                  <a:lnTo>
                    <a:pt x="55794" y="1631926"/>
                  </a:lnTo>
                  <a:lnTo>
                    <a:pt x="70173" y="1675661"/>
                  </a:lnTo>
                  <a:lnTo>
                    <a:pt x="86090" y="1718676"/>
                  </a:lnTo>
                  <a:lnTo>
                    <a:pt x="103511" y="1760936"/>
                  </a:lnTo>
                  <a:lnTo>
                    <a:pt x="122404" y="1802410"/>
                  </a:lnTo>
                  <a:lnTo>
                    <a:pt x="142736" y="1843065"/>
                  </a:lnTo>
                  <a:lnTo>
                    <a:pt x="164474" y="1882869"/>
                  </a:lnTo>
                  <a:lnTo>
                    <a:pt x="187586" y="1921788"/>
                  </a:lnTo>
                  <a:lnTo>
                    <a:pt x="212039" y="1959790"/>
                  </a:lnTo>
                  <a:lnTo>
                    <a:pt x="237800" y="1996842"/>
                  </a:lnTo>
                  <a:lnTo>
                    <a:pt x="264838" y="2032912"/>
                  </a:lnTo>
                  <a:lnTo>
                    <a:pt x="293119" y="2067967"/>
                  </a:lnTo>
                  <a:lnTo>
                    <a:pt x="322610" y="2101975"/>
                  </a:lnTo>
                  <a:lnTo>
                    <a:pt x="353279" y="2134902"/>
                  </a:lnTo>
                  <a:lnTo>
                    <a:pt x="385094" y="2166717"/>
                  </a:lnTo>
                  <a:lnTo>
                    <a:pt x="418022" y="2197387"/>
                  </a:lnTo>
                  <a:lnTo>
                    <a:pt x="452029" y="2226878"/>
                  </a:lnTo>
                  <a:lnTo>
                    <a:pt x="487085" y="2255159"/>
                  </a:lnTo>
                  <a:lnTo>
                    <a:pt x="523155" y="2282196"/>
                  </a:lnTo>
                  <a:lnTo>
                    <a:pt x="560207" y="2307958"/>
                  </a:lnTo>
                  <a:lnTo>
                    <a:pt x="598209" y="2332411"/>
                  </a:lnTo>
                  <a:lnTo>
                    <a:pt x="637128" y="2355523"/>
                  </a:lnTo>
                  <a:lnTo>
                    <a:pt x="676931" y="2377261"/>
                  </a:lnTo>
                  <a:lnTo>
                    <a:pt x="717586" y="2397593"/>
                  </a:lnTo>
                  <a:lnTo>
                    <a:pt x="759060" y="2416485"/>
                  </a:lnTo>
                  <a:lnTo>
                    <a:pt x="801321" y="2433906"/>
                  </a:lnTo>
                  <a:lnTo>
                    <a:pt x="844335" y="2449823"/>
                  </a:lnTo>
                  <a:lnTo>
                    <a:pt x="888071" y="2464203"/>
                  </a:lnTo>
                  <a:lnTo>
                    <a:pt x="932495" y="2477013"/>
                  </a:lnTo>
                  <a:lnTo>
                    <a:pt x="977575" y="2488221"/>
                  </a:lnTo>
                  <a:lnTo>
                    <a:pt x="1023279" y="2497795"/>
                  </a:lnTo>
                  <a:lnTo>
                    <a:pt x="1069573" y="2505700"/>
                  </a:lnTo>
                  <a:lnTo>
                    <a:pt x="1116425" y="2511906"/>
                  </a:lnTo>
                  <a:lnTo>
                    <a:pt x="1163803" y="2516379"/>
                  </a:lnTo>
                  <a:lnTo>
                    <a:pt x="1211674" y="2519087"/>
                  </a:lnTo>
                  <a:lnTo>
                    <a:pt x="1260005" y="2519997"/>
                  </a:lnTo>
                  <a:lnTo>
                    <a:pt x="1308335" y="2519087"/>
                  </a:lnTo>
                  <a:lnTo>
                    <a:pt x="1356206" y="2516379"/>
                  </a:lnTo>
                  <a:lnTo>
                    <a:pt x="1403584" y="2511906"/>
                  </a:lnTo>
                  <a:lnTo>
                    <a:pt x="1450436" y="2505700"/>
                  </a:lnTo>
                  <a:lnTo>
                    <a:pt x="1496730" y="2497795"/>
                  </a:lnTo>
                  <a:lnTo>
                    <a:pt x="1542434" y="2488221"/>
                  </a:lnTo>
                  <a:lnTo>
                    <a:pt x="1587514" y="2477013"/>
                  </a:lnTo>
                  <a:lnTo>
                    <a:pt x="1631938" y="2464203"/>
                  </a:lnTo>
                  <a:lnTo>
                    <a:pt x="1675674" y="2449823"/>
                  </a:lnTo>
                  <a:lnTo>
                    <a:pt x="1718688" y="2433906"/>
                  </a:lnTo>
                  <a:lnTo>
                    <a:pt x="1760949" y="2416485"/>
                  </a:lnTo>
                  <a:lnTo>
                    <a:pt x="1802423" y="2397593"/>
                  </a:lnTo>
                  <a:lnTo>
                    <a:pt x="1843078" y="2377261"/>
                  </a:lnTo>
                  <a:lnTo>
                    <a:pt x="1882881" y="2355523"/>
                  </a:lnTo>
                  <a:lnTo>
                    <a:pt x="1921800" y="2332411"/>
                  </a:lnTo>
                  <a:lnTo>
                    <a:pt x="1959802" y="2307958"/>
                  </a:lnTo>
                  <a:lnTo>
                    <a:pt x="1996855" y="2282196"/>
                  </a:lnTo>
                  <a:lnTo>
                    <a:pt x="2032925" y="2255159"/>
                  </a:lnTo>
                  <a:lnTo>
                    <a:pt x="2067980" y="2226878"/>
                  </a:lnTo>
                  <a:lnTo>
                    <a:pt x="2101987" y="2197387"/>
                  </a:lnTo>
                  <a:lnTo>
                    <a:pt x="2134915" y="2166717"/>
                  </a:lnTo>
                  <a:lnTo>
                    <a:pt x="2166730" y="2134902"/>
                  </a:lnTo>
                  <a:lnTo>
                    <a:pt x="2197399" y="2101975"/>
                  </a:lnTo>
                  <a:lnTo>
                    <a:pt x="2226891" y="2067967"/>
                  </a:lnTo>
                  <a:lnTo>
                    <a:pt x="2255171" y="2032912"/>
                  </a:lnTo>
                  <a:lnTo>
                    <a:pt x="2282209" y="1996842"/>
                  </a:lnTo>
                  <a:lnTo>
                    <a:pt x="2307971" y="1959790"/>
                  </a:lnTo>
                  <a:lnTo>
                    <a:pt x="2332424" y="1921788"/>
                  </a:lnTo>
                  <a:lnTo>
                    <a:pt x="2355535" y="1882869"/>
                  </a:lnTo>
                  <a:lnTo>
                    <a:pt x="2377274" y="1843065"/>
                  </a:lnTo>
                  <a:lnTo>
                    <a:pt x="2397605" y="1802410"/>
                  </a:lnTo>
                  <a:lnTo>
                    <a:pt x="2416498" y="1760936"/>
                  </a:lnTo>
                  <a:lnTo>
                    <a:pt x="2433919" y="1718676"/>
                  </a:lnTo>
                  <a:lnTo>
                    <a:pt x="2449836" y="1675661"/>
                  </a:lnTo>
                  <a:lnTo>
                    <a:pt x="2464216" y="1631926"/>
                  </a:lnTo>
                  <a:lnTo>
                    <a:pt x="2477026" y="1587501"/>
                  </a:lnTo>
                  <a:lnTo>
                    <a:pt x="2488234" y="1542421"/>
                  </a:lnTo>
                  <a:lnTo>
                    <a:pt x="2497807" y="1496718"/>
                  </a:lnTo>
                  <a:lnTo>
                    <a:pt x="2505713" y="1450423"/>
                  </a:lnTo>
                  <a:lnTo>
                    <a:pt x="2511919" y="1403571"/>
                  </a:lnTo>
                  <a:lnTo>
                    <a:pt x="2516392" y="1356193"/>
                  </a:lnTo>
                  <a:lnTo>
                    <a:pt x="2519100" y="1308323"/>
                  </a:lnTo>
                  <a:lnTo>
                    <a:pt x="2520010" y="1259992"/>
                  </a:lnTo>
                  <a:lnTo>
                    <a:pt x="2519100" y="1211662"/>
                  </a:lnTo>
                  <a:lnTo>
                    <a:pt x="2516392" y="1163792"/>
                  </a:lnTo>
                  <a:lnTo>
                    <a:pt x="2511919" y="1116415"/>
                  </a:lnTo>
                  <a:lnTo>
                    <a:pt x="2505713" y="1069564"/>
                  </a:lnTo>
                  <a:lnTo>
                    <a:pt x="2497807" y="1023270"/>
                  </a:lnTo>
                  <a:lnTo>
                    <a:pt x="2488234" y="977567"/>
                  </a:lnTo>
                  <a:lnTo>
                    <a:pt x="2477026" y="932488"/>
                  </a:lnTo>
                  <a:lnTo>
                    <a:pt x="2464216" y="888064"/>
                  </a:lnTo>
                  <a:lnTo>
                    <a:pt x="2449836" y="844329"/>
                  </a:lnTo>
                  <a:lnTo>
                    <a:pt x="2433919" y="801315"/>
                  </a:lnTo>
                  <a:lnTo>
                    <a:pt x="2416498" y="759055"/>
                  </a:lnTo>
                  <a:lnTo>
                    <a:pt x="2397605" y="717581"/>
                  </a:lnTo>
                  <a:lnTo>
                    <a:pt x="2377274" y="676927"/>
                  </a:lnTo>
                  <a:lnTo>
                    <a:pt x="2355535" y="637124"/>
                  </a:lnTo>
                  <a:lnTo>
                    <a:pt x="2332424" y="598205"/>
                  </a:lnTo>
                  <a:lnTo>
                    <a:pt x="2307971" y="560204"/>
                  </a:lnTo>
                  <a:lnTo>
                    <a:pt x="2282209" y="523152"/>
                  </a:lnTo>
                  <a:lnTo>
                    <a:pt x="2255171" y="487082"/>
                  </a:lnTo>
                  <a:lnTo>
                    <a:pt x="2226891" y="452027"/>
                  </a:lnTo>
                  <a:lnTo>
                    <a:pt x="2197399" y="418020"/>
                  </a:lnTo>
                  <a:lnTo>
                    <a:pt x="2166730" y="385092"/>
                  </a:lnTo>
                  <a:lnTo>
                    <a:pt x="2134915" y="353278"/>
                  </a:lnTo>
                  <a:lnTo>
                    <a:pt x="2101987" y="322609"/>
                  </a:lnTo>
                  <a:lnTo>
                    <a:pt x="2067980" y="293117"/>
                  </a:lnTo>
                  <a:lnTo>
                    <a:pt x="2032925" y="264837"/>
                  </a:lnTo>
                  <a:lnTo>
                    <a:pt x="1996855" y="237800"/>
                  </a:lnTo>
                  <a:lnTo>
                    <a:pt x="1959802" y="212038"/>
                  </a:lnTo>
                  <a:lnTo>
                    <a:pt x="1921800" y="187585"/>
                  </a:lnTo>
                  <a:lnTo>
                    <a:pt x="1882881" y="164473"/>
                  </a:lnTo>
                  <a:lnTo>
                    <a:pt x="1843078" y="142735"/>
                  </a:lnTo>
                  <a:lnTo>
                    <a:pt x="1802423" y="122404"/>
                  </a:lnTo>
                  <a:lnTo>
                    <a:pt x="1760949" y="103511"/>
                  </a:lnTo>
                  <a:lnTo>
                    <a:pt x="1718688" y="86090"/>
                  </a:lnTo>
                  <a:lnTo>
                    <a:pt x="1675674" y="70173"/>
                  </a:lnTo>
                  <a:lnTo>
                    <a:pt x="1631938" y="55793"/>
                  </a:lnTo>
                  <a:lnTo>
                    <a:pt x="1587514" y="42983"/>
                  </a:lnTo>
                  <a:lnTo>
                    <a:pt x="1542434" y="31775"/>
                  </a:lnTo>
                  <a:lnTo>
                    <a:pt x="1496730" y="22202"/>
                  </a:lnTo>
                  <a:lnTo>
                    <a:pt x="1450436" y="14296"/>
                  </a:lnTo>
                  <a:lnTo>
                    <a:pt x="1403584" y="8090"/>
                  </a:lnTo>
                  <a:lnTo>
                    <a:pt x="1356206" y="3617"/>
                  </a:lnTo>
                  <a:lnTo>
                    <a:pt x="1308335" y="909"/>
                  </a:lnTo>
                  <a:lnTo>
                    <a:pt x="1260005" y="0"/>
                  </a:lnTo>
                  <a:close/>
                </a:path>
              </a:pathLst>
            </a:custGeom>
            <a:solidFill>
              <a:srgbClr val="AB182D"/>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lang="ca-ES" u="heavy" dirty="0">
                <a:uFill>
                  <a:solidFill>
                    <a:srgbClr val="AB182D"/>
                  </a:solidFill>
                </a:uFill>
              </a:rPr>
              <a:t>8.</a:t>
            </a:r>
            <a:r>
              <a:rPr lang="ca-ES" dirty="0"/>
              <a:t> </a:t>
            </a:r>
            <a:r>
              <a:rPr lang="ca-ES" u="heavy" dirty="0">
                <a:uFill>
                  <a:solidFill>
                    <a:srgbClr val="AB182D"/>
                  </a:solidFill>
                </a:uFill>
              </a:rPr>
              <a:t>Inversions:</a:t>
            </a:r>
            <a:r>
              <a:rPr lang="ca-ES" dirty="0"/>
              <a:t> </a:t>
            </a:r>
            <a:r>
              <a:rPr lang="ca-ES" u="heavy" dirty="0">
                <a:uFill>
                  <a:solidFill>
                    <a:srgbClr val="AB182D"/>
                  </a:solidFill>
                </a:uFill>
              </a:rPr>
              <a:t>Pla</a:t>
            </a:r>
            <a:r>
              <a:rPr lang="ca-ES" dirty="0"/>
              <a:t> </a:t>
            </a:r>
            <a:r>
              <a:rPr lang="ca-ES" u="heavy" dirty="0">
                <a:uFill>
                  <a:solidFill>
                    <a:srgbClr val="AB182D"/>
                  </a:solidFill>
                </a:uFill>
              </a:rPr>
              <a:t>general</a:t>
            </a:r>
            <a:r>
              <a:rPr lang="ca-ES" dirty="0"/>
              <a:t> </a:t>
            </a:r>
            <a:r>
              <a:rPr lang="ca-ES" u="heavy" dirty="0">
                <a:uFill>
                  <a:solidFill>
                    <a:srgbClr val="AB182D"/>
                  </a:solidFill>
                </a:uFill>
              </a:rPr>
              <a:t>d’obres,</a:t>
            </a:r>
            <a:r>
              <a:rPr lang="ca-ES" dirty="0"/>
              <a:t> </a:t>
            </a:r>
            <a:r>
              <a:rPr lang="ca-ES" u="heavy" dirty="0">
                <a:uFill>
                  <a:solidFill>
                    <a:srgbClr val="AB182D"/>
                  </a:solidFill>
                </a:uFill>
              </a:rPr>
              <a:t>millores</a:t>
            </a:r>
            <a:r>
              <a:rPr lang="ca-ES" dirty="0"/>
              <a:t> </a:t>
            </a:r>
            <a:r>
              <a:rPr lang="ca-ES" u="heavy" dirty="0">
                <a:uFill>
                  <a:solidFill>
                    <a:srgbClr val="AB182D"/>
                  </a:solidFill>
                </a:uFill>
              </a:rPr>
              <a:t>i</a:t>
            </a:r>
            <a:r>
              <a:rPr lang="ca-ES" dirty="0"/>
              <a:t> </a:t>
            </a:r>
            <a:r>
              <a:rPr lang="ca-ES" u="heavy" dirty="0">
                <a:uFill>
                  <a:solidFill>
                    <a:srgbClr val="AB182D"/>
                  </a:solidFill>
                </a:uFill>
              </a:rPr>
              <a:t>manteniment</a:t>
            </a:r>
            <a:r>
              <a:rPr lang="ca-ES" dirty="0"/>
              <a:t> </a:t>
            </a:r>
            <a:r>
              <a:rPr lang="ca-ES" u="heavy" dirty="0">
                <a:uFill>
                  <a:solidFill>
                    <a:srgbClr val="AB182D"/>
                  </a:solidFill>
                </a:uFill>
              </a:rPr>
              <a:t>(PGO)</a:t>
            </a:r>
            <a:r>
              <a:rPr lang="ca-ES" dirty="0"/>
              <a:t> </a:t>
            </a:r>
            <a:r>
              <a:rPr lang="ca-ES" u="heavy" dirty="0">
                <a:uFill>
                  <a:solidFill>
                    <a:srgbClr val="AB182D"/>
                  </a:solidFill>
                </a:uFill>
              </a:rPr>
              <a:t>per</a:t>
            </a:r>
            <a:r>
              <a:rPr lang="ca-ES" dirty="0"/>
              <a:t> </a:t>
            </a:r>
            <a:r>
              <a:rPr lang="ca-ES" dirty="0" smtClean="0"/>
              <a:t>conceptes </a:t>
            </a:r>
            <a:endParaRPr lang="ca-ES" dirty="0"/>
          </a:p>
        </p:txBody>
      </p:sp>
      <p:sp>
        <p:nvSpPr>
          <p:cNvPr id="6" name="object 6"/>
          <p:cNvSpPr txBox="1"/>
          <p:nvPr/>
        </p:nvSpPr>
        <p:spPr>
          <a:xfrm>
            <a:off x="1287104" y="3063875"/>
            <a:ext cx="2028189" cy="1896032"/>
          </a:xfrm>
          <a:prstGeom prst="rect">
            <a:avLst/>
          </a:prstGeom>
        </p:spPr>
        <p:txBody>
          <a:bodyPr vert="horz" wrap="square" lIns="0" tIns="23495" rIns="0" bIns="0" rtlCol="0">
            <a:spAutoFit/>
          </a:bodyPr>
          <a:lstStyle/>
          <a:p>
            <a:pPr marR="5080" indent="-635" algn="ctr">
              <a:lnSpc>
                <a:spcPts val="2080"/>
              </a:lnSpc>
              <a:spcBef>
                <a:spcPts val="185"/>
              </a:spcBef>
            </a:pPr>
            <a:r>
              <a:rPr lang="ca-ES" sz="1750" b="1" dirty="0">
                <a:solidFill>
                  <a:srgbClr val="FFFFFF"/>
                </a:solidFill>
                <a:latin typeface="Arial"/>
              </a:rPr>
              <a:t>22,6 milions d’euros </a:t>
            </a:r>
            <a:r>
              <a:rPr lang="ca-ES" sz="1750" dirty="0"/>
              <a:t> </a:t>
            </a:r>
            <a:r>
              <a:rPr lang="ca-ES" sz="1750" b="1" dirty="0">
                <a:solidFill>
                  <a:srgbClr val="FFFFFF"/>
                </a:solidFill>
                <a:latin typeface="Arial"/>
              </a:rPr>
              <a:t>destinats</a:t>
            </a:r>
            <a:r>
              <a:rPr lang="ca-ES" sz="1750" dirty="0"/>
              <a:t> </a:t>
            </a:r>
            <a:r>
              <a:rPr lang="ca-ES" sz="1750" b="1" dirty="0">
                <a:solidFill>
                  <a:srgbClr val="FFFFFF"/>
                </a:solidFill>
                <a:latin typeface="Arial"/>
              </a:rPr>
              <a:t>a</a:t>
            </a:r>
            <a:r>
              <a:rPr lang="ca-ES" sz="1750" dirty="0"/>
              <a:t> </a:t>
            </a:r>
            <a:r>
              <a:rPr lang="ca-ES" sz="1750" b="1" dirty="0">
                <a:solidFill>
                  <a:srgbClr val="FFFFFF"/>
                </a:solidFill>
                <a:latin typeface="Arial"/>
              </a:rPr>
              <a:t>millores </a:t>
            </a:r>
            <a:r>
              <a:rPr lang="ca-ES" sz="1750" dirty="0"/>
              <a:t> </a:t>
            </a:r>
            <a:r>
              <a:rPr lang="ca-ES" sz="1750" b="1" dirty="0">
                <a:solidFill>
                  <a:srgbClr val="FFFFFF"/>
                </a:solidFill>
                <a:latin typeface="Arial"/>
              </a:rPr>
              <a:t>generals i manteniment de</a:t>
            </a:r>
            <a:r>
              <a:rPr lang="ca-ES" sz="1750" dirty="0"/>
              <a:t> </a:t>
            </a:r>
            <a:r>
              <a:rPr lang="ca-ES" sz="1750" b="1" dirty="0">
                <a:solidFill>
                  <a:srgbClr val="FFFFFF"/>
                </a:solidFill>
                <a:latin typeface="Arial"/>
              </a:rPr>
              <a:t>la</a:t>
            </a:r>
            <a:r>
              <a:rPr lang="ca-ES" sz="1750" dirty="0"/>
              <a:t> </a:t>
            </a:r>
            <a:r>
              <a:rPr lang="ca-ES" sz="1750" b="1" dirty="0">
                <a:solidFill>
                  <a:srgbClr val="FFFFFF"/>
                </a:solidFill>
                <a:latin typeface="Arial"/>
              </a:rPr>
              <a:t>xarxa</a:t>
            </a:r>
            <a:endParaRPr lang="ca-ES" sz="1750" dirty="0">
              <a:latin typeface="Arial"/>
              <a:cs typeface="Arial"/>
            </a:endParaRPr>
          </a:p>
          <a:p>
            <a:pPr marR="5080" algn="ctr">
              <a:lnSpc>
                <a:spcPts val="2030"/>
              </a:lnSpc>
            </a:pPr>
            <a:r>
              <a:rPr lang="ca-ES" sz="1750" b="1" dirty="0">
                <a:solidFill>
                  <a:srgbClr val="FFFFFF"/>
                </a:solidFill>
                <a:latin typeface="Arial"/>
              </a:rPr>
              <a:t>en</a:t>
            </a:r>
            <a:r>
              <a:rPr lang="ca-ES" sz="1750" dirty="0"/>
              <a:t> </a:t>
            </a:r>
            <a:r>
              <a:rPr lang="ca-ES" sz="1750" b="1" dirty="0">
                <a:solidFill>
                  <a:srgbClr val="FFFFFF"/>
                </a:solidFill>
                <a:latin typeface="Arial"/>
              </a:rPr>
              <a:t>4</a:t>
            </a:r>
            <a:r>
              <a:rPr lang="ca-ES" sz="1750" dirty="0"/>
              <a:t> </a:t>
            </a:r>
            <a:r>
              <a:rPr lang="ca-ES" sz="1750" b="1" dirty="0">
                <a:solidFill>
                  <a:srgbClr val="FFFFFF"/>
                </a:solidFill>
                <a:latin typeface="Arial"/>
              </a:rPr>
              <a:t>anys</a:t>
            </a:r>
            <a:endParaRPr lang="ca-ES" sz="1750" dirty="0">
              <a:latin typeface="Arial"/>
              <a:cs typeface="Arial"/>
            </a:endParaRPr>
          </a:p>
        </p:txBody>
      </p:sp>
      <p:sp>
        <p:nvSpPr>
          <p:cNvPr id="7" name="object 7"/>
          <p:cNvSpPr/>
          <p:nvPr/>
        </p:nvSpPr>
        <p:spPr>
          <a:xfrm>
            <a:off x="683994" y="1454833"/>
            <a:ext cx="1620520" cy="1620520"/>
          </a:xfrm>
          <a:custGeom>
            <a:avLst/>
            <a:gdLst/>
            <a:ahLst/>
            <a:cxnLst/>
            <a:rect l="l" t="t" r="r" b="b"/>
            <a:pathLst>
              <a:path w="1620520" h="1620520">
                <a:moveTo>
                  <a:pt x="810006" y="0"/>
                </a:moveTo>
                <a:lnTo>
                  <a:pt x="762412" y="1375"/>
                </a:lnTo>
                <a:lnTo>
                  <a:pt x="715543" y="5449"/>
                </a:lnTo>
                <a:lnTo>
                  <a:pt x="669474" y="12147"/>
                </a:lnTo>
                <a:lnTo>
                  <a:pt x="624281" y="21392"/>
                </a:lnTo>
                <a:lnTo>
                  <a:pt x="580040" y="33109"/>
                </a:lnTo>
                <a:lnTo>
                  <a:pt x="536828" y="47221"/>
                </a:lnTo>
                <a:lnTo>
                  <a:pt x="494718" y="63653"/>
                </a:lnTo>
                <a:lnTo>
                  <a:pt x="453789" y="82329"/>
                </a:lnTo>
                <a:lnTo>
                  <a:pt x="414116" y="103172"/>
                </a:lnTo>
                <a:lnTo>
                  <a:pt x="375775" y="126106"/>
                </a:lnTo>
                <a:lnTo>
                  <a:pt x="338841" y="151057"/>
                </a:lnTo>
                <a:lnTo>
                  <a:pt x="303392" y="177947"/>
                </a:lnTo>
                <a:lnTo>
                  <a:pt x="269502" y="206700"/>
                </a:lnTo>
                <a:lnTo>
                  <a:pt x="237248" y="237242"/>
                </a:lnTo>
                <a:lnTo>
                  <a:pt x="206706" y="269495"/>
                </a:lnTo>
                <a:lnTo>
                  <a:pt x="177952" y="303384"/>
                </a:lnTo>
                <a:lnTo>
                  <a:pt x="151061" y="338833"/>
                </a:lnTo>
                <a:lnTo>
                  <a:pt x="126110" y="375766"/>
                </a:lnTo>
                <a:lnTo>
                  <a:pt x="103175" y="414107"/>
                </a:lnTo>
                <a:lnTo>
                  <a:pt x="82331" y="453779"/>
                </a:lnTo>
                <a:lnTo>
                  <a:pt x="63655" y="494708"/>
                </a:lnTo>
                <a:lnTo>
                  <a:pt x="47223" y="536816"/>
                </a:lnTo>
                <a:lnTo>
                  <a:pt x="33110" y="580029"/>
                </a:lnTo>
                <a:lnTo>
                  <a:pt x="21393" y="624269"/>
                </a:lnTo>
                <a:lnTo>
                  <a:pt x="12147" y="669462"/>
                </a:lnTo>
                <a:lnTo>
                  <a:pt x="5449" y="715531"/>
                </a:lnTo>
                <a:lnTo>
                  <a:pt x="1375" y="762400"/>
                </a:lnTo>
                <a:lnTo>
                  <a:pt x="0" y="809993"/>
                </a:lnTo>
                <a:lnTo>
                  <a:pt x="1375" y="857587"/>
                </a:lnTo>
                <a:lnTo>
                  <a:pt x="5449" y="904457"/>
                </a:lnTo>
                <a:lnTo>
                  <a:pt x="12147" y="950527"/>
                </a:lnTo>
                <a:lnTo>
                  <a:pt x="21393" y="995721"/>
                </a:lnTo>
                <a:lnTo>
                  <a:pt x="33110" y="1039962"/>
                </a:lnTo>
                <a:lnTo>
                  <a:pt x="47223" y="1083176"/>
                </a:lnTo>
                <a:lnTo>
                  <a:pt x="63655" y="1125285"/>
                </a:lnTo>
                <a:lnTo>
                  <a:pt x="82331" y="1166214"/>
                </a:lnTo>
                <a:lnTo>
                  <a:pt x="103175" y="1205888"/>
                </a:lnTo>
                <a:lnTo>
                  <a:pt x="126110" y="1244229"/>
                </a:lnTo>
                <a:lnTo>
                  <a:pt x="151061" y="1281162"/>
                </a:lnTo>
                <a:lnTo>
                  <a:pt x="177952" y="1316612"/>
                </a:lnTo>
                <a:lnTo>
                  <a:pt x="206706" y="1350501"/>
                </a:lnTo>
                <a:lnTo>
                  <a:pt x="237248" y="1382755"/>
                </a:lnTo>
                <a:lnTo>
                  <a:pt x="269502" y="1413297"/>
                </a:lnTo>
                <a:lnTo>
                  <a:pt x="303392" y="1442051"/>
                </a:lnTo>
                <a:lnTo>
                  <a:pt x="338841" y="1468941"/>
                </a:lnTo>
                <a:lnTo>
                  <a:pt x="375775" y="1493891"/>
                </a:lnTo>
                <a:lnTo>
                  <a:pt x="414116" y="1516826"/>
                </a:lnTo>
                <a:lnTo>
                  <a:pt x="453789" y="1537669"/>
                </a:lnTo>
                <a:lnTo>
                  <a:pt x="494718" y="1556345"/>
                </a:lnTo>
                <a:lnTo>
                  <a:pt x="536828" y="1572777"/>
                </a:lnTo>
                <a:lnTo>
                  <a:pt x="580040" y="1586889"/>
                </a:lnTo>
                <a:lnTo>
                  <a:pt x="624281" y="1598606"/>
                </a:lnTo>
                <a:lnTo>
                  <a:pt x="669474" y="1607851"/>
                </a:lnTo>
                <a:lnTo>
                  <a:pt x="715543" y="1614549"/>
                </a:lnTo>
                <a:lnTo>
                  <a:pt x="762412" y="1618624"/>
                </a:lnTo>
                <a:lnTo>
                  <a:pt x="810006" y="1619999"/>
                </a:lnTo>
                <a:lnTo>
                  <a:pt x="857599" y="1618624"/>
                </a:lnTo>
                <a:lnTo>
                  <a:pt x="904468" y="1614549"/>
                </a:lnTo>
                <a:lnTo>
                  <a:pt x="950537" y="1607851"/>
                </a:lnTo>
                <a:lnTo>
                  <a:pt x="995730" y="1598606"/>
                </a:lnTo>
                <a:lnTo>
                  <a:pt x="1039971" y="1586889"/>
                </a:lnTo>
                <a:lnTo>
                  <a:pt x="1083183" y="1572777"/>
                </a:lnTo>
                <a:lnTo>
                  <a:pt x="1125293" y="1556345"/>
                </a:lnTo>
                <a:lnTo>
                  <a:pt x="1166222" y="1537669"/>
                </a:lnTo>
                <a:lnTo>
                  <a:pt x="1205895" y="1516826"/>
                </a:lnTo>
                <a:lnTo>
                  <a:pt x="1244236" y="1493891"/>
                </a:lnTo>
                <a:lnTo>
                  <a:pt x="1281170" y="1468941"/>
                </a:lnTo>
                <a:lnTo>
                  <a:pt x="1316619" y="1442051"/>
                </a:lnTo>
                <a:lnTo>
                  <a:pt x="1350509" y="1413297"/>
                </a:lnTo>
                <a:lnTo>
                  <a:pt x="1382763" y="1382755"/>
                </a:lnTo>
                <a:lnTo>
                  <a:pt x="1413305" y="1350501"/>
                </a:lnTo>
                <a:lnTo>
                  <a:pt x="1442059" y="1316612"/>
                </a:lnTo>
                <a:lnTo>
                  <a:pt x="1468950" y="1281162"/>
                </a:lnTo>
                <a:lnTo>
                  <a:pt x="1493901" y="1244229"/>
                </a:lnTo>
                <a:lnTo>
                  <a:pt x="1516836" y="1205888"/>
                </a:lnTo>
                <a:lnTo>
                  <a:pt x="1537680" y="1166214"/>
                </a:lnTo>
                <a:lnTo>
                  <a:pt x="1556356" y="1125285"/>
                </a:lnTo>
                <a:lnTo>
                  <a:pt x="1572788" y="1083176"/>
                </a:lnTo>
                <a:lnTo>
                  <a:pt x="1586901" y="1039962"/>
                </a:lnTo>
                <a:lnTo>
                  <a:pt x="1598618" y="995721"/>
                </a:lnTo>
                <a:lnTo>
                  <a:pt x="1607864" y="950527"/>
                </a:lnTo>
                <a:lnTo>
                  <a:pt x="1614562" y="904457"/>
                </a:lnTo>
                <a:lnTo>
                  <a:pt x="1618636" y="857587"/>
                </a:lnTo>
                <a:lnTo>
                  <a:pt x="1620012" y="809993"/>
                </a:lnTo>
                <a:lnTo>
                  <a:pt x="1618636" y="762400"/>
                </a:lnTo>
                <a:lnTo>
                  <a:pt x="1614562" y="715531"/>
                </a:lnTo>
                <a:lnTo>
                  <a:pt x="1607864" y="669462"/>
                </a:lnTo>
                <a:lnTo>
                  <a:pt x="1598618" y="624269"/>
                </a:lnTo>
                <a:lnTo>
                  <a:pt x="1586901" y="580029"/>
                </a:lnTo>
                <a:lnTo>
                  <a:pt x="1572788" y="536816"/>
                </a:lnTo>
                <a:lnTo>
                  <a:pt x="1556356" y="494708"/>
                </a:lnTo>
                <a:lnTo>
                  <a:pt x="1537680" y="453779"/>
                </a:lnTo>
                <a:lnTo>
                  <a:pt x="1516836" y="414107"/>
                </a:lnTo>
                <a:lnTo>
                  <a:pt x="1493901" y="375766"/>
                </a:lnTo>
                <a:lnTo>
                  <a:pt x="1468950" y="338833"/>
                </a:lnTo>
                <a:lnTo>
                  <a:pt x="1442059" y="303384"/>
                </a:lnTo>
                <a:lnTo>
                  <a:pt x="1413305" y="269495"/>
                </a:lnTo>
                <a:lnTo>
                  <a:pt x="1382763" y="237242"/>
                </a:lnTo>
                <a:lnTo>
                  <a:pt x="1350509" y="206700"/>
                </a:lnTo>
                <a:lnTo>
                  <a:pt x="1316619" y="177947"/>
                </a:lnTo>
                <a:lnTo>
                  <a:pt x="1281170" y="151057"/>
                </a:lnTo>
                <a:lnTo>
                  <a:pt x="1244236" y="126106"/>
                </a:lnTo>
                <a:lnTo>
                  <a:pt x="1205895" y="103172"/>
                </a:lnTo>
                <a:lnTo>
                  <a:pt x="1166222" y="82329"/>
                </a:lnTo>
                <a:lnTo>
                  <a:pt x="1125293" y="63653"/>
                </a:lnTo>
                <a:lnTo>
                  <a:pt x="1083183" y="47221"/>
                </a:lnTo>
                <a:lnTo>
                  <a:pt x="1039971" y="33109"/>
                </a:lnTo>
                <a:lnTo>
                  <a:pt x="995730" y="21392"/>
                </a:lnTo>
                <a:lnTo>
                  <a:pt x="950537" y="12147"/>
                </a:lnTo>
                <a:lnTo>
                  <a:pt x="904468" y="5449"/>
                </a:lnTo>
                <a:lnTo>
                  <a:pt x="857599" y="1375"/>
                </a:lnTo>
                <a:lnTo>
                  <a:pt x="810006" y="0"/>
                </a:lnTo>
                <a:close/>
              </a:path>
            </a:pathLst>
          </a:custGeom>
          <a:solidFill>
            <a:srgbClr val="FFFFFF"/>
          </a:solidFill>
        </p:spPr>
        <p:txBody>
          <a:bodyPr wrap="square" lIns="0" tIns="0" rIns="0" bIns="0" rtlCol="0"/>
          <a:lstStyle/>
          <a:p>
            <a:endParaRPr/>
          </a:p>
        </p:txBody>
      </p:sp>
      <p:sp>
        <p:nvSpPr>
          <p:cNvPr id="8" name="object 8"/>
          <p:cNvSpPr txBox="1"/>
          <p:nvPr/>
        </p:nvSpPr>
        <p:spPr>
          <a:xfrm>
            <a:off x="811318" y="1809220"/>
            <a:ext cx="1322282" cy="899990"/>
          </a:xfrm>
          <a:prstGeom prst="rect">
            <a:avLst/>
          </a:prstGeom>
        </p:spPr>
        <p:txBody>
          <a:bodyPr vert="horz" wrap="square" lIns="0" tIns="3810" rIns="0" bIns="0" rtlCol="0">
            <a:spAutoFit/>
          </a:bodyPr>
          <a:lstStyle/>
          <a:p>
            <a:pPr marR="5080" indent="-635" algn="ctr">
              <a:lnSpc>
                <a:spcPct val="104200"/>
              </a:lnSpc>
              <a:spcBef>
                <a:spcPts val="30"/>
              </a:spcBef>
            </a:pPr>
            <a:r>
              <a:rPr lang="ca-ES" sz="1400" b="1" dirty="0">
                <a:solidFill>
                  <a:srgbClr val="D37A40"/>
                </a:solidFill>
                <a:latin typeface="Arial"/>
              </a:rPr>
              <a:t>L’any</a:t>
            </a:r>
            <a:r>
              <a:rPr lang="ca-ES" sz="1400" dirty="0"/>
              <a:t> </a:t>
            </a:r>
            <a:r>
              <a:rPr lang="ca-ES" sz="1400" b="1" dirty="0">
                <a:solidFill>
                  <a:srgbClr val="D37A40"/>
                </a:solidFill>
                <a:latin typeface="Arial"/>
              </a:rPr>
              <a:t>2020, actuacions realitzades en 35</a:t>
            </a:r>
            <a:r>
              <a:rPr lang="ca-ES" sz="1400" dirty="0"/>
              <a:t> </a:t>
            </a:r>
            <a:r>
              <a:rPr lang="ca-ES" sz="1400" b="1" dirty="0">
                <a:solidFill>
                  <a:srgbClr val="D37A40"/>
                </a:solidFill>
                <a:latin typeface="Arial"/>
              </a:rPr>
              <a:t>mercats</a:t>
            </a:r>
            <a:endParaRPr lang="ca-ES" sz="1400" dirty="0">
              <a:latin typeface="Arial"/>
              <a:cs typeface="Arial"/>
            </a:endParaRPr>
          </a:p>
        </p:txBody>
      </p:sp>
      <p:sp>
        <p:nvSpPr>
          <p:cNvPr id="9" name="object 9"/>
          <p:cNvSpPr/>
          <p:nvPr/>
        </p:nvSpPr>
        <p:spPr>
          <a:xfrm>
            <a:off x="2285094" y="1454833"/>
            <a:ext cx="1620520" cy="1620520"/>
          </a:xfrm>
          <a:custGeom>
            <a:avLst/>
            <a:gdLst/>
            <a:ahLst/>
            <a:cxnLst/>
            <a:rect l="l" t="t" r="r" b="b"/>
            <a:pathLst>
              <a:path w="1620520" h="1620520">
                <a:moveTo>
                  <a:pt x="810006" y="0"/>
                </a:moveTo>
                <a:lnTo>
                  <a:pt x="762412" y="1375"/>
                </a:lnTo>
                <a:lnTo>
                  <a:pt x="715543" y="5449"/>
                </a:lnTo>
                <a:lnTo>
                  <a:pt x="669474" y="12147"/>
                </a:lnTo>
                <a:lnTo>
                  <a:pt x="624281" y="21392"/>
                </a:lnTo>
                <a:lnTo>
                  <a:pt x="580040" y="33109"/>
                </a:lnTo>
                <a:lnTo>
                  <a:pt x="536828" y="47221"/>
                </a:lnTo>
                <a:lnTo>
                  <a:pt x="494718" y="63653"/>
                </a:lnTo>
                <a:lnTo>
                  <a:pt x="453789" y="82329"/>
                </a:lnTo>
                <a:lnTo>
                  <a:pt x="414116" y="103172"/>
                </a:lnTo>
                <a:lnTo>
                  <a:pt x="375775" y="126106"/>
                </a:lnTo>
                <a:lnTo>
                  <a:pt x="338841" y="151057"/>
                </a:lnTo>
                <a:lnTo>
                  <a:pt x="303392" y="177947"/>
                </a:lnTo>
                <a:lnTo>
                  <a:pt x="269502" y="206700"/>
                </a:lnTo>
                <a:lnTo>
                  <a:pt x="237248" y="237242"/>
                </a:lnTo>
                <a:lnTo>
                  <a:pt x="206706" y="269495"/>
                </a:lnTo>
                <a:lnTo>
                  <a:pt x="177952" y="303384"/>
                </a:lnTo>
                <a:lnTo>
                  <a:pt x="151061" y="338833"/>
                </a:lnTo>
                <a:lnTo>
                  <a:pt x="126110" y="375766"/>
                </a:lnTo>
                <a:lnTo>
                  <a:pt x="103175" y="414107"/>
                </a:lnTo>
                <a:lnTo>
                  <a:pt x="82331" y="453779"/>
                </a:lnTo>
                <a:lnTo>
                  <a:pt x="63655" y="494708"/>
                </a:lnTo>
                <a:lnTo>
                  <a:pt x="47223" y="536816"/>
                </a:lnTo>
                <a:lnTo>
                  <a:pt x="33110" y="580029"/>
                </a:lnTo>
                <a:lnTo>
                  <a:pt x="21393" y="624269"/>
                </a:lnTo>
                <a:lnTo>
                  <a:pt x="12147" y="669462"/>
                </a:lnTo>
                <a:lnTo>
                  <a:pt x="5449" y="715531"/>
                </a:lnTo>
                <a:lnTo>
                  <a:pt x="1375" y="762400"/>
                </a:lnTo>
                <a:lnTo>
                  <a:pt x="0" y="809993"/>
                </a:lnTo>
                <a:lnTo>
                  <a:pt x="1375" y="857587"/>
                </a:lnTo>
                <a:lnTo>
                  <a:pt x="5449" y="904457"/>
                </a:lnTo>
                <a:lnTo>
                  <a:pt x="12147" y="950527"/>
                </a:lnTo>
                <a:lnTo>
                  <a:pt x="21393" y="995721"/>
                </a:lnTo>
                <a:lnTo>
                  <a:pt x="33110" y="1039962"/>
                </a:lnTo>
                <a:lnTo>
                  <a:pt x="47223" y="1083176"/>
                </a:lnTo>
                <a:lnTo>
                  <a:pt x="63655" y="1125285"/>
                </a:lnTo>
                <a:lnTo>
                  <a:pt x="82331" y="1166214"/>
                </a:lnTo>
                <a:lnTo>
                  <a:pt x="103175" y="1205888"/>
                </a:lnTo>
                <a:lnTo>
                  <a:pt x="126110" y="1244229"/>
                </a:lnTo>
                <a:lnTo>
                  <a:pt x="151061" y="1281162"/>
                </a:lnTo>
                <a:lnTo>
                  <a:pt x="177952" y="1316612"/>
                </a:lnTo>
                <a:lnTo>
                  <a:pt x="206706" y="1350501"/>
                </a:lnTo>
                <a:lnTo>
                  <a:pt x="237248" y="1382755"/>
                </a:lnTo>
                <a:lnTo>
                  <a:pt x="269502" y="1413297"/>
                </a:lnTo>
                <a:lnTo>
                  <a:pt x="303392" y="1442051"/>
                </a:lnTo>
                <a:lnTo>
                  <a:pt x="338841" y="1468941"/>
                </a:lnTo>
                <a:lnTo>
                  <a:pt x="375775" y="1493891"/>
                </a:lnTo>
                <a:lnTo>
                  <a:pt x="414116" y="1516826"/>
                </a:lnTo>
                <a:lnTo>
                  <a:pt x="453789" y="1537669"/>
                </a:lnTo>
                <a:lnTo>
                  <a:pt x="494718" y="1556345"/>
                </a:lnTo>
                <a:lnTo>
                  <a:pt x="536828" y="1572777"/>
                </a:lnTo>
                <a:lnTo>
                  <a:pt x="580040" y="1586889"/>
                </a:lnTo>
                <a:lnTo>
                  <a:pt x="624281" y="1598606"/>
                </a:lnTo>
                <a:lnTo>
                  <a:pt x="669474" y="1607851"/>
                </a:lnTo>
                <a:lnTo>
                  <a:pt x="715543" y="1614549"/>
                </a:lnTo>
                <a:lnTo>
                  <a:pt x="762412" y="1618624"/>
                </a:lnTo>
                <a:lnTo>
                  <a:pt x="810006" y="1619999"/>
                </a:lnTo>
                <a:lnTo>
                  <a:pt x="857599" y="1618624"/>
                </a:lnTo>
                <a:lnTo>
                  <a:pt x="904468" y="1614549"/>
                </a:lnTo>
                <a:lnTo>
                  <a:pt x="950537" y="1607851"/>
                </a:lnTo>
                <a:lnTo>
                  <a:pt x="995730" y="1598606"/>
                </a:lnTo>
                <a:lnTo>
                  <a:pt x="1039971" y="1586889"/>
                </a:lnTo>
                <a:lnTo>
                  <a:pt x="1083183" y="1572777"/>
                </a:lnTo>
                <a:lnTo>
                  <a:pt x="1125293" y="1556345"/>
                </a:lnTo>
                <a:lnTo>
                  <a:pt x="1166222" y="1537669"/>
                </a:lnTo>
                <a:lnTo>
                  <a:pt x="1205895" y="1516826"/>
                </a:lnTo>
                <a:lnTo>
                  <a:pt x="1244236" y="1493891"/>
                </a:lnTo>
                <a:lnTo>
                  <a:pt x="1281170" y="1468941"/>
                </a:lnTo>
                <a:lnTo>
                  <a:pt x="1316619" y="1442051"/>
                </a:lnTo>
                <a:lnTo>
                  <a:pt x="1350509" y="1413297"/>
                </a:lnTo>
                <a:lnTo>
                  <a:pt x="1382763" y="1382755"/>
                </a:lnTo>
                <a:lnTo>
                  <a:pt x="1413305" y="1350501"/>
                </a:lnTo>
                <a:lnTo>
                  <a:pt x="1442059" y="1316612"/>
                </a:lnTo>
                <a:lnTo>
                  <a:pt x="1468950" y="1281162"/>
                </a:lnTo>
                <a:lnTo>
                  <a:pt x="1493901" y="1244229"/>
                </a:lnTo>
                <a:lnTo>
                  <a:pt x="1516836" y="1205888"/>
                </a:lnTo>
                <a:lnTo>
                  <a:pt x="1537680" y="1166214"/>
                </a:lnTo>
                <a:lnTo>
                  <a:pt x="1556356" y="1125285"/>
                </a:lnTo>
                <a:lnTo>
                  <a:pt x="1572788" y="1083176"/>
                </a:lnTo>
                <a:lnTo>
                  <a:pt x="1586901" y="1039962"/>
                </a:lnTo>
                <a:lnTo>
                  <a:pt x="1598618" y="995721"/>
                </a:lnTo>
                <a:lnTo>
                  <a:pt x="1607864" y="950527"/>
                </a:lnTo>
                <a:lnTo>
                  <a:pt x="1614562" y="904457"/>
                </a:lnTo>
                <a:lnTo>
                  <a:pt x="1618636" y="857587"/>
                </a:lnTo>
                <a:lnTo>
                  <a:pt x="1620012" y="809993"/>
                </a:lnTo>
                <a:lnTo>
                  <a:pt x="1618636" y="762400"/>
                </a:lnTo>
                <a:lnTo>
                  <a:pt x="1614562" y="715531"/>
                </a:lnTo>
                <a:lnTo>
                  <a:pt x="1607864" y="669462"/>
                </a:lnTo>
                <a:lnTo>
                  <a:pt x="1598618" y="624269"/>
                </a:lnTo>
                <a:lnTo>
                  <a:pt x="1586901" y="580029"/>
                </a:lnTo>
                <a:lnTo>
                  <a:pt x="1572788" y="536816"/>
                </a:lnTo>
                <a:lnTo>
                  <a:pt x="1556356" y="494708"/>
                </a:lnTo>
                <a:lnTo>
                  <a:pt x="1537680" y="453779"/>
                </a:lnTo>
                <a:lnTo>
                  <a:pt x="1516836" y="414107"/>
                </a:lnTo>
                <a:lnTo>
                  <a:pt x="1493901" y="375766"/>
                </a:lnTo>
                <a:lnTo>
                  <a:pt x="1468950" y="338833"/>
                </a:lnTo>
                <a:lnTo>
                  <a:pt x="1442059" y="303384"/>
                </a:lnTo>
                <a:lnTo>
                  <a:pt x="1413305" y="269495"/>
                </a:lnTo>
                <a:lnTo>
                  <a:pt x="1382763" y="237242"/>
                </a:lnTo>
                <a:lnTo>
                  <a:pt x="1350509" y="206700"/>
                </a:lnTo>
                <a:lnTo>
                  <a:pt x="1316619" y="177947"/>
                </a:lnTo>
                <a:lnTo>
                  <a:pt x="1281170" y="151057"/>
                </a:lnTo>
                <a:lnTo>
                  <a:pt x="1244236" y="126106"/>
                </a:lnTo>
                <a:lnTo>
                  <a:pt x="1205895" y="103172"/>
                </a:lnTo>
                <a:lnTo>
                  <a:pt x="1166222" y="82329"/>
                </a:lnTo>
                <a:lnTo>
                  <a:pt x="1125293" y="63653"/>
                </a:lnTo>
                <a:lnTo>
                  <a:pt x="1083183" y="47221"/>
                </a:lnTo>
                <a:lnTo>
                  <a:pt x="1039971" y="33109"/>
                </a:lnTo>
                <a:lnTo>
                  <a:pt x="995730" y="21392"/>
                </a:lnTo>
                <a:lnTo>
                  <a:pt x="950537" y="12147"/>
                </a:lnTo>
                <a:lnTo>
                  <a:pt x="904468" y="5449"/>
                </a:lnTo>
                <a:lnTo>
                  <a:pt x="857599" y="1375"/>
                </a:lnTo>
                <a:lnTo>
                  <a:pt x="810006" y="0"/>
                </a:lnTo>
                <a:close/>
              </a:path>
            </a:pathLst>
          </a:custGeom>
          <a:solidFill>
            <a:srgbClr val="FFFFFF"/>
          </a:solidFill>
        </p:spPr>
        <p:txBody>
          <a:bodyPr wrap="square" lIns="0" tIns="0" rIns="0" bIns="0" rtlCol="0"/>
          <a:lstStyle/>
          <a:p>
            <a:endParaRPr/>
          </a:p>
        </p:txBody>
      </p:sp>
      <p:sp>
        <p:nvSpPr>
          <p:cNvPr id="10" name="object 10"/>
          <p:cNvSpPr txBox="1"/>
          <p:nvPr/>
        </p:nvSpPr>
        <p:spPr>
          <a:xfrm>
            <a:off x="2442097" y="1809220"/>
            <a:ext cx="1291703" cy="899990"/>
          </a:xfrm>
          <a:prstGeom prst="rect">
            <a:avLst/>
          </a:prstGeom>
        </p:spPr>
        <p:txBody>
          <a:bodyPr vert="horz" wrap="square" lIns="0" tIns="3810" rIns="0" bIns="0" rtlCol="0">
            <a:spAutoFit/>
          </a:bodyPr>
          <a:lstStyle/>
          <a:p>
            <a:pPr marR="5080" indent="135890" algn="ctr">
              <a:lnSpc>
                <a:spcPct val="104200"/>
              </a:lnSpc>
              <a:spcBef>
                <a:spcPts val="30"/>
              </a:spcBef>
            </a:pPr>
            <a:r>
              <a:rPr lang="ca-ES" sz="1400" b="1" dirty="0">
                <a:solidFill>
                  <a:srgbClr val="D37A40"/>
                </a:solidFill>
                <a:latin typeface="Arial"/>
              </a:rPr>
              <a:t>L’any</a:t>
            </a:r>
            <a:r>
              <a:rPr lang="ca-ES" sz="1400" dirty="0"/>
              <a:t> </a:t>
            </a:r>
            <a:r>
              <a:rPr lang="ca-ES" sz="1400" b="1" dirty="0">
                <a:solidFill>
                  <a:srgbClr val="D37A40"/>
                </a:solidFill>
                <a:latin typeface="Arial"/>
              </a:rPr>
              <a:t>2021 es preveuen actuacions</a:t>
            </a:r>
            <a:r>
              <a:rPr lang="ca-ES" sz="1400" dirty="0"/>
              <a:t> </a:t>
            </a:r>
            <a:r>
              <a:rPr lang="ca-ES" sz="1400" b="1" dirty="0">
                <a:solidFill>
                  <a:srgbClr val="D37A40"/>
                </a:solidFill>
                <a:latin typeface="Arial"/>
              </a:rPr>
              <a:t>en 23</a:t>
            </a:r>
            <a:r>
              <a:rPr lang="ca-ES" sz="1400" dirty="0"/>
              <a:t> </a:t>
            </a:r>
            <a:r>
              <a:rPr lang="ca-ES" sz="1400" b="1" dirty="0">
                <a:solidFill>
                  <a:srgbClr val="D37A40"/>
                </a:solidFill>
                <a:latin typeface="Arial"/>
              </a:rPr>
              <a:t>mercats</a:t>
            </a:r>
            <a:endParaRPr lang="ca-ES" sz="1400" dirty="0">
              <a:latin typeface="Arial"/>
              <a:cs typeface="Arial"/>
            </a:endParaRPr>
          </a:p>
        </p:txBody>
      </p:sp>
      <p:sp>
        <p:nvSpPr>
          <p:cNvPr id="11" name="object 11"/>
          <p:cNvSpPr/>
          <p:nvPr/>
        </p:nvSpPr>
        <p:spPr>
          <a:xfrm>
            <a:off x="1432403" y="4910832"/>
            <a:ext cx="1728470" cy="1728470"/>
          </a:xfrm>
          <a:custGeom>
            <a:avLst/>
            <a:gdLst/>
            <a:ahLst/>
            <a:cxnLst/>
            <a:rect l="l" t="t" r="r" b="b"/>
            <a:pathLst>
              <a:path w="1728470" h="1728470">
                <a:moveTo>
                  <a:pt x="863993" y="0"/>
                </a:moveTo>
                <a:lnTo>
                  <a:pt x="816588" y="1278"/>
                </a:lnTo>
                <a:lnTo>
                  <a:pt x="769850" y="5069"/>
                </a:lnTo>
                <a:lnTo>
                  <a:pt x="723847" y="11308"/>
                </a:lnTo>
                <a:lnTo>
                  <a:pt x="678644" y="19928"/>
                </a:lnTo>
                <a:lnTo>
                  <a:pt x="634307" y="30863"/>
                </a:lnTo>
                <a:lnTo>
                  <a:pt x="590902" y="44047"/>
                </a:lnTo>
                <a:lnTo>
                  <a:pt x="548494" y="59415"/>
                </a:lnTo>
                <a:lnTo>
                  <a:pt x="507150" y="76901"/>
                </a:lnTo>
                <a:lnTo>
                  <a:pt x="466935" y="96438"/>
                </a:lnTo>
                <a:lnTo>
                  <a:pt x="427916" y="117962"/>
                </a:lnTo>
                <a:lnTo>
                  <a:pt x="390158" y="141405"/>
                </a:lnTo>
                <a:lnTo>
                  <a:pt x="353727" y="166703"/>
                </a:lnTo>
                <a:lnTo>
                  <a:pt x="318689" y="193789"/>
                </a:lnTo>
                <a:lnTo>
                  <a:pt x="285110" y="222597"/>
                </a:lnTo>
                <a:lnTo>
                  <a:pt x="253055" y="253061"/>
                </a:lnTo>
                <a:lnTo>
                  <a:pt x="222591" y="285116"/>
                </a:lnTo>
                <a:lnTo>
                  <a:pt x="193783" y="318696"/>
                </a:lnTo>
                <a:lnTo>
                  <a:pt x="166698" y="353735"/>
                </a:lnTo>
                <a:lnTo>
                  <a:pt x="141401" y="390167"/>
                </a:lnTo>
                <a:lnTo>
                  <a:pt x="117959" y="427926"/>
                </a:lnTo>
                <a:lnTo>
                  <a:pt x="96436" y="466945"/>
                </a:lnTo>
                <a:lnTo>
                  <a:pt x="76899" y="507161"/>
                </a:lnTo>
                <a:lnTo>
                  <a:pt x="59413" y="548505"/>
                </a:lnTo>
                <a:lnTo>
                  <a:pt x="44046" y="590913"/>
                </a:lnTo>
                <a:lnTo>
                  <a:pt x="30862" y="634319"/>
                </a:lnTo>
                <a:lnTo>
                  <a:pt x="19927" y="678656"/>
                </a:lnTo>
                <a:lnTo>
                  <a:pt x="11308" y="723860"/>
                </a:lnTo>
                <a:lnTo>
                  <a:pt x="5069" y="769863"/>
                </a:lnTo>
                <a:lnTo>
                  <a:pt x="1278" y="816600"/>
                </a:lnTo>
                <a:lnTo>
                  <a:pt x="0" y="864006"/>
                </a:lnTo>
                <a:lnTo>
                  <a:pt x="1278" y="911410"/>
                </a:lnTo>
                <a:lnTo>
                  <a:pt x="5069" y="958146"/>
                </a:lnTo>
                <a:lnTo>
                  <a:pt x="11308" y="1004149"/>
                </a:lnTo>
                <a:lnTo>
                  <a:pt x="19927" y="1049351"/>
                </a:lnTo>
                <a:lnTo>
                  <a:pt x="30862" y="1093688"/>
                </a:lnTo>
                <a:lnTo>
                  <a:pt x="44046" y="1137092"/>
                </a:lnTo>
                <a:lnTo>
                  <a:pt x="59413" y="1179500"/>
                </a:lnTo>
                <a:lnTo>
                  <a:pt x="76899" y="1220844"/>
                </a:lnTo>
                <a:lnTo>
                  <a:pt x="96436" y="1261058"/>
                </a:lnTo>
                <a:lnTo>
                  <a:pt x="117959" y="1300077"/>
                </a:lnTo>
                <a:lnTo>
                  <a:pt x="141401" y="1337836"/>
                </a:lnTo>
                <a:lnTo>
                  <a:pt x="166698" y="1374267"/>
                </a:lnTo>
                <a:lnTo>
                  <a:pt x="193783" y="1409305"/>
                </a:lnTo>
                <a:lnTo>
                  <a:pt x="222591" y="1442885"/>
                </a:lnTo>
                <a:lnTo>
                  <a:pt x="253055" y="1474939"/>
                </a:lnTo>
                <a:lnTo>
                  <a:pt x="285110" y="1505404"/>
                </a:lnTo>
                <a:lnTo>
                  <a:pt x="318689" y="1534212"/>
                </a:lnTo>
                <a:lnTo>
                  <a:pt x="353727" y="1561297"/>
                </a:lnTo>
                <a:lnTo>
                  <a:pt x="390158" y="1586595"/>
                </a:lnTo>
                <a:lnTo>
                  <a:pt x="427916" y="1610038"/>
                </a:lnTo>
                <a:lnTo>
                  <a:pt x="466935" y="1631561"/>
                </a:lnTo>
                <a:lnTo>
                  <a:pt x="507150" y="1651098"/>
                </a:lnTo>
                <a:lnTo>
                  <a:pt x="548494" y="1668584"/>
                </a:lnTo>
                <a:lnTo>
                  <a:pt x="590902" y="1683952"/>
                </a:lnTo>
                <a:lnTo>
                  <a:pt x="634307" y="1697136"/>
                </a:lnTo>
                <a:lnTo>
                  <a:pt x="678644" y="1708072"/>
                </a:lnTo>
                <a:lnTo>
                  <a:pt x="723847" y="1716691"/>
                </a:lnTo>
                <a:lnTo>
                  <a:pt x="769850" y="1722930"/>
                </a:lnTo>
                <a:lnTo>
                  <a:pt x="816588" y="1726721"/>
                </a:lnTo>
                <a:lnTo>
                  <a:pt x="863993" y="1728000"/>
                </a:lnTo>
                <a:lnTo>
                  <a:pt x="911399" y="1726721"/>
                </a:lnTo>
                <a:lnTo>
                  <a:pt x="958136" y="1722930"/>
                </a:lnTo>
                <a:lnTo>
                  <a:pt x="1004139" y="1716691"/>
                </a:lnTo>
                <a:lnTo>
                  <a:pt x="1049342" y="1708072"/>
                </a:lnTo>
                <a:lnTo>
                  <a:pt x="1093679" y="1697136"/>
                </a:lnTo>
                <a:lnTo>
                  <a:pt x="1137085" y="1683952"/>
                </a:lnTo>
                <a:lnTo>
                  <a:pt x="1179492" y="1668584"/>
                </a:lnTo>
                <a:lnTo>
                  <a:pt x="1220836" y="1651098"/>
                </a:lnTo>
                <a:lnTo>
                  <a:pt x="1261051" y="1631561"/>
                </a:lnTo>
                <a:lnTo>
                  <a:pt x="1300070" y="1610038"/>
                </a:lnTo>
                <a:lnTo>
                  <a:pt x="1337828" y="1586595"/>
                </a:lnTo>
                <a:lnTo>
                  <a:pt x="1374259" y="1561297"/>
                </a:lnTo>
                <a:lnTo>
                  <a:pt x="1409298" y="1534212"/>
                </a:lnTo>
                <a:lnTo>
                  <a:pt x="1442877" y="1505404"/>
                </a:lnTo>
                <a:lnTo>
                  <a:pt x="1474931" y="1474939"/>
                </a:lnTo>
                <a:lnTo>
                  <a:pt x="1505395" y="1442885"/>
                </a:lnTo>
                <a:lnTo>
                  <a:pt x="1534203" y="1409305"/>
                </a:lnTo>
                <a:lnTo>
                  <a:pt x="1561288" y="1374267"/>
                </a:lnTo>
                <a:lnTo>
                  <a:pt x="1586585" y="1337836"/>
                </a:lnTo>
                <a:lnTo>
                  <a:pt x="1610028" y="1300077"/>
                </a:lnTo>
                <a:lnTo>
                  <a:pt x="1631551" y="1261058"/>
                </a:lnTo>
                <a:lnTo>
                  <a:pt x="1651088" y="1220844"/>
                </a:lnTo>
                <a:lnTo>
                  <a:pt x="1668573" y="1179500"/>
                </a:lnTo>
                <a:lnTo>
                  <a:pt x="1683941" y="1137092"/>
                </a:lnTo>
                <a:lnTo>
                  <a:pt x="1697125" y="1093688"/>
                </a:lnTo>
                <a:lnTo>
                  <a:pt x="1708059" y="1049351"/>
                </a:lnTo>
                <a:lnTo>
                  <a:pt x="1716679" y="1004149"/>
                </a:lnTo>
                <a:lnTo>
                  <a:pt x="1722917" y="958146"/>
                </a:lnTo>
                <a:lnTo>
                  <a:pt x="1726708" y="911410"/>
                </a:lnTo>
                <a:lnTo>
                  <a:pt x="1727987" y="864006"/>
                </a:lnTo>
                <a:lnTo>
                  <a:pt x="1726708" y="816600"/>
                </a:lnTo>
                <a:lnTo>
                  <a:pt x="1722917" y="769863"/>
                </a:lnTo>
                <a:lnTo>
                  <a:pt x="1716679" y="723860"/>
                </a:lnTo>
                <a:lnTo>
                  <a:pt x="1708059" y="678656"/>
                </a:lnTo>
                <a:lnTo>
                  <a:pt x="1697125" y="634319"/>
                </a:lnTo>
                <a:lnTo>
                  <a:pt x="1683941" y="590913"/>
                </a:lnTo>
                <a:lnTo>
                  <a:pt x="1668573" y="548505"/>
                </a:lnTo>
                <a:lnTo>
                  <a:pt x="1651088" y="507161"/>
                </a:lnTo>
                <a:lnTo>
                  <a:pt x="1631551" y="466945"/>
                </a:lnTo>
                <a:lnTo>
                  <a:pt x="1610028" y="427926"/>
                </a:lnTo>
                <a:lnTo>
                  <a:pt x="1586585" y="390167"/>
                </a:lnTo>
                <a:lnTo>
                  <a:pt x="1561288" y="353735"/>
                </a:lnTo>
                <a:lnTo>
                  <a:pt x="1534203" y="318696"/>
                </a:lnTo>
                <a:lnTo>
                  <a:pt x="1505395" y="285116"/>
                </a:lnTo>
                <a:lnTo>
                  <a:pt x="1474931" y="253061"/>
                </a:lnTo>
                <a:lnTo>
                  <a:pt x="1442877" y="222597"/>
                </a:lnTo>
                <a:lnTo>
                  <a:pt x="1409298" y="193789"/>
                </a:lnTo>
                <a:lnTo>
                  <a:pt x="1374259" y="166703"/>
                </a:lnTo>
                <a:lnTo>
                  <a:pt x="1337828" y="141405"/>
                </a:lnTo>
                <a:lnTo>
                  <a:pt x="1300070" y="117962"/>
                </a:lnTo>
                <a:lnTo>
                  <a:pt x="1261051" y="96438"/>
                </a:lnTo>
                <a:lnTo>
                  <a:pt x="1220836" y="76901"/>
                </a:lnTo>
                <a:lnTo>
                  <a:pt x="1179492" y="59415"/>
                </a:lnTo>
                <a:lnTo>
                  <a:pt x="1137085" y="44047"/>
                </a:lnTo>
                <a:lnTo>
                  <a:pt x="1093679" y="30863"/>
                </a:lnTo>
                <a:lnTo>
                  <a:pt x="1049342" y="19928"/>
                </a:lnTo>
                <a:lnTo>
                  <a:pt x="1004139" y="11308"/>
                </a:lnTo>
                <a:lnTo>
                  <a:pt x="958136" y="5069"/>
                </a:lnTo>
                <a:lnTo>
                  <a:pt x="911399" y="1278"/>
                </a:lnTo>
                <a:lnTo>
                  <a:pt x="863993" y="0"/>
                </a:lnTo>
                <a:close/>
              </a:path>
            </a:pathLst>
          </a:custGeom>
          <a:solidFill>
            <a:srgbClr val="FFFFFF"/>
          </a:solidFill>
        </p:spPr>
        <p:txBody>
          <a:bodyPr wrap="square" lIns="0" tIns="0" rIns="0" bIns="0" rtlCol="0"/>
          <a:lstStyle/>
          <a:p>
            <a:endParaRPr/>
          </a:p>
        </p:txBody>
      </p:sp>
      <p:sp>
        <p:nvSpPr>
          <p:cNvPr id="12" name="object 12"/>
          <p:cNvSpPr txBox="1"/>
          <p:nvPr/>
        </p:nvSpPr>
        <p:spPr>
          <a:xfrm>
            <a:off x="1632947" y="5319219"/>
            <a:ext cx="1339850" cy="905510"/>
          </a:xfrm>
          <a:prstGeom prst="rect">
            <a:avLst/>
          </a:prstGeom>
        </p:spPr>
        <p:txBody>
          <a:bodyPr vert="horz" wrap="square" lIns="0" tIns="12700" rIns="0" bIns="0" rtlCol="0">
            <a:spAutoFit/>
          </a:bodyPr>
          <a:lstStyle/>
          <a:p>
            <a:pPr marR="5080" algn="ctr">
              <a:lnSpc>
                <a:spcPct val="100000"/>
              </a:lnSpc>
              <a:spcBef>
                <a:spcPts val="100"/>
              </a:spcBef>
            </a:pPr>
            <a:r>
              <a:rPr lang="ca-ES" sz="1400" b="1" dirty="0">
                <a:solidFill>
                  <a:srgbClr val="D37A40"/>
                </a:solidFill>
                <a:latin typeface="Arial"/>
              </a:rPr>
              <a:t>Per al</a:t>
            </a:r>
            <a:r>
              <a:rPr lang="ca-ES" sz="1400"/>
              <a:t> </a:t>
            </a:r>
            <a:r>
              <a:rPr lang="ca-ES" sz="1400" b="1" dirty="0">
                <a:solidFill>
                  <a:srgbClr val="D37A40"/>
                </a:solidFill>
                <a:latin typeface="Arial"/>
              </a:rPr>
              <a:t>2022-23</a:t>
            </a:r>
            <a:endParaRPr lang="ca-ES" sz="1400">
              <a:latin typeface="Arial"/>
              <a:cs typeface="Arial"/>
            </a:endParaRPr>
          </a:p>
          <a:p>
            <a:pPr marR="5080" algn="ctr">
              <a:lnSpc>
                <a:spcPct val="104200"/>
              </a:lnSpc>
            </a:pPr>
            <a:r>
              <a:rPr lang="ca-ES" sz="1400" b="1" dirty="0">
                <a:solidFill>
                  <a:srgbClr val="D37A40"/>
                </a:solidFill>
                <a:latin typeface="Arial"/>
              </a:rPr>
              <a:t>les actuacions estan</a:t>
            </a:r>
            <a:r>
              <a:rPr lang="ca-ES" sz="1400"/>
              <a:t> </a:t>
            </a:r>
            <a:r>
              <a:rPr lang="ca-ES" sz="1400" b="1" dirty="0">
                <a:solidFill>
                  <a:srgbClr val="D37A40"/>
                </a:solidFill>
                <a:latin typeface="Arial"/>
              </a:rPr>
              <a:t>en</a:t>
            </a:r>
            <a:r>
              <a:rPr lang="ca-ES" sz="1400"/>
              <a:t> </a:t>
            </a:r>
            <a:r>
              <a:rPr lang="ca-ES" sz="1400" b="1" dirty="0">
                <a:solidFill>
                  <a:srgbClr val="D37A40"/>
                </a:solidFill>
                <a:latin typeface="Arial"/>
              </a:rPr>
              <a:t>procés de</a:t>
            </a:r>
            <a:r>
              <a:rPr lang="ca-ES" sz="1400"/>
              <a:t> </a:t>
            </a:r>
            <a:r>
              <a:rPr lang="ca-ES" sz="1400" b="1" dirty="0">
                <a:solidFill>
                  <a:srgbClr val="D37A40"/>
                </a:solidFill>
                <a:latin typeface="Arial"/>
              </a:rPr>
              <a:t>priorització</a:t>
            </a:r>
            <a:endParaRPr lang="ca-ES" sz="1400">
              <a:latin typeface="Arial"/>
              <a:cs typeface="Arial"/>
            </a:endParaRPr>
          </a:p>
        </p:txBody>
      </p:sp>
      <p:graphicFrame>
        <p:nvGraphicFramePr>
          <p:cNvPr id="15" name="Taula 14"/>
          <p:cNvGraphicFramePr>
            <a:graphicFrameLocks noGrp="1"/>
          </p:cNvGraphicFramePr>
          <p:nvPr>
            <p:extLst>
              <p:ext uri="{D42A27DB-BD31-4B8C-83A1-F6EECF244321}">
                <p14:modId xmlns:p14="http://schemas.microsoft.com/office/powerpoint/2010/main" val="3051587886"/>
              </p:ext>
            </p:extLst>
          </p:nvPr>
        </p:nvGraphicFramePr>
        <p:xfrm>
          <a:off x="4546600" y="1122363"/>
          <a:ext cx="7569200" cy="4950529"/>
        </p:xfrm>
        <a:graphic>
          <a:graphicData uri="http://schemas.openxmlformats.org/drawingml/2006/table">
            <a:tbl>
              <a:tblPr firstRow="1" bandRow="1">
                <a:tableStyleId>{2D5ABB26-0587-4C30-8999-92F81FD0307C}</a:tableStyleId>
              </a:tblPr>
              <a:tblGrid>
                <a:gridCol w="7569200"/>
              </a:tblGrid>
              <a:tr h="428638">
                <a:tc>
                  <a:txBody>
                    <a:bodyPr/>
                    <a:lstStyle/>
                    <a:p>
                      <a:pPr marL="635">
                        <a:lnSpc>
                          <a:spcPts val="1475"/>
                        </a:lnSpc>
                        <a:spcBef>
                          <a:spcPts val="825"/>
                        </a:spcBef>
                      </a:pPr>
                      <a:r>
                        <a:rPr lang="ca-ES" sz="1600" b="1" dirty="0">
                          <a:latin typeface="Arial"/>
                        </a:rPr>
                        <a:t>MILLORES</a:t>
                      </a:r>
                      <a:r>
                        <a:rPr sz="1600" dirty="0"/>
                        <a:t> </a:t>
                      </a:r>
                      <a:r>
                        <a:rPr lang="ca-ES" sz="1600" b="1" dirty="0">
                          <a:latin typeface="Arial"/>
                        </a:rPr>
                        <a:t>EN</a:t>
                      </a:r>
                      <a:r>
                        <a:rPr sz="1600" dirty="0"/>
                        <a:t> </a:t>
                      </a:r>
                      <a:r>
                        <a:rPr lang="ca-ES" sz="1600" b="1" dirty="0">
                          <a:latin typeface="Arial"/>
                        </a:rPr>
                        <a:t>ACCESSOS</a:t>
                      </a:r>
                      <a:r>
                        <a:rPr sz="1600" dirty="0"/>
                        <a:t> </a:t>
                      </a:r>
                      <a:r>
                        <a:rPr lang="ca-ES" sz="1600" b="1" dirty="0">
                          <a:latin typeface="Arial"/>
                        </a:rPr>
                        <a:t>I</a:t>
                      </a:r>
                      <a:r>
                        <a:rPr sz="1600" dirty="0"/>
                        <a:t> </a:t>
                      </a:r>
                      <a:r>
                        <a:rPr lang="ca-ES" sz="1600" b="1" dirty="0">
                          <a:latin typeface="Arial"/>
                        </a:rPr>
                        <a:t>FAÇANES:</a:t>
                      </a:r>
                      <a:endParaRPr lang="ca-ES" sz="1600" dirty="0">
                        <a:latin typeface="Arial"/>
                        <a:cs typeface="Arial"/>
                      </a:endParaRPr>
                    </a:p>
                  </a:txBody>
                  <a:tcPr marL="0" marR="0" marT="104775" marB="0">
                    <a:lnT w="12700">
                      <a:solidFill>
                        <a:srgbClr val="AB182D"/>
                      </a:solidFill>
                      <a:prstDash val="solid"/>
                    </a:lnT>
                    <a:solidFill>
                      <a:srgbClr val="FFF7B2"/>
                    </a:solidFill>
                  </a:tcPr>
                </a:tc>
              </a:tr>
              <a:tr h="285662">
                <a:tc>
                  <a:txBody>
                    <a:bodyPr/>
                    <a:lstStyle/>
                    <a:p>
                      <a:pPr>
                        <a:lnSpc>
                          <a:spcPts val="1475"/>
                        </a:lnSpc>
                        <a:spcBef>
                          <a:spcPts val="25"/>
                        </a:spcBef>
                      </a:pPr>
                      <a:r>
                        <a:rPr lang="ca-ES" sz="1600" b="1" dirty="0">
                          <a:latin typeface="Arial"/>
                        </a:rPr>
                        <a:t>·</a:t>
                      </a:r>
                      <a:r>
                        <a:rPr sz="1600"/>
                        <a:t> </a:t>
                      </a:r>
                      <a:r>
                        <a:rPr lang="ca-ES" sz="1600" b="1" dirty="0">
                          <a:latin typeface="Arial"/>
                        </a:rPr>
                        <a:t>Obres</a:t>
                      </a:r>
                      <a:r>
                        <a:rPr sz="1600"/>
                        <a:t> </a:t>
                      </a:r>
                      <a:r>
                        <a:rPr lang="ca-ES" sz="1600" b="1" dirty="0">
                          <a:latin typeface="Arial"/>
                        </a:rPr>
                        <a:t>de</a:t>
                      </a:r>
                      <a:r>
                        <a:rPr sz="1600"/>
                        <a:t> </a:t>
                      </a:r>
                      <a:r>
                        <a:rPr lang="ca-ES" sz="1600" b="1" dirty="0">
                          <a:latin typeface="Arial"/>
                        </a:rPr>
                        <a:t>millora</a:t>
                      </a:r>
                      <a:r>
                        <a:rPr sz="1600"/>
                        <a:t> </a:t>
                      </a:r>
                      <a:r>
                        <a:rPr lang="ca-ES" sz="1600" b="1" dirty="0">
                          <a:latin typeface="Arial"/>
                        </a:rPr>
                        <a:t>als</a:t>
                      </a:r>
                      <a:r>
                        <a:rPr sz="1600"/>
                        <a:t> </a:t>
                      </a:r>
                      <a:r>
                        <a:rPr lang="ca-ES" sz="1600" b="1" dirty="0">
                          <a:latin typeface="Arial"/>
                        </a:rPr>
                        <a:t>accessos</a:t>
                      </a:r>
                      <a:r>
                        <a:rPr sz="1600"/>
                        <a:t> </a:t>
                      </a:r>
                      <a:r>
                        <a:rPr lang="ca-ES" sz="1600" b="1" dirty="0">
                          <a:latin typeface="Arial"/>
                        </a:rPr>
                        <a:t>a</a:t>
                      </a:r>
                      <a:r>
                        <a:rPr sz="1600"/>
                        <a:t> </a:t>
                      </a:r>
                      <a:r>
                        <a:rPr lang="ca-ES" sz="1600" b="1" dirty="0">
                          <a:latin typeface="Arial"/>
                        </a:rPr>
                        <a:t>les</a:t>
                      </a:r>
                      <a:r>
                        <a:rPr sz="1600"/>
                        <a:t> </a:t>
                      </a:r>
                      <a:r>
                        <a:rPr lang="ca-ES" sz="1600" b="1" dirty="0">
                          <a:latin typeface="Arial"/>
                        </a:rPr>
                        <a:t>àrees</a:t>
                      </a:r>
                      <a:r>
                        <a:rPr sz="1600"/>
                        <a:t> </a:t>
                      </a:r>
                      <a:r>
                        <a:rPr lang="ca-ES" sz="1600" b="1" dirty="0">
                          <a:latin typeface="Arial"/>
                        </a:rPr>
                        <a:t>comercials</a:t>
                      </a:r>
                      <a:r>
                        <a:rPr sz="1600"/>
                        <a:t> </a:t>
                      </a:r>
                      <a:r>
                        <a:rPr lang="ca-ES" sz="1600" b="1" dirty="0">
                          <a:latin typeface="Arial"/>
                        </a:rPr>
                        <a:t>i</a:t>
                      </a:r>
                      <a:r>
                        <a:rPr sz="1600"/>
                        <a:t> </a:t>
                      </a:r>
                      <a:r>
                        <a:rPr lang="ca-ES" sz="1600" b="1" dirty="0">
                          <a:latin typeface="Arial"/>
                        </a:rPr>
                        <a:t>zones</a:t>
                      </a:r>
                      <a:r>
                        <a:rPr sz="1600"/>
                        <a:t> </a:t>
                      </a:r>
                      <a:r>
                        <a:rPr lang="ca-ES" sz="1600" b="1" dirty="0">
                          <a:latin typeface="Arial"/>
                        </a:rPr>
                        <a:t>logístiques</a:t>
                      </a:r>
                      <a:endParaRPr lang="ca-ES" sz="1600">
                        <a:latin typeface="Arial"/>
                        <a:cs typeface="Arial"/>
                      </a:endParaRPr>
                    </a:p>
                  </a:txBody>
                  <a:tcPr marL="0" marR="0" marT="3175" marB="0">
                    <a:solidFill>
                      <a:srgbClr val="FFF7B2"/>
                    </a:solidFill>
                  </a:tcPr>
                </a:tc>
              </a:tr>
              <a:tr h="428347">
                <a:tc>
                  <a:txBody>
                    <a:bodyPr/>
                    <a:lstStyle/>
                    <a:p>
                      <a:pPr>
                        <a:lnSpc>
                          <a:spcPct val="100000"/>
                        </a:lnSpc>
                        <a:spcBef>
                          <a:spcPts val="25"/>
                        </a:spcBef>
                      </a:pPr>
                      <a:r>
                        <a:rPr lang="ca-ES" sz="1600" b="1" dirty="0">
                          <a:latin typeface="Arial"/>
                        </a:rPr>
                        <a:t>·</a:t>
                      </a:r>
                      <a:r>
                        <a:rPr sz="1600" dirty="0"/>
                        <a:t> </a:t>
                      </a:r>
                      <a:r>
                        <a:rPr lang="ca-ES" sz="1600" b="1" dirty="0">
                          <a:latin typeface="Arial"/>
                        </a:rPr>
                        <a:t>Millores</a:t>
                      </a:r>
                      <a:r>
                        <a:rPr sz="1600" dirty="0"/>
                        <a:t> </a:t>
                      </a:r>
                      <a:r>
                        <a:rPr lang="ca-ES" sz="1600" b="1" dirty="0">
                          <a:latin typeface="Arial"/>
                        </a:rPr>
                        <a:t>i</a:t>
                      </a:r>
                      <a:r>
                        <a:rPr sz="1600" dirty="0"/>
                        <a:t> </a:t>
                      </a:r>
                      <a:r>
                        <a:rPr lang="ca-ES" sz="1600" b="1" dirty="0">
                          <a:latin typeface="Arial"/>
                        </a:rPr>
                        <a:t>rehabilitacions</a:t>
                      </a:r>
                      <a:r>
                        <a:rPr sz="1600" dirty="0"/>
                        <a:t> </a:t>
                      </a:r>
                      <a:r>
                        <a:rPr lang="ca-ES" sz="1600" b="1" dirty="0">
                          <a:latin typeface="Arial"/>
                        </a:rPr>
                        <a:t>de</a:t>
                      </a:r>
                      <a:r>
                        <a:rPr sz="1600" dirty="0"/>
                        <a:t> </a:t>
                      </a:r>
                      <a:r>
                        <a:rPr lang="ca-ES" sz="1600" b="1" dirty="0">
                          <a:latin typeface="Arial"/>
                        </a:rPr>
                        <a:t>façanes</a:t>
                      </a:r>
                      <a:endParaRPr lang="ca-ES" sz="1600" dirty="0">
                        <a:latin typeface="Arial"/>
                        <a:cs typeface="Arial"/>
                      </a:endParaRPr>
                    </a:p>
                  </a:txBody>
                  <a:tcPr marL="0" marR="0" marT="3175" marB="0">
                    <a:lnB w="12700">
                      <a:solidFill>
                        <a:srgbClr val="AB182D"/>
                      </a:solidFill>
                      <a:prstDash val="solid"/>
                    </a:lnB>
                    <a:solidFill>
                      <a:srgbClr val="FFF7B2"/>
                    </a:solidFill>
                  </a:tcPr>
                </a:tc>
              </a:tr>
              <a:tr h="428638">
                <a:tc>
                  <a:txBody>
                    <a:bodyPr/>
                    <a:lstStyle/>
                    <a:p>
                      <a:pPr marL="635">
                        <a:lnSpc>
                          <a:spcPts val="1475"/>
                        </a:lnSpc>
                        <a:spcBef>
                          <a:spcPts val="825"/>
                        </a:spcBef>
                      </a:pPr>
                      <a:r>
                        <a:rPr lang="ca-ES" sz="1600" b="1" dirty="0">
                          <a:latin typeface="Arial"/>
                        </a:rPr>
                        <a:t>MILLORES</a:t>
                      </a:r>
                      <a:r>
                        <a:rPr sz="1600"/>
                        <a:t> </a:t>
                      </a:r>
                      <a:r>
                        <a:rPr lang="ca-ES" sz="1600" b="1" dirty="0">
                          <a:latin typeface="Arial"/>
                        </a:rPr>
                        <a:t>EN</a:t>
                      </a:r>
                      <a:r>
                        <a:rPr sz="1600"/>
                        <a:t> </a:t>
                      </a:r>
                      <a:r>
                        <a:rPr lang="ca-ES" sz="1600" b="1" dirty="0">
                          <a:latin typeface="Arial"/>
                        </a:rPr>
                        <a:t>SOSTENIBILITAT:</a:t>
                      </a:r>
                      <a:endParaRPr lang="ca-ES" sz="1600">
                        <a:latin typeface="Arial"/>
                        <a:cs typeface="Arial"/>
                      </a:endParaRPr>
                    </a:p>
                  </a:txBody>
                  <a:tcPr marL="0" marR="0" marT="104775" marB="0">
                    <a:lnT w="12700">
                      <a:solidFill>
                        <a:srgbClr val="AB182D"/>
                      </a:solidFill>
                      <a:prstDash val="solid"/>
                    </a:lnT>
                  </a:tcPr>
                </a:tc>
              </a:tr>
              <a:tr h="522627">
                <a:tc>
                  <a:txBody>
                    <a:bodyPr/>
                    <a:lstStyle/>
                    <a:p>
                      <a:pPr>
                        <a:lnSpc>
                          <a:spcPct val="100000"/>
                        </a:lnSpc>
                        <a:spcBef>
                          <a:spcPts val="25"/>
                        </a:spcBef>
                      </a:pPr>
                      <a:r>
                        <a:rPr lang="ca-ES" sz="1600" b="1" dirty="0">
                          <a:latin typeface="Arial"/>
                        </a:rPr>
                        <a:t>· </a:t>
                      </a:r>
                      <a:r>
                        <a:rPr lang="ca-ES" sz="1600" b="1" dirty="0" smtClean="0">
                          <a:latin typeface="Arial"/>
                        </a:rPr>
                        <a:t>Actuacions que impliquen estalvi </a:t>
                      </a:r>
                      <a:r>
                        <a:rPr lang="ca-ES" sz="1600" b="1" dirty="0">
                          <a:latin typeface="Arial"/>
                        </a:rPr>
                        <a:t>energètic i </a:t>
                      </a:r>
                      <a:r>
                        <a:rPr lang="ca-ES" sz="1600" b="1" dirty="0" smtClean="0">
                          <a:latin typeface="Arial"/>
                        </a:rPr>
                        <a:t>condicionament d’espais verds</a:t>
                      </a:r>
                      <a:endParaRPr lang="ca-ES" sz="1600" dirty="0">
                        <a:latin typeface="Arial"/>
                        <a:cs typeface="Arial"/>
                      </a:endParaRPr>
                    </a:p>
                  </a:txBody>
                  <a:tcPr marL="0" marR="0" marT="3175" marB="0"/>
                </a:tc>
              </a:tr>
              <a:tr h="428638">
                <a:tc>
                  <a:txBody>
                    <a:bodyPr/>
                    <a:lstStyle/>
                    <a:p>
                      <a:pPr marL="635">
                        <a:lnSpc>
                          <a:spcPts val="1475"/>
                        </a:lnSpc>
                        <a:spcBef>
                          <a:spcPts val="825"/>
                        </a:spcBef>
                      </a:pPr>
                      <a:r>
                        <a:rPr lang="ca-ES" sz="1600" b="1" dirty="0">
                          <a:latin typeface="Arial"/>
                        </a:rPr>
                        <a:t>ELEVADORS:</a:t>
                      </a:r>
                      <a:endParaRPr lang="ca-ES" sz="1600" dirty="0">
                        <a:latin typeface="Arial"/>
                        <a:cs typeface="Arial"/>
                      </a:endParaRPr>
                    </a:p>
                  </a:txBody>
                  <a:tcPr marL="0" marR="0" marT="104775" marB="0">
                    <a:solidFill>
                      <a:srgbClr val="FFF7B2"/>
                    </a:solidFill>
                  </a:tcPr>
                </a:tc>
              </a:tr>
              <a:tr h="428347">
                <a:tc>
                  <a:txBody>
                    <a:bodyPr/>
                    <a:lstStyle/>
                    <a:p>
                      <a:pPr>
                        <a:lnSpc>
                          <a:spcPct val="100000"/>
                        </a:lnSpc>
                        <a:spcBef>
                          <a:spcPts val="25"/>
                        </a:spcBef>
                      </a:pPr>
                      <a:r>
                        <a:rPr lang="ca-ES" sz="1600" b="1" dirty="0">
                          <a:latin typeface="Arial"/>
                        </a:rPr>
                        <a:t>·</a:t>
                      </a:r>
                      <a:r>
                        <a:rPr sz="1600" dirty="0"/>
                        <a:t> </a:t>
                      </a:r>
                      <a:r>
                        <a:rPr lang="ca-ES" sz="1600" b="1" dirty="0">
                          <a:latin typeface="Arial"/>
                        </a:rPr>
                        <a:t>Actuacions de</a:t>
                      </a:r>
                      <a:r>
                        <a:rPr sz="1600" dirty="0"/>
                        <a:t> </a:t>
                      </a:r>
                      <a:r>
                        <a:rPr lang="ca-ES" sz="1600" b="1" dirty="0">
                          <a:latin typeface="Arial"/>
                        </a:rPr>
                        <a:t>modernització</a:t>
                      </a:r>
                      <a:r>
                        <a:rPr sz="1600" dirty="0"/>
                        <a:t> </a:t>
                      </a:r>
                      <a:r>
                        <a:rPr lang="ca-ES" sz="1600" b="1" dirty="0">
                          <a:latin typeface="Arial"/>
                        </a:rPr>
                        <a:t>d’elevadors o millora</a:t>
                      </a:r>
                      <a:r>
                        <a:rPr sz="1600" dirty="0"/>
                        <a:t> </a:t>
                      </a:r>
                      <a:r>
                        <a:rPr lang="ca-ES" sz="1600" b="1" dirty="0">
                          <a:latin typeface="Arial"/>
                        </a:rPr>
                        <a:t>dels</a:t>
                      </a:r>
                      <a:r>
                        <a:rPr sz="1600" dirty="0"/>
                        <a:t> </a:t>
                      </a:r>
                      <a:r>
                        <a:rPr lang="ca-ES" sz="1600" b="1" dirty="0">
                          <a:latin typeface="Arial"/>
                        </a:rPr>
                        <a:t>existents</a:t>
                      </a:r>
                      <a:endParaRPr lang="ca-ES" sz="1600" dirty="0">
                        <a:latin typeface="Arial"/>
                        <a:cs typeface="Arial"/>
                      </a:endParaRPr>
                    </a:p>
                  </a:txBody>
                  <a:tcPr marL="0" marR="0" marT="3175" marB="0">
                    <a:lnB w="12700">
                      <a:solidFill>
                        <a:srgbClr val="AB182D"/>
                      </a:solidFill>
                      <a:prstDash val="solid"/>
                    </a:lnB>
                    <a:solidFill>
                      <a:srgbClr val="FFF7B2"/>
                    </a:solidFill>
                  </a:tcPr>
                </a:tc>
              </a:tr>
              <a:tr h="428638">
                <a:tc>
                  <a:txBody>
                    <a:bodyPr/>
                    <a:lstStyle/>
                    <a:p>
                      <a:pPr marL="635">
                        <a:lnSpc>
                          <a:spcPts val="1475"/>
                        </a:lnSpc>
                        <a:spcBef>
                          <a:spcPts val="825"/>
                        </a:spcBef>
                      </a:pPr>
                      <a:r>
                        <a:rPr lang="ca-ES" sz="1600" b="1" dirty="0">
                          <a:latin typeface="Arial"/>
                        </a:rPr>
                        <a:t>ACTUACIONS DE</a:t>
                      </a:r>
                      <a:r>
                        <a:rPr sz="1600"/>
                        <a:t> </a:t>
                      </a:r>
                      <a:r>
                        <a:rPr lang="ca-ES" sz="1600" b="1" dirty="0">
                          <a:latin typeface="Arial"/>
                        </a:rPr>
                        <a:t>MILLORA O</a:t>
                      </a:r>
                      <a:r>
                        <a:rPr sz="1600"/>
                        <a:t> </a:t>
                      </a:r>
                      <a:r>
                        <a:rPr lang="ca-ES" sz="1600" b="1" dirty="0">
                          <a:latin typeface="Arial"/>
                        </a:rPr>
                        <a:t>POTENCIACIÓ COMERCIAL:</a:t>
                      </a:r>
                      <a:endParaRPr lang="ca-ES" sz="1600">
                        <a:latin typeface="Arial"/>
                        <a:cs typeface="Arial"/>
                      </a:endParaRPr>
                    </a:p>
                  </a:txBody>
                  <a:tcPr marL="0" marR="0" marT="104775" marB="0">
                    <a:lnT w="12700">
                      <a:solidFill>
                        <a:srgbClr val="AB182D"/>
                      </a:solidFill>
                      <a:prstDash val="solid"/>
                    </a:lnT>
                  </a:tcPr>
                </a:tc>
              </a:tr>
              <a:tr h="714008">
                <a:tc>
                  <a:txBody>
                    <a:bodyPr/>
                    <a:lstStyle/>
                    <a:p>
                      <a:pPr>
                        <a:lnSpc>
                          <a:spcPct val="100000"/>
                        </a:lnSpc>
                        <a:spcBef>
                          <a:spcPts val="25"/>
                        </a:spcBef>
                      </a:pPr>
                      <a:r>
                        <a:rPr lang="ca-ES" sz="1600" b="1" dirty="0">
                          <a:latin typeface="Arial"/>
                        </a:rPr>
                        <a:t>·</a:t>
                      </a:r>
                      <a:r>
                        <a:rPr sz="1600" dirty="0"/>
                        <a:t> </a:t>
                      </a:r>
                      <a:r>
                        <a:rPr lang="ca-ES" sz="1600" b="1" dirty="0">
                          <a:latin typeface="Arial"/>
                        </a:rPr>
                        <a:t>Inversions per</a:t>
                      </a:r>
                      <a:r>
                        <a:rPr sz="1600" dirty="0"/>
                        <a:t> </a:t>
                      </a:r>
                      <a:r>
                        <a:rPr lang="ca-ES" sz="1600" b="1" dirty="0">
                          <a:latin typeface="Arial"/>
                        </a:rPr>
                        <a:t>alliberar</a:t>
                      </a:r>
                      <a:r>
                        <a:rPr sz="1600" dirty="0"/>
                        <a:t> </a:t>
                      </a:r>
                      <a:r>
                        <a:rPr lang="ca-ES" sz="1600" b="1" dirty="0">
                          <a:latin typeface="Arial"/>
                        </a:rPr>
                        <a:t>espais</a:t>
                      </a:r>
                      <a:r>
                        <a:rPr sz="1600" dirty="0"/>
                        <a:t> </a:t>
                      </a:r>
                      <a:r>
                        <a:rPr lang="ca-ES" sz="1600" b="1" dirty="0">
                          <a:latin typeface="Arial"/>
                        </a:rPr>
                        <a:t>sense</a:t>
                      </a:r>
                      <a:r>
                        <a:rPr sz="1600" dirty="0"/>
                        <a:t> </a:t>
                      </a:r>
                      <a:r>
                        <a:rPr lang="ca-ES" sz="1600" b="1" dirty="0">
                          <a:latin typeface="Arial"/>
                        </a:rPr>
                        <a:t>ús,</a:t>
                      </a:r>
                      <a:r>
                        <a:rPr sz="1600" dirty="0"/>
                        <a:t> </a:t>
                      </a:r>
                      <a:r>
                        <a:rPr lang="ca-ES" sz="1600" b="1" dirty="0">
                          <a:latin typeface="Arial"/>
                        </a:rPr>
                        <a:t>construcció</a:t>
                      </a:r>
                      <a:r>
                        <a:rPr sz="1600" dirty="0"/>
                        <a:t> </a:t>
                      </a:r>
                      <a:r>
                        <a:rPr lang="ca-ES" sz="1600" b="1" dirty="0">
                          <a:latin typeface="Arial"/>
                        </a:rPr>
                        <a:t>de punts</a:t>
                      </a:r>
                      <a:r>
                        <a:rPr sz="1600" dirty="0"/>
                        <a:t> </a:t>
                      </a:r>
                      <a:r>
                        <a:rPr lang="ca-ES" sz="1600" b="1" dirty="0" smtClean="0">
                          <a:latin typeface="Arial"/>
                        </a:rPr>
                        <a:t>d’informació i altres noves construccions amb l’objectiu de potenciar</a:t>
                      </a:r>
                      <a:r>
                        <a:rPr lang="ca-ES" sz="1600" b="1" baseline="0" dirty="0" smtClean="0">
                          <a:latin typeface="Arial"/>
                        </a:rPr>
                        <a:t> l’activitat comercial.</a:t>
                      </a:r>
                      <a:endParaRPr lang="ca-ES" sz="1600" dirty="0">
                        <a:latin typeface="Arial"/>
                        <a:cs typeface="Arial"/>
                      </a:endParaRPr>
                    </a:p>
                  </a:txBody>
                  <a:tcPr marL="0" marR="0" marT="3175" marB="0"/>
                </a:tc>
              </a:tr>
              <a:tr h="428640">
                <a:tc>
                  <a:txBody>
                    <a:bodyPr/>
                    <a:lstStyle/>
                    <a:p>
                      <a:pPr marL="635">
                        <a:lnSpc>
                          <a:spcPts val="1475"/>
                        </a:lnSpc>
                        <a:spcBef>
                          <a:spcPts val="825"/>
                        </a:spcBef>
                      </a:pPr>
                      <a:r>
                        <a:rPr lang="ca-ES" sz="1600" b="1" dirty="0">
                          <a:latin typeface="Arial"/>
                        </a:rPr>
                        <a:t>MANTENIMENT</a:t>
                      </a:r>
                      <a:r>
                        <a:rPr sz="1600" dirty="0"/>
                        <a:t> </a:t>
                      </a:r>
                      <a:r>
                        <a:rPr lang="ca-ES" sz="1600" b="1" dirty="0">
                          <a:latin typeface="Arial"/>
                        </a:rPr>
                        <a:t>I</a:t>
                      </a:r>
                      <a:r>
                        <a:rPr sz="1600" dirty="0"/>
                        <a:t> </a:t>
                      </a:r>
                      <a:r>
                        <a:rPr lang="ca-ES" sz="1600" b="1" dirty="0">
                          <a:latin typeface="Arial"/>
                        </a:rPr>
                        <a:t>RENOVACIÓ</a:t>
                      </a:r>
                      <a:r>
                        <a:rPr sz="1600" dirty="0"/>
                        <a:t> </a:t>
                      </a:r>
                      <a:r>
                        <a:rPr lang="ca-ES" sz="1600" b="1" dirty="0">
                          <a:latin typeface="Arial"/>
                        </a:rPr>
                        <a:t>D’INFRAESTRUCTURES:</a:t>
                      </a:r>
                      <a:endParaRPr lang="ca-ES" sz="1600" dirty="0">
                        <a:latin typeface="Arial"/>
                        <a:cs typeface="Arial"/>
                      </a:endParaRPr>
                    </a:p>
                  </a:txBody>
                  <a:tcPr marL="0" marR="0" marT="104775" marB="0">
                    <a:solidFill>
                      <a:srgbClr val="FFF7B2"/>
                    </a:solidFill>
                  </a:tcPr>
                </a:tc>
              </a:tr>
              <a:tr h="428346">
                <a:tc>
                  <a:txBody>
                    <a:bodyPr/>
                    <a:lstStyle/>
                    <a:p>
                      <a:pPr>
                        <a:lnSpc>
                          <a:spcPct val="100000"/>
                        </a:lnSpc>
                        <a:spcBef>
                          <a:spcPts val="25"/>
                        </a:spcBef>
                      </a:pPr>
                      <a:r>
                        <a:rPr lang="ca-ES" sz="1600" b="1" dirty="0">
                          <a:latin typeface="Arial"/>
                        </a:rPr>
                        <a:t>·</a:t>
                      </a:r>
                      <a:r>
                        <a:rPr sz="1600" dirty="0"/>
                        <a:t> </a:t>
                      </a:r>
                      <a:r>
                        <a:rPr lang="ca-ES" sz="1600" b="1" dirty="0">
                          <a:latin typeface="Arial"/>
                        </a:rPr>
                        <a:t>Millora</a:t>
                      </a:r>
                      <a:r>
                        <a:rPr sz="1600" dirty="0"/>
                        <a:t> </a:t>
                      </a:r>
                      <a:r>
                        <a:rPr lang="ca-ES" sz="1600" b="1" dirty="0">
                          <a:latin typeface="Arial"/>
                        </a:rPr>
                        <a:t>del</a:t>
                      </a:r>
                      <a:r>
                        <a:rPr sz="1600" dirty="0"/>
                        <a:t> </a:t>
                      </a:r>
                      <a:r>
                        <a:rPr lang="ca-ES" sz="1600" b="1" dirty="0">
                          <a:latin typeface="Arial"/>
                        </a:rPr>
                        <a:t>confort, el</a:t>
                      </a:r>
                      <a:r>
                        <a:rPr sz="1600" dirty="0"/>
                        <a:t> </a:t>
                      </a:r>
                      <a:r>
                        <a:rPr lang="ca-ES" sz="1600" b="1" dirty="0">
                          <a:latin typeface="Arial"/>
                        </a:rPr>
                        <a:t>bon funcionament i la seguretat</a:t>
                      </a:r>
                      <a:r>
                        <a:rPr sz="1600" dirty="0"/>
                        <a:t> </a:t>
                      </a:r>
                      <a:r>
                        <a:rPr lang="ca-ES" sz="1600" b="1" dirty="0">
                          <a:latin typeface="Arial"/>
                        </a:rPr>
                        <a:t>de</a:t>
                      </a:r>
                      <a:r>
                        <a:rPr sz="1600" dirty="0"/>
                        <a:t> </a:t>
                      </a:r>
                      <a:r>
                        <a:rPr lang="ca-ES" sz="1600" b="1" dirty="0">
                          <a:latin typeface="Arial"/>
                        </a:rPr>
                        <a:t>les</a:t>
                      </a:r>
                      <a:r>
                        <a:rPr sz="1600" dirty="0"/>
                        <a:t> </a:t>
                      </a:r>
                      <a:r>
                        <a:rPr lang="ca-ES" sz="1600" b="1" dirty="0">
                          <a:latin typeface="Arial"/>
                        </a:rPr>
                        <a:t>instal·lacions</a:t>
                      </a:r>
                      <a:endParaRPr lang="ca-ES" sz="1600" dirty="0">
                        <a:latin typeface="Arial"/>
                        <a:cs typeface="Arial"/>
                      </a:endParaRPr>
                    </a:p>
                  </a:txBody>
                  <a:tcPr marL="0" marR="0" marT="3175" marB="0">
                    <a:lnB w="12700">
                      <a:solidFill>
                        <a:srgbClr val="AB182D"/>
                      </a:solidFill>
                      <a:prstDash val="solid"/>
                    </a:lnB>
                    <a:solidFill>
                      <a:srgbClr val="FFF7B2"/>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12252325" algn="l"/>
              </a:tabLst>
            </a:pPr>
            <a:r>
              <a:rPr lang="ca-ES" u="heavy" dirty="0">
                <a:uFill>
                  <a:solidFill>
                    <a:srgbClr val="AB182D"/>
                  </a:solidFill>
                </a:uFill>
              </a:rPr>
              <a:t>8.</a:t>
            </a:r>
            <a:r>
              <a:rPr lang="ca-ES"/>
              <a:t> </a:t>
            </a:r>
            <a:r>
              <a:rPr lang="ca-ES" u="heavy" dirty="0">
                <a:uFill>
                  <a:solidFill>
                    <a:srgbClr val="AB182D"/>
                  </a:solidFill>
                </a:uFill>
              </a:rPr>
              <a:t>Inversions:</a:t>
            </a:r>
            <a:r>
              <a:rPr lang="ca-ES"/>
              <a:t> </a:t>
            </a:r>
            <a:r>
              <a:rPr lang="ca-ES" u="heavy" dirty="0">
                <a:uFill>
                  <a:solidFill>
                    <a:srgbClr val="AB182D"/>
                  </a:solidFill>
                </a:uFill>
              </a:rPr>
              <a:t>de</a:t>
            </a:r>
            <a:r>
              <a:rPr lang="ca-ES"/>
              <a:t> </a:t>
            </a:r>
            <a:r>
              <a:rPr lang="ca-ES" u="heavy" dirty="0">
                <a:uFill>
                  <a:solidFill>
                    <a:srgbClr val="AB182D"/>
                  </a:solidFill>
                </a:uFill>
              </a:rPr>
              <a:t>la</a:t>
            </a:r>
            <a:r>
              <a:rPr lang="ca-ES"/>
              <a:t> </a:t>
            </a:r>
            <a:r>
              <a:rPr lang="ca-ES" u="heavy" dirty="0">
                <a:uFill>
                  <a:solidFill>
                    <a:srgbClr val="AB182D"/>
                  </a:solidFill>
                </a:uFill>
              </a:rPr>
              <a:t>transformació</a:t>
            </a:r>
            <a:r>
              <a:rPr lang="ca-ES"/>
              <a:t> </a:t>
            </a:r>
            <a:r>
              <a:rPr lang="ca-ES" u="heavy" dirty="0">
                <a:uFill>
                  <a:solidFill>
                    <a:srgbClr val="AB182D"/>
                  </a:solidFill>
                </a:uFill>
              </a:rPr>
              <a:t>física</a:t>
            </a:r>
            <a:r>
              <a:rPr lang="ca-ES"/>
              <a:t> </a:t>
            </a:r>
            <a:r>
              <a:rPr lang="ca-ES" u="heavy" dirty="0">
                <a:uFill>
                  <a:solidFill>
                    <a:srgbClr val="AB182D"/>
                  </a:solidFill>
                </a:uFill>
              </a:rPr>
              <a:t>a</a:t>
            </a:r>
            <a:r>
              <a:rPr lang="ca-ES"/>
              <a:t> </a:t>
            </a:r>
            <a:r>
              <a:rPr lang="ca-ES" u="heavy" dirty="0">
                <a:uFill>
                  <a:solidFill>
                    <a:srgbClr val="AB182D"/>
                  </a:solidFill>
                </a:uFill>
              </a:rPr>
              <a:t>la</a:t>
            </a:r>
            <a:r>
              <a:rPr lang="ca-ES"/>
              <a:t> </a:t>
            </a:r>
            <a:r>
              <a:rPr lang="ca-ES" u="heavy" dirty="0">
                <a:uFill>
                  <a:solidFill>
                    <a:srgbClr val="AB182D"/>
                  </a:solidFill>
                </a:uFill>
              </a:rPr>
              <a:t>digital</a:t>
            </a:r>
            <a:r>
              <a:rPr lang="en-US" u="heavy" dirty="0">
                <a:uFill>
                  <a:solidFill>
                    <a:srgbClr val="AB182D"/>
                  </a:solidFill>
                </a:uFill>
              </a:rPr>
              <a:t>	</a:t>
            </a:r>
          </a:p>
        </p:txBody>
      </p:sp>
      <p:grpSp>
        <p:nvGrpSpPr>
          <p:cNvPr id="3" name="object 3"/>
          <p:cNvGrpSpPr/>
          <p:nvPr/>
        </p:nvGrpSpPr>
        <p:grpSpPr>
          <a:xfrm>
            <a:off x="359994" y="1116012"/>
            <a:ext cx="5963285" cy="5868035"/>
            <a:chOff x="359994" y="1116012"/>
            <a:chExt cx="5963285" cy="5868035"/>
          </a:xfrm>
        </p:grpSpPr>
        <p:sp>
          <p:nvSpPr>
            <p:cNvPr id="4" name="object 4"/>
            <p:cNvSpPr/>
            <p:nvPr/>
          </p:nvSpPr>
          <p:spPr>
            <a:xfrm>
              <a:off x="359994" y="1116012"/>
              <a:ext cx="5963285" cy="5868035"/>
            </a:xfrm>
            <a:custGeom>
              <a:avLst/>
              <a:gdLst/>
              <a:ahLst/>
              <a:cxnLst/>
              <a:rect l="l" t="t" r="r" b="b"/>
              <a:pathLst>
                <a:path w="5963285" h="5868034">
                  <a:moveTo>
                    <a:pt x="5963107" y="0"/>
                  </a:moveTo>
                  <a:lnTo>
                    <a:pt x="0" y="0"/>
                  </a:lnTo>
                  <a:lnTo>
                    <a:pt x="0" y="5867996"/>
                  </a:lnTo>
                  <a:lnTo>
                    <a:pt x="5963107" y="5867996"/>
                  </a:lnTo>
                  <a:lnTo>
                    <a:pt x="5963107" y="0"/>
                  </a:lnTo>
                  <a:close/>
                </a:path>
              </a:pathLst>
            </a:custGeom>
            <a:solidFill>
              <a:srgbClr val="D37A40"/>
            </a:solidFill>
          </p:spPr>
          <p:txBody>
            <a:bodyPr wrap="square" lIns="0" tIns="0" rIns="0" bIns="0" rtlCol="0"/>
            <a:lstStyle/>
            <a:p>
              <a:endParaRPr/>
            </a:p>
          </p:txBody>
        </p:sp>
        <p:sp>
          <p:nvSpPr>
            <p:cNvPr id="5" name="object 5"/>
            <p:cNvSpPr/>
            <p:nvPr/>
          </p:nvSpPr>
          <p:spPr>
            <a:xfrm>
              <a:off x="719988" y="1507769"/>
              <a:ext cx="5243195" cy="5116830"/>
            </a:xfrm>
            <a:custGeom>
              <a:avLst/>
              <a:gdLst/>
              <a:ahLst/>
              <a:cxnLst/>
              <a:rect l="l" t="t" r="r" b="b"/>
              <a:pathLst>
                <a:path w="5243195" h="5116830">
                  <a:moveTo>
                    <a:pt x="1627708" y="4544199"/>
                  </a:moveTo>
                  <a:lnTo>
                    <a:pt x="1625828" y="4505033"/>
                  </a:lnTo>
                  <a:lnTo>
                    <a:pt x="1620278" y="4466577"/>
                  </a:lnTo>
                  <a:lnTo>
                    <a:pt x="1611172" y="4428922"/>
                  </a:lnTo>
                  <a:lnTo>
                    <a:pt x="1598637" y="4392130"/>
                  </a:lnTo>
                  <a:lnTo>
                    <a:pt x="1582788" y="4356316"/>
                  </a:lnTo>
                  <a:lnTo>
                    <a:pt x="1563751" y="4321543"/>
                  </a:lnTo>
                  <a:lnTo>
                    <a:pt x="1541653" y="4287901"/>
                  </a:lnTo>
                  <a:lnTo>
                    <a:pt x="1516595" y="4255490"/>
                  </a:lnTo>
                  <a:lnTo>
                    <a:pt x="1488719" y="4224375"/>
                  </a:lnTo>
                  <a:lnTo>
                    <a:pt x="1458137" y="4194645"/>
                  </a:lnTo>
                  <a:lnTo>
                    <a:pt x="1424965" y="4166400"/>
                  </a:lnTo>
                  <a:lnTo>
                    <a:pt x="1389341" y="4139717"/>
                  </a:lnTo>
                  <a:lnTo>
                    <a:pt x="1351368" y="4114673"/>
                  </a:lnTo>
                  <a:lnTo>
                    <a:pt x="1311173" y="4091355"/>
                  </a:lnTo>
                  <a:lnTo>
                    <a:pt x="1268882" y="4069867"/>
                  </a:lnTo>
                  <a:lnTo>
                    <a:pt x="1224622" y="4050271"/>
                  </a:lnTo>
                  <a:lnTo>
                    <a:pt x="1178496" y="4032656"/>
                  </a:lnTo>
                  <a:lnTo>
                    <a:pt x="1130642" y="4017124"/>
                  </a:lnTo>
                  <a:lnTo>
                    <a:pt x="1081176" y="4003738"/>
                  </a:lnTo>
                  <a:lnTo>
                    <a:pt x="1030211" y="3992600"/>
                  </a:lnTo>
                  <a:lnTo>
                    <a:pt x="977874" y="3983786"/>
                  </a:lnTo>
                  <a:lnTo>
                    <a:pt x="924293" y="3977386"/>
                  </a:lnTo>
                  <a:lnTo>
                    <a:pt x="869581" y="3973487"/>
                  </a:lnTo>
                  <a:lnTo>
                    <a:pt x="813854" y="3972166"/>
                  </a:lnTo>
                  <a:lnTo>
                    <a:pt x="758139" y="3973487"/>
                  </a:lnTo>
                  <a:lnTo>
                    <a:pt x="703414" y="3977386"/>
                  </a:lnTo>
                  <a:lnTo>
                    <a:pt x="649833" y="3983786"/>
                  </a:lnTo>
                  <a:lnTo>
                    <a:pt x="597496" y="3992600"/>
                  </a:lnTo>
                  <a:lnTo>
                    <a:pt x="546531" y="4003738"/>
                  </a:lnTo>
                  <a:lnTo>
                    <a:pt x="497065" y="4017124"/>
                  </a:lnTo>
                  <a:lnTo>
                    <a:pt x="449211" y="4032656"/>
                  </a:lnTo>
                  <a:lnTo>
                    <a:pt x="403085" y="4050271"/>
                  </a:lnTo>
                  <a:lnTo>
                    <a:pt x="358825" y="4069867"/>
                  </a:lnTo>
                  <a:lnTo>
                    <a:pt x="316534" y="4091355"/>
                  </a:lnTo>
                  <a:lnTo>
                    <a:pt x="276339" y="4114673"/>
                  </a:lnTo>
                  <a:lnTo>
                    <a:pt x="238379" y="4139717"/>
                  </a:lnTo>
                  <a:lnTo>
                    <a:pt x="202742" y="4166400"/>
                  </a:lnTo>
                  <a:lnTo>
                    <a:pt x="169583" y="4194645"/>
                  </a:lnTo>
                  <a:lnTo>
                    <a:pt x="138988" y="4224375"/>
                  </a:lnTo>
                  <a:lnTo>
                    <a:pt x="111112" y="4255490"/>
                  </a:lnTo>
                  <a:lnTo>
                    <a:pt x="86067" y="4287901"/>
                  </a:lnTo>
                  <a:lnTo>
                    <a:pt x="63957" y="4321543"/>
                  </a:lnTo>
                  <a:lnTo>
                    <a:pt x="44919" y="4356316"/>
                  </a:lnTo>
                  <a:lnTo>
                    <a:pt x="29070" y="4392130"/>
                  </a:lnTo>
                  <a:lnTo>
                    <a:pt x="16535" y="4428922"/>
                  </a:lnTo>
                  <a:lnTo>
                    <a:pt x="7429" y="4466577"/>
                  </a:lnTo>
                  <a:lnTo>
                    <a:pt x="1879" y="4505033"/>
                  </a:lnTo>
                  <a:lnTo>
                    <a:pt x="0" y="4544199"/>
                  </a:lnTo>
                  <a:lnTo>
                    <a:pt x="1879" y="4583366"/>
                  </a:lnTo>
                  <a:lnTo>
                    <a:pt x="7429" y="4621822"/>
                  </a:lnTo>
                  <a:lnTo>
                    <a:pt x="16535" y="4659490"/>
                  </a:lnTo>
                  <a:lnTo>
                    <a:pt x="29070" y="4696269"/>
                  </a:lnTo>
                  <a:lnTo>
                    <a:pt x="44919" y="4732096"/>
                  </a:lnTo>
                  <a:lnTo>
                    <a:pt x="63957" y="4766869"/>
                  </a:lnTo>
                  <a:lnTo>
                    <a:pt x="86067" y="4800511"/>
                  </a:lnTo>
                  <a:lnTo>
                    <a:pt x="111112" y="4832921"/>
                  </a:lnTo>
                  <a:lnTo>
                    <a:pt x="138988" y="4864036"/>
                  </a:lnTo>
                  <a:lnTo>
                    <a:pt x="169583" y="4893767"/>
                  </a:lnTo>
                  <a:lnTo>
                    <a:pt x="202742" y="4922012"/>
                  </a:lnTo>
                  <a:lnTo>
                    <a:pt x="238379" y="4948694"/>
                  </a:lnTo>
                  <a:lnTo>
                    <a:pt x="276339" y="4973739"/>
                  </a:lnTo>
                  <a:lnTo>
                    <a:pt x="316534" y="4997056"/>
                  </a:lnTo>
                  <a:lnTo>
                    <a:pt x="358825" y="5018557"/>
                  </a:lnTo>
                  <a:lnTo>
                    <a:pt x="403085" y="5038153"/>
                  </a:lnTo>
                  <a:lnTo>
                    <a:pt x="449211" y="5055755"/>
                  </a:lnTo>
                  <a:lnTo>
                    <a:pt x="497065" y="5071288"/>
                  </a:lnTo>
                  <a:lnTo>
                    <a:pt x="546531" y="5084673"/>
                  </a:lnTo>
                  <a:lnTo>
                    <a:pt x="597496" y="5095811"/>
                  </a:lnTo>
                  <a:lnTo>
                    <a:pt x="649833" y="5104625"/>
                  </a:lnTo>
                  <a:lnTo>
                    <a:pt x="703414" y="5111026"/>
                  </a:lnTo>
                  <a:lnTo>
                    <a:pt x="758139" y="5114925"/>
                  </a:lnTo>
                  <a:lnTo>
                    <a:pt x="813854" y="5116246"/>
                  </a:lnTo>
                  <a:lnTo>
                    <a:pt x="869581" y="5114925"/>
                  </a:lnTo>
                  <a:lnTo>
                    <a:pt x="924293" y="5111026"/>
                  </a:lnTo>
                  <a:lnTo>
                    <a:pt x="977874" y="5104625"/>
                  </a:lnTo>
                  <a:lnTo>
                    <a:pt x="1030211" y="5095811"/>
                  </a:lnTo>
                  <a:lnTo>
                    <a:pt x="1081176" y="5084673"/>
                  </a:lnTo>
                  <a:lnTo>
                    <a:pt x="1130642" y="5071288"/>
                  </a:lnTo>
                  <a:lnTo>
                    <a:pt x="1178496" y="5055755"/>
                  </a:lnTo>
                  <a:lnTo>
                    <a:pt x="1224622" y="5038153"/>
                  </a:lnTo>
                  <a:lnTo>
                    <a:pt x="1268882" y="5018557"/>
                  </a:lnTo>
                  <a:lnTo>
                    <a:pt x="1311173" y="4997056"/>
                  </a:lnTo>
                  <a:lnTo>
                    <a:pt x="1351368" y="4973739"/>
                  </a:lnTo>
                  <a:lnTo>
                    <a:pt x="1389341" y="4948694"/>
                  </a:lnTo>
                  <a:lnTo>
                    <a:pt x="1424965" y="4922012"/>
                  </a:lnTo>
                  <a:lnTo>
                    <a:pt x="1458137" y="4893767"/>
                  </a:lnTo>
                  <a:lnTo>
                    <a:pt x="1488719" y="4864036"/>
                  </a:lnTo>
                  <a:lnTo>
                    <a:pt x="1516595" y="4832921"/>
                  </a:lnTo>
                  <a:lnTo>
                    <a:pt x="1541653" y="4800511"/>
                  </a:lnTo>
                  <a:lnTo>
                    <a:pt x="1563751" y="4766869"/>
                  </a:lnTo>
                  <a:lnTo>
                    <a:pt x="1582788" y="4732096"/>
                  </a:lnTo>
                  <a:lnTo>
                    <a:pt x="1598637" y="4696269"/>
                  </a:lnTo>
                  <a:lnTo>
                    <a:pt x="1611172" y="4659490"/>
                  </a:lnTo>
                  <a:lnTo>
                    <a:pt x="1620278" y="4621822"/>
                  </a:lnTo>
                  <a:lnTo>
                    <a:pt x="1625828" y="4583366"/>
                  </a:lnTo>
                  <a:lnTo>
                    <a:pt x="1627708" y="4544199"/>
                  </a:lnTo>
                  <a:close/>
                </a:path>
                <a:path w="5243195" h="5116830">
                  <a:moveTo>
                    <a:pt x="1627708" y="3220186"/>
                  </a:moveTo>
                  <a:lnTo>
                    <a:pt x="1625828" y="3181019"/>
                  </a:lnTo>
                  <a:lnTo>
                    <a:pt x="1620278" y="3142564"/>
                  </a:lnTo>
                  <a:lnTo>
                    <a:pt x="1611172" y="3104908"/>
                  </a:lnTo>
                  <a:lnTo>
                    <a:pt x="1598637" y="3068116"/>
                  </a:lnTo>
                  <a:lnTo>
                    <a:pt x="1582788" y="3032302"/>
                  </a:lnTo>
                  <a:lnTo>
                    <a:pt x="1563751" y="2997530"/>
                  </a:lnTo>
                  <a:lnTo>
                    <a:pt x="1541653" y="2963888"/>
                  </a:lnTo>
                  <a:lnTo>
                    <a:pt x="1516595" y="2931477"/>
                  </a:lnTo>
                  <a:lnTo>
                    <a:pt x="1488719" y="2900362"/>
                  </a:lnTo>
                  <a:lnTo>
                    <a:pt x="1458137" y="2870631"/>
                  </a:lnTo>
                  <a:lnTo>
                    <a:pt x="1424965" y="2842387"/>
                  </a:lnTo>
                  <a:lnTo>
                    <a:pt x="1389341" y="2815704"/>
                  </a:lnTo>
                  <a:lnTo>
                    <a:pt x="1351368" y="2790660"/>
                  </a:lnTo>
                  <a:lnTo>
                    <a:pt x="1311173" y="2767342"/>
                  </a:lnTo>
                  <a:lnTo>
                    <a:pt x="1268882" y="2745854"/>
                  </a:lnTo>
                  <a:lnTo>
                    <a:pt x="1224622" y="2726258"/>
                  </a:lnTo>
                  <a:lnTo>
                    <a:pt x="1178496" y="2708643"/>
                  </a:lnTo>
                  <a:lnTo>
                    <a:pt x="1130642" y="2693111"/>
                  </a:lnTo>
                  <a:lnTo>
                    <a:pt x="1081176" y="2679725"/>
                  </a:lnTo>
                  <a:lnTo>
                    <a:pt x="1030211" y="2668587"/>
                  </a:lnTo>
                  <a:lnTo>
                    <a:pt x="977874" y="2659773"/>
                  </a:lnTo>
                  <a:lnTo>
                    <a:pt x="924293" y="2653373"/>
                  </a:lnTo>
                  <a:lnTo>
                    <a:pt x="869581" y="2649474"/>
                  </a:lnTo>
                  <a:lnTo>
                    <a:pt x="813854" y="2648153"/>
                  </a:lnTo>
                  <a:lnTo>
                    <a:pt x="758139" y="2649474"/>
                  </a:lnTo>
                  <a:lnTo>
                    <a:pt x="703414" y="2653373"/>
                  </a:lnTo>
                  <a:lnTo>
                    <a:pt x="649833" y="2659773"/>
                  </a:lnTo>
                  <a:lnTo>
                    <a:pt x="597496" y="2668587"/>
                  </a:lnTo>
                  <a:lnTo>
                    <a:pt x="546531" y="2679725"/>
                  </a:lnTo>
                  <a:lnTo>
                    <a:pt x="497065" y="2693111"/>
                  </a:lnTo>
                  <a:lnTo>
                    <a:pt x="449211" y="2708643"/>
                  </a:lnTo>
                  <a:lnTo>
                    <a:pt x="403085" y="2726258"/>
                  </a:lnTo>
                  <a:lnTo>
                    <a:pt x="358825" y="2745854"/>
                  </a:lnTo>
                  <a:lnTo>
                    <a:pt x="316534" y="2767342"/>
                  </a:lnTo>
                  <a:lnTo>
                    <a:pt x="276339" y="2790660"/>
                  </a:lnTo>
                  <a:lnTo>
                    <a:pt x="238379" y="2815704"/>
                  </a:lnTo>
                  <a:lnTo>
                    <a:pt x="202742" y="2842387"/>
                  </a:lnTo>
                  <a:lnTo>
                    <a:pt x="169583" y="2870631"/>
                  </a:lnTo>
                  <a:lnTo>
                    <a:pt x="138988" y="2900362"/>
                  </a:lnTo>
                  <a:lnTo>
                    <a:pt x="111112" y="2931477"/>
                  </a:lnTo>
                  <a:lnTo>
                    <a:pt x="86067" y="2963888"/>
                  </a:lnTo>
                  <a:lnTo>
                    <a:pt x="63957" y="2997530"/>
                  </a:lnTo>
                  <a:lnTo>
                    <a:pt x="44919" y="3032302"/>
                  </a:lnTo>
                  <a:lnTo>
                    <a:pt x="29070" y="3068116"/>
                  </a:lnTo>
                  <a:lnTo>
                    <a:pt x="16535" y="3104908"/>
                  </a:lnTo>
                  <a:lnTo>
                    <a:pt x="7429" y="3142564"/>
                  </a:lnTo>
                  <a:lnTo>
                    <a:pt x="1879" y="3181019"/>
                  </a:lnTo>
                  <a:lnTo>
                    <a:pt x="0" y="3220186"/>
                  </a:lnTo>
                  <a:lnTo>
                    <a:pt x="1879" y="3259353"/>
                  </a:lnTo>
                  <a:lnTo>
                    <a:pt x="7429" y="3297809"/>
                  </a:lnTo>
                  <a:lnTo>
                    <a:pt x="16535" y="3335477"/>
                  </a:lnTo>
                  <a:lnTo>
                    <a:pt x="29070" y="3372269"/>
                  </a:lnTo>
                  <a:lnTo>
                    <a:pt x="44919" y="3408083"/>
                  </a:lnTo>
                  <a:lnTo>
                    <a:pt x="63957" y="3442855"/>
                  </a:lnTo>
                  <a:lnTo>
                    <a:pt x="86067" y="3476498"/>
                  </a:lnTo>
                  <a:lnTo>
                    <a:pt x="111112" y="3508908"/>
                  </a:lnTo>
                  <a:lnTo>
                    <a:pt x="138988" y="3540023"/>
                  </a:lnTo>
                  <a:lnTo>
                    <a:pt x="169583" y="3569754"/>
                  </a:lnTo>
                  <a:lnTo>
                    <a:pt x="202742" y="3597999"/>
                  </a:lnTo>
                  <a:lnTo>
                    <a:pt x="238379" y="3624694"/>
                  </a:lnTo>
                  <a:lnTo>
                    <a:pt x="276339" y="3649726"/>
                  </a:lnTo>
                  <a:lnTo>
                    <a:pt x="316534" y="3673043"/>
                  </a:lnTo>
                  <a:lnTo>
                    <a:pt x="358825" y="3694544"/>
                  </a:lnTo>
                  <a:lnTo>
                    <a:pt x="403085" y="3714140"/>
                  </a:lnTo>
                  <a:lnTo>
                    <a:pt x="449211" y="3731742"/>
                  </a:lnTo>
                  <a:lnTo>
                    <a:pt x="497065" y="3747287"/>
                  </a:lnTo>
                  <a:lnTo>
                    <a:pt x="546531" y="3760660"/>
                  </a:lnTo>
                  <a:lnTo>
                    <a:pt x="597496" y="3771798"/>
                  </a:lnTo>
                  <a:lnTo>
                    <a:pt x="649833" y="3780612"/>
                  </a:lnTo>
                  <a:lnTo>
                    <a:pt x="703414" y="3787013"/>
                  </a:lnTo>
                  <a:lnTo>
                    <a:pt x="758139" y="3790912"/>
                  </a:lnTo>
                  <a:lnTo>
                    <a:pt x="813854" y="3792232"/>
                  </a:lnTo>
                  <a:lnTo>
                    <a:pt x="869581" y="3790912"/>
                  </a:lnTo>
                  <a:lnTo>
                    <a:pt x="924293" y="3787013"/>
                  </a:lnTo>
                  <a:lnTo>
                    <a:pt x="977874" y="3780612"/>
                  </a:lnTo>
                  <a:lnTo>
                    <a:pt x="1030211" y="3771798"/>
                  </a:lnTo>
                  <a:lnTo>
                    <a:pt x="1081176" y="3760660"/>
                  </a:lnTo>
                  <a:lnTo>
                    <a:pt x="1130642" y="3747287"/>
                  </a:lnTo>
                  <a:lnTo>
                    <a:pt x="1178496" y="3731742"/>
                  </a:lnTo>
                  <a:lnTo>
                    <a:pt x="1224622" y="3714140"/>
                  </a:lnTo>
                  <a:lnTo>
                    <a:pt x="1268882" y="3694544"/>
                  </a:lnTo>
                  <a:lnTo>
                    <a:pt x="1311173" y="3673043"/>
                  </a:lnTo>
                  <a:lnTo>
                    <a:pt x="1351368" y="3649726"/>
                  </a:lnTo>
                  <a:lnTo>
                    <a:pt x="1389341" y="3624694"/>
                  </a:lnTo>
                  <a:lnTo>
                    <a:pt x="1424965" y="3597999"/>
                  </a:lnTo>
                  <a:lnTo>
                    <a:pt x="1458137" y="3569754"/>
                  </a:lnTo>
                  <a:lnTo>
                    <a:pt x="1488719" y="3540023"/>
                  </a:lnTo>
                  <a:lnTo>
                    <a:pt x="1516595" y="3508908"/>
                  </a:lnTo>
                  <a:lnTo>
                    <a:pt x="1541653" y="3476498"/>
                  </a:lnTo>
                  <a:lnTo>
                    <a:pt x="1563751" y="3442855"/>
                  </a:lnTo>
                  <a:lnTo>
                    <a:pt x="1582788" y="3408083"/>
                  </a:lnTo>
                  <a:lnTo>
                    <a:pt x="1598637" y="3372269"/>
                  </a:lnTo>
                  <a:lnTo>
                    <a:pt x="1611172" y="3335477"/>
                  </a:lnTo>
                  <a:lnTo>
                    <a:pt x="1620278" y="3297809"/>
                  </a:lnTo>
                  <a:lnTo>
                    <a:pt x="1625828" y="3259353"/>
                  </a:lnTo>
                  <a:lnTo>
                    <a:pt x="1627708" y="3220186"/>
                  </a:lnTo>
                  <a:close/>
                </a:path>
                <a:path w="5243195" h="5116830">
                  <a:moveTo>
                    <a:pt x="1627708" y="1896097"/>
                  </a:moveTo>
                  <a:lnTo>
                    <a:pt x="1625828" y="1856943"/>
                  </a:lnTo>
                  <a:lnTo>
                    <a:pt x="1620278" y="1818474"/>
                  </a:lnTo>
                  <a:lnTo>
                    <a:pt x="1611172" y="1780819"/>
                  </a:lnTo>
                  <a:lnTo>
                    <a:pt x="1598637" y="1744027"/>
                  </a:lnTo>
                  <a:lnTo>
                    <a:pt x="1582788" y="1708213"/>
                  </a:lnTo>
                  <a:lnTo>
                    <a:pt x="1563751" y="1673440"/>
                  </a:lnTo>
                  <a:lnTo>
                    <a:pt x="1541653" y="1639798"/>
                  </a:lnTo>
                  <a:lnTo>
                    <a:pt x="1516595" y="1607388"/>
                  </a:lnTo>
                  <a:lnTo>
                    <a:pt x="1488719" y="1576273"/>
                  </a:lnTo>
                  <a:lnTo>
                    <a:pt x="1458137" y="1546555"/>
                  </a:lnTo>
                  <a:lnTo>
                    <a:pt x="1424965" y="1518297"/>
                  </a:lnTo>
                  <a:lnTo>
                    <a:pt x="1389341" y="1491615"/>
                  </a:lnTo>
                  <a:lnTo>
                    <a:pt x="1351368" y="1466570"/>
                  </a:lnTo>
                  <a:lnTo>
                    <a:pt x="1311173" y="1443253"/>
                  </a:lnTo>
                  <a:lnTo>
                    <a:pt x="1268882" y="1421765"/>
                  </a:lnTo>
                  <a:lnTo>
                    <a:pt x="1224622" y="1402168"/>
                  </a:lnTo>
                  <a:lnTo>
                    <a:pt x="1178496" y="1384554"/>
                  </a:lnTo>
                  <a:lnTo>
                    <a:pt x="1130642" y="1369021"/>
                  </a:lnTo>
                  <a:lnTo>
                    <a:pt x="1081176" y="1355636"/>
                  </a:lnTo>
                  <a:lnTo>
                    <a:pt x="1030211" y="1344498"/>
                  </a:lnTo>
                  <a:lnTo>
                    <a:pt x="977874" y="1335684"/>
                  </a:lnTo>
                  <a:lnTo>
                    <a:pt x="924293" y="1329296"/>
                  </a:lnTo>
                  <a:lnTo>
                    <a:pt x="869581" y="1325384"/>
                  </a:lnTo>
                  <a:lnTo>
                    <a:pt x="813854" y="1324063"/>
                  </a:lnTo>
                  <a:lnTo>
                    <a:pt x="758139" y="1325384"/>
                  </a:lnTo>
                  <a:lnTo>
                    <a:pt x="703414" y="1329296"/>
                  </a:lnTo>
                  <a:lnTo>
                    <a:pt x="649833" y="1335684"/>
                  </a:lnTo>
                  <a:lnTo>
                    <a:pt x="597496" y="1344498"/>
                  </a:lnTo>
                  <a:lnTo>
                    <a:pt x="546531" y="1355636"/>
                  </a:lnTo>
                  <a:lnTo>
                    <a:pt x="497065" y="1369021"/>
                  </a:lnTo>
                  <a:lnTo>
                    <a:pt x="449211" y="1384554"/>
                  </a:lnTo>
                  <a:lnTo>
                    <a:pt x="403085" y="1402168"/>
                  </a:lnTo>
                  <a:lnTo>
                    <a:pt x="358825" y="1421765"/>
                  </a:lnTo>
                  <a:lnTo>
                    <a:pt x="316534" y="1443253"/>
                  </a:lnTo>
                  <a:lnTo>
                    <a:pt x="276339" y="1466570"/>
                  </a:lnTo>
                  <a:lnTo>
                    <a:pt x="238379" y="1491615"/>
                  </a:lnTo>
                  <a:lnTo>
                    <a:pt x="202742" y="1518297"/>
                  </a:lnTo>
                  <a:lnTo>
                    <a:pt x="169583" y="1546555"/>
                  </a:lnTo>
                  <a:lnTo>
                    <a:pt x="138988" y="1576273"/>
                  </a:lnTo>
                  <a:lnTo>
                    <a:pt x="111112" y="1607388"/>
                  </a:lnTo>
                  <a:lnTo>
                    <a:pt x="86067" y="1639798"/>
                  </a:lnTo>
                  <a:lnTo>
                    <a:pt x="63957" y="1673440"/>
                  </a:lnTo>
                  <a:lnTo>
                    <a:pt x="44919" y="1708213"/>
                  </a:lnTo>
                  <a:lnTo>
                    <a:pt x="29070" y="1744027"/>
                  </a:lnTo>
                  <a:lnTo>
                    <a:pt x="16535" y="1780819"/>
                  </a:lnTo>
                  <a:lnTo>
                    <a:pt x="7429" y="1818474"/>
                  </a:lnTo>
                  <a:lnTo>
                    <a:pt x="1879" y="1856943"/>
                  </a:lnTo>
                  <a:lnTo>
                    <a:pt x="0" y="1896097"/>
                  </a:lnTo>
                  <a:lnTo>
                    <a:pt x="1879" y="1935264"/>
                  </a:lnTo>
                  <a:lnTo>
                    <a:pt x="7429" y="1973732"/>
                  </a:lnTo>
                  <a:lnTo>
                    <a:pt x="16535" y="2011387"/>
                  </a:lnTo>
                  <a:lnTo>
                    <a:pt x="29070" y="2048179"/>
                  </a:lnTo>
                  <a:lnTo>
                    <a:pt x="44919" y="2083993"/>
                  </a:lnTo>
                  <a:lnTo>
                    <a:pt x="63957" y="2118766"/>
                  </a:lnTo>
                  <a:lnTo>
                    <a:pt x="86067" y="2152408"/>
                  </a:lnTo>
                  <a:lnTo>
                    <a:pt x="111112" y="2184831"/>
                  </a:lnTo>
                  <a:lnTo>
                    <a:pt x="138988" y="2215946"/>
                  </a:lnTo>
                  <a:lnTo>
                    <a:pt x="169583" y="2245664"/>
                  </a:lnTo>
                  <a:lnTo>
                    <a:pt x="202742" y="2273909"/>
                  </a:lnTo>
                  <a:lnTo>
                    <a:pt x="238379" y="2300605"/>
                  </a:lnTo>
                  <a:lnTo>
                    <a:pt x="276339" y="2325649"/>
                  </a:lnTo>
                  <a:lnTo>
                    <a:pt x="316534" y="2348954"/>
                  </a:lnTo>
                  <a:lnTo>
                    <a:pt x="358825" y="2370455"/>
                  </a:lnTo>
                  <a:lnTo>
                    <a:pt x="403085" y="2390051"/>
                  </a:lnTo>
                  <a:lnTo>
                    <a:pt x="449211" y="2407653"/>
                  </a:lnTo>
                  <a:lnTo>
                    <a:pt x="497065" y="2423198"/>
                  </a:lnTo>
                  <a:lnTo>
                    <a:pt x="546531" y="2436571"/>
                  </a:lnTo>
                  <a:lnTo>
                    <a:pt x="597496" y="2447709"/>
                  </a:lnTo>
                  <a:lnTo>
                    <a:pt x="649833" y="2456523"/>
                  </a:lnTo>
                  <a:lnTo>
                    <a:pt x="703414" y="2462923"/>
                  </a:lnTo>
                  <a:lnTo>
                    <a:pt x="758139" y="2466822"/>
                  </a:lnTo>
                  <a:lnTo>
                    <a:pt x="813854" y="2468143"/>
                  </a:lnTo>
                  <a:lnTo>
                    <a:pt x="869581" y="2466822"/>
                  </a:lnTo>
                  <a:lnTo>
                    <a:pt x="924293" y="2462923"/>
                  </a:lnTo>
                  <a:lnTo>
                    <a:pt x="977874" y="2456523"/>
                  </a:lnTo>
                  <a:lnTo>
                    <a:pt x="1030211" y="2447709"/>
                  </a:lnTo>
                  <a:lnTo>
                    <a:pt x="1081176" y="2436571"/>
                  </a:lnTo>
                  <a:lnTo>
                    <a:pt x="1130642" y="2423198"/>
                  </a:lnTo>
                  <a:lnTo>
                    <a:pt x="1178496" y="2407653"/>
                  </a:lnTo>
                  <a:lnTo>
                    <a:pt x="1224622" y="2390051"/>
                  </a:lnTo>
                  <a:lnTo>
                    <a:pt x="1268882" y="2370455"/>
                  </a:lnTo>
                  <a:lnTo>
                    <a:pt x="1311173" y="2348954"/>
                  </a:lnTo>
                  <a:lnTo>
                    <a:pt x="1351368" y="2325649"/>
                  </a:lnTo>
                  <a:lnTo>
                    <a:pt x="1389341" y="2300605"/>
                  </a:lnTo>
                  <a:lnTo>
                    <a:pt x="1424965" y="2273909"/>
                  </a:lnTo>
                  <a:lnTo>
                    <a:pt x="1458137" y="2245664"/>
                  </a:lnTo>
                  <a:lnTo>
                    <a:pt x="1488719" y="2215946"/>
                  </a:lnTo>
                  <a:lnTo>
                    <a:pt x="1516595" y="2184831"/>
                  </a:lnTo>
                  <a:lnTo>
                    <a:pt x="1541653" y="2152408"/>
                  </a:lnTo>
                  <a:lnTo>
                    <a:pt x="1563751" y="2118766"/>
                  </a:lnTo>
                  <a:lnTo>
                    <a:pt x="1582788" y="2083993"/>
                  </a:lnTo>
                  <a:lnTo>
                    <a:pt x="1598637" y="2048179"/>
                  </a:lnTo>
                  <a:lnTo>
                    <a:pt x="1611172" y="2011387"/>
                  </a:lnTo>
                  <a:lnTo>
                    <a:pt x="1620278" y="1973732"/>
                  </a:lnTo>
                  <a:lnTo>
                    <a:pt x="1625828" y="1935264"/>
                  </a:lnTo>
                  <a:lnTo>
                    <a:pt x="1627708" y="1896097"/>
                  </a:lnTo>
                  <a:close/>
                </a:path>
                <a:path w="5243195" h="5116830">
                  <a:moveTo>
                    <a:pt x="1627708" y="572033"/>
                  </a:moveTo>
                  <a:lnTo>
                    <a:pt x="1625828" y="532866"/>
                  </a:lnTo>
                  <a:lnTo>
                    <a:pt x="1620278" y="494411"/>
                  </a:lnTo>
                  <a:lnTo>
                    <a:pt x="1611172" y="456742"/>
                  </a:lnTo>
                  <a:lnTo>
                    <a:pt x="1598637" y="419963"/>
                  </a:lnTo>
                  <a:lnTo>
                    <a:pt x="1582788" y="384136"/>
                  </a:lnTo>
                  <a:lnTo>
                    <a:pt x="1563751" y="349364"/>
                  </a:lnTo>
                  <a:lnTo>
                    <a:pt x="1541653" y="315734"/>
                  </a:lnTo>
                  <a:lnTo>
                    <a:pt x="1516595" y="283311"/>
                  </a:lnTo>
                  <a:lnTo>
                    <a:pt x="1488719" y="252196"/>
                  </a:lnTo>
                  <a:lnTo>
                    <a:pt x="1458137" y="222478"/>
                  </a:lnTo>
                  <a:lnTo>
                    <a:pt x="1424965" y="194233"/>
                  </a:lnTo>
                  <a:lnTo>
                    <a:pt x="1389341" y="167538"/>
                  </a:lnTo>
                  <a:lnTo>
                    <a:pt x="1351368" y="142494"/>
                  </a:lnTo>
                  <a:lnTo>
                    <a:pt x="1311173" y="119189"/>
                  </a:lnTo>
                  <a:lnTo>
                    <a:pt x="1268882" y="97688"/>
                  </a:lnTo>
                  <a:lnTo>
                    <a:pt x="1224622" y="78092"/>
                  </a:lnTo>
                  <a:lnTo>
                    <a:pt x="1178496" y="60490"/>
                  </a:lnTo>
                  <a:lnTo>
                    <a:pt x="1130642" y="44945"/>
                  </a:lnTo>
                  <a:lnTo>
                    <a:pt x="1081176" y="31572"/>
                  </a:lnTo>
                  <a:lnTo>
                    <a:pt x="1030211" y="20434"/>
                  </a:lnTo>
                  <a:lnTo>
                    <a:pt x="977874" y="11620"/>
                  </a:lnTo>
                  <a:lnTo>
                    <a:pt x="924293" y="5219"/>
                  </a:lnTo>
                  <a:lnTo>
                    <a:pt x="869581" y="1320"/>
                  </a:lnTo>
                  <a:lnTo>
                    <a:pt x="813854" y="0"/>
                  </a:lnTo>
                  <a:lnTo>
                    <a:pt x="758139" y="1320"/>
                  </a:lnTo>
                  <a:lnTo>
                    <a:pt x="703414" y="5219"/>
                  </a:lnTo>
                  <a:lnTo>
                    <a:pt x="649833" y="11620"/>
                  </a:lnTo>
                  <a:lnTo>
                    <a:pt x="597496" y="20434"/>
                  </a:lnTo>
                  <a:lnTo>
                    <a:pt x="546531" y="31572"/>
                  </a:lnTo>
                  <a:lnTo>
                    <a:pt x="497065" y="44945"/>
                  </a:lnTo>
                  <a:lnTo>
                    <a:pt x="449211" y="60490"/>
                  </a:lnTo>
                  <a:lnTo>
                    <a:pt x="403085" y="78092"/>
                  </a:lnTo>
                  <a:lnTo>
                    <a:pt x="358825" y="97688"/>
                  </a:lnTo>
                  <a:lnTo>
                    <a:pt x="316534" y="119189"/>
                  </a:lnTo>
                  <a:lnTo>
                    <a:pt x="276339" y="142494"/>
                  </a:lnTo>
                  <a:lnTo>
                    <a:pt x="238379" y="167538"/>
                  </a:lnTo>
                  <a:lnTo>
                    <a:pt x="202742" y="194233"/>
                  </a:lnTo>
                  <a:lnTo>
                    <a:pt x="169583" y="222478"/>
                  </a:lnTo>
                  <a:lnTo>
                    <a:pt x="138988" y="252196"/>
                  </a:lnTo>
                  <a:lnTo>
                    <a:pt x="111112" y="283311"/>
                  </a:lnTo>
                  <a:lnTo>
                    <a:pt x="86067" y="315734"/>
                  </a:lnTo>
                  <a:lnTo>
                    <a:pt x="63957" y="349364"/>
                  </a:lnTo>
                  <a:lnTo>
                    <a:pt x="44919" y="384136"/>
                  </a:lnTo>
                  <a:lnTo>
                    <a:pt x="29070" y="419963"/>
                  </a:lnTo>
                  <a:lnTo>
                    <a:pt x="16535" y="456742"/>
                  </a:lnTo>
                  <a:lnTo>
                    <a:pt x="7429" y="494411"/>
                  </a:lnTo>
                  <a:lnTo>
                    <a:pt x="1879" y="532866"/>
                  </a:lnTo>
                  <a:lnTo>
                    <a:pt x="0" y="572033"/>
                  </a:lnTo>
                  <a:lnTo>
                    <a:pt x="1879" y="611200"/>
                  </a:lnTo>
                  <a:lnTo>
                    <a:pt x="7429" y="649655"/>
                  </a:lnTo>
                  <a:lnTo>
                    <a:pt x="16535" y="687311"/>
                  </a:lnTo>
                  <a:lnTo>
                    <a:pt x="29070" y="724103"/>
                  </a:lnTo>
                  <a:lnTo>
                    <a:pt x="44919" y="759929"/>
                  </a:lnTo>
                  <a:lnTo>
                    <a:pt x="63957" y="794702"/>
                  </a:lnTo>
                  <a:lnTo>
                    <a:pt x="86067" y="828332"/>
                  </a:lnTo>
                  <a:lnTo>
                    <a:pt x="111112" y="860755"/>
                  </a:lnTo>
                  <a:lnTo>
                    <a:pt x="138988" y="891870"/>
                  </a:lnTo>
                  <a:lnTo>
                    <a:pt x="169583" y="921588"/>
                  </a:lnTo>
                  <a:lnTo>
                    <a:pt x="202742" y="949845"/>
                  </a:lnTo>
                  <a:lnTo>
                    <a:pt x="238379" y="976528"/>
                  </a:lnTo>
                  <a:lnTo>
                    <a:pt x="276339" y="1001572"/>
                  </a:lnTo>
                  <a:lnTo>
                    <a:pt x="316534" y="1024877"/>
                  </a:lnTo>
                  <a:lnTo>
                    <a:pt x="358825" y="1046378"/>
                  </a:lnTo>
                  <a:lnTo>
                    <a:pt x="403085" y="1065974"/>
                  </a:lnTo>
                  <a:lnTo>
                    <a:pt x="449211" y="1083589"/>
                  </a:lnTo>
                  <a:lnTo>
                    <a:pt x="497065" y="1099121"/>
                  </a:lnTo>
                  <a:lnTo>
                    <a:pt x="546531" y="1112507"/>
                  </a:lnTo>
                  <a:lnTo>
                    <a:pt x="597496" y="1123645"/>
                  </a:lnTo>
                  <a:lnTo>
                    <a:pt x="649833" y="1132459"/>
                  </a:lnTo>
                  <a:lnTo>
                    <a:pt x="703414" y="1138847"/>
                  </a:lnTo>
                  <a:lnTo>
                    <a:pt x="758139" y="1142758"/>
                  </a:lnTo>
                  <a:lnTo>
                    <a:pt x="813854" y="1144079"/>
                  </a:lnTo>
                  <a:lnTo>
                    <a:pt x="869581" y="1142758"/>
                  </a:lnTo>
                  <a:lnTo>
                    <a:pt x="924293" y="1138847"/>
                  </a:lnTo>
                  <a:lnTo>
                    <a:pt x="977874" y="1132459"/>
                  </a:lnTo>
                  <a:lnTo>
                    <a:pt x="1030211" y="1123645"/>
                  </a:lnTo>
                  <a:lnTo>
                    <a:pt x="1081176" y="1112507"/>
                  </a:lnTo>
                  <a:lnTo>
                    <a:pt x="1130642" y="1099121"/>
                  </a:lnTo>
                  <a:lnTo>
                    <a:pt x="1178496" y="1083589"/>
                  </a:lnTo>
                  <a:lnTo>
                    <a:pt x="1224622" y="1065974"/>
                  </a:lnTo>
                  <a:lnTo>
                    <a:pt x="1268882" y="1046378"/>
                  </a:lnTo>
                  <a:lnTo>
                    <a:pt x="1311173" y="1024877"/>
                  </a:lnTo>
                  <a:lnTo>
                    <a:pt x="1351368" y="1001572"/>
                  </a:lnTo>
                  <a:lnTo>
                    <a:pt x="1389341" y="976528"/>
                  </a:lnTo>
                  <a:lnTo>
                    <a:pt x="1424965" y="949845"/>
                  </a:lnTo>
                  <a:lnTo>
                    <a:pt x="1458137" y="921588"/>
                  </a:lnTo>
                  <a:lnTo>
                    <a:pt x="1488719" y="891870"/>
                  </a:lnTo>
                  <a:lnTo>
                    <a:pt x="1516595" y="860755"/>
                  </a:lnTo>
                  <a:lnTo>
                    <a:pt x="1541653" y="828332"/>
                  </a:lnTo>
                  <a:lnTo>
                    <a:pt x="1563751" y="794702"/>
                  </a:lnTo>
                  <a:lnTo>
                    <a:pt x="1582788" y="759929"/>
                  </a:lnTo>
                  <a:lnTo>
                    <a:pt x="1598637" y="724103"/>
                  </a:lnTo>
                  <a:lnTo>
                    <a:pt x="1611172" y="687311"/>
                  </a:lnTo>
                  <a:lnTo>
                    <a:pt x="1620278" y="649655"/>
                  </a:lnTo>
                  <a:lnTo>
                    <a:pt x="1625828" y="611200"/>
                  </a:lnTo>
                  <a:lnTo>
                    <a:pt x="1627708" y="572033"/>
                  </a:lnTo>
                  <a:close/>
                </a:path>
                <a:path w="5243195" h="5116830">
                  <a:moveTo>
                    <a:pt x="3435413" y="4544199"/>
                  </a:moveTo>
                  <a:lnTo>
                    <a:pt x="3433534" y="4505033"/>
                  </a:lnTo>
                  <a:lnTo>
                    <a:pt x="3427984" y="4466577"/>
                  </a:lnTo>
                  <a:lnTo>
                    <a:pt x="3418878" y="4428922"/>
                  </a:lnTo>
                  <a:lnTo>
                    <a:pt x="3406343" y="4392130"/>
                  </a:lnTo>
                  <a:lnTo>
                    <a:pt x="3390493" y="4356316"/>
                  </a:lnTo>
                  <a:lnTo>
                    <a:pt x="3371456" y="4321543"/>
                  </a:lnTo>
                  <a:lnTo>
                    <a:pt x="3349358" y="4287901"/>
                  </a:lnTo>
                  <a:lnTo>
                    <a:pt x="3324301" y="4255490"/>
                  </a:lnTo>
                  <a:lnTo>
                    <a:pt x="3296424" y="4224375"/>
                  </a:lnTo>
                  <a:lnTo>
                    <a:pt x="3265843" y="4194645"/>
                  </a:lnTo>
                  <a:lnTo>
                    <a:pt x="3232670" y="4166400"/>
                  </a:lnTo>
                  <a:lnTo>
                    <a:pt x="3197047" y="4139717"/>
                  </a:lnTo>
                  <a:lnTo>
                    <a:pt x="3159074" y="4114673"/>
                  </a:lnTo>
                  <a:lnTo>
                    <a:pt x="3118878" y="4091355"/>
                  </a:lnTo>
                  <a:lnTo>
                    <a:pt x="3076587" y="4069867"/>
                  </a:lnTo>
                  <a:lnTo>
                    <a:pt x="3032328" y="4050271"/>
                  </a:lnTo>
                  <a:lnTo>
                    <a:pt x="2986201" y="4032656"/>
                  </a:lnTo>
                  <a:lnTo>
                    <a:pt x="2938348" y="4017124"/>
                  </a:lnTo>
                  <a:lnTo>
                    <a:pt x="2888881" y="4003738"/>
                  </a:lnTo>
                  <a:lnTo>
                    <a:pt x="2837916" y="3992600"/>
                  </a:lnTo>
                  <a:lnTo>
                    <a:pt x="2785580" y="3983786"/>
                  </a:lnTo>
                  <a:lnTo>
                    <a:pt x="2731998" y="3977386"/>
                  </a:lnTo>
                  <a:lnTo>
                    <a:pt x="2677287" y="3973487"/>
                  </a:lnTo>
                  <a:lnTo>
                    <a:pt x="2621559" y="3972166"/>
                  </a:lnTo>
                  <a:lnTo>
                    <a:pt x="2565844" y="3973487"/>
                  </a:lnTo>
                  <a:lnTo>
                    <a:pt x="2511120" y="3977386"/>
                  </a:lnTo>
                  <a:lnTo>
                    <a:pt x="2457539" y="3983786"/>
                  </a:lnTo>
                  <a:lnTo>
                    <a:pt x="2405202" y="3992600"/>
                  </a:lnTo>
                  <a:lnTo>
                    <a:pt x="2354237" y="4003738"/>
                  </a:lnTo>
                  <a:lnTo>
                    <a:pt x="2304770" y="4017124"/>
                  </a:lnTo>
                  <a:lnTo>
                    <a:pt x="2256917" y="4032656"/>
                  </a:lnTo>
                  <a:lnTo>
                    <a:pt x="2210790" y="4050271"/>
                  </a:lnTo>
                  <a:lnTo>
                    <a:pt x="2166531" y="4069867"/>
                  </a:lnTo>
                  <a:lnTo>
                    <a:pt x="2124240" y="4091355"/>
                  </a:lnTo>
                  <a:lnTo>
                    <a:pt x="2084044" y="4114673"/>
                  </a:lnTo>
                  <a:lnTo>
                    <a:pt x="2046084" y="4139717"/>
                  </a:lnTo>
                  <a:lnTo>
                    <a:pt x="2010448" y="4166400"/>
                  </a:lnTo>
                  <a:lnTo>
                    <a:pt x="1977288" y="4194645"/>
                  </a:lnTo>
                  <a:lnTo>
                    <a:pt x="1946694" y="4224375"/>
                  </a:lnTo>
                  <a:lnTo>
                    <a:pt x="1918817" y="4255490"/>
                  </a:lnTo>
                  <a:lnTo>
                    <a:pt x="1893773" y="4287901"/>
                  </a:lnTo>
                  <a:lnTo>
                    <a:pt x="1871662" y="4321543"/>
                  </a:lnTo>
                  <a:lnTo>
                    <a:pt x="1852625" y="4356316"/>
                  </a:lnTo>
                  <a:lnTo>
                    <a:pt x="1836775" y="4392130"/>
                  </a:lnTo>
                  <a:lnTo>
                    <a:pt x="1824240" y="4428922"/>
                  </a:lnTo>
                  <a:lnTo>
                    <a:pt x="1815134" y="4466577"/>
                  </a:lnTo>
                  <a:lnTo>
                    <a:pt x="1809584" y="4505033"/>
                  </a:lnTo>
                  <a:lnTo>
                    <a:pt x="1807705" y="4544199"/>
                  </a:lnTo>
                  <a:lnTo>
                    <a:pt x="1809584" y="4583366"/>
                  </a:lnTo>
                  <a:lnTo>
                    <a:pt x="1815134" y="4621822"/>
                  </a:lnTo>
                  <a:lnTo>
                    <a:pt x="1824240" y="4659490"/>
                  </a:lnTo>
                  <a:lnTo>
                    <a:pt x="1836775" y="4696269"/>
                  </a:lnTo>
                  <a:lnTo>
                    <a:pt x="1852625" y="4732096"/>
                  </a:lnTo>
                  <a:lnTo>
                    <a:pt x="1871662" y="4766869"/>
                  </a:lnTo>
                  <a:lnTo>
                    <a:pt x="1893773" y="4800511"/>
                  </a:lnTo>
                  <a:lnTo>
                    <a:pt x="1918817" y="4832921"/>
                  </a:lnTo>
                  <a:lnTo>
                    <a:pt x="1946694" y="4864036"/>
                  </a:lnTo>
                  <a:lnTo>
                    <a:pt x="1977288" y="4893767"/>
                  </a:lnTo>
                  <a:lnTo>
                    <a:pt x="2010448" y="4922012"/>
                  </a:lnTo>
                  <a:lnTo>
                    <a:pt x="2046084" y="4948694"/>
                  </a:lnTo>
                  <a:lnTo>
                    <a:pt x="2084044" y="4973739"/>
                  </a:lnTo>
                  <a:lnTo>
                    <a:pt x="2124240" y="4997056"/>
                  </a:lnTo>
                  <a:lnTo>
                    <a:pt x="2166531" y="5018557"/>
                  </a:lnTo>
                  <a:lnTo>
                    <a:pt x="2210790" y="5038153"/>
                  </a:lnTo>
                  <a:lnTo>
                    <a:pt x="2256917" y="5055755"/>
                  </a:lnTo>
                  <a:lnTo>
                    <a:pt x="2304770" y="5071288"/>
                  </a:lnTo>
                  <a:lnTo>
                    <a:pt x="2354237" y="5084673"/>
                  </a:lnTo>
                  <a:lnTo>
                    <a:pt x="2405202" y="5095811"/>
                  </a:lnTo>
                  <a:lnTo>
                    <a:pt x="2457539" y="5104625"/>
                  </a:lnTo>
                  <a:lnTo>
                    <a:pt x="2511120" y="5111026"/>
                  </a:lnTo>
                  <a:lnTo>
                    <a:pt x="2565844" y="5114925"/>
                  </a:lnTo>
                  <a:lnTo>
                    <a:pt x="2621559" y="5116246"/>
                  </a:lnTo>
                  <a:lnTo>
                    <a:pt x="2677287" y="5114925"/>
                  </a:lnTo>
                  <a:lnTo>
                    <a:pt x="2731998" y="5111026"/>
                  </a:lnTo>
                  <a:lnTo>
                    <a:pt x="2785580" y="5104625"/>
                  </a:lnTo>
                  <a:lnTo>
                    <a:pt x="2837916" y="5095811"/>
                  </a:lnTo>
                  <a:lnTo>
                    <a:pt x="2888881" y="5084673"/>
                  </a:lnTo>
                  <a:lnTo>
                    <a:pt x="2938348" y="5071288"/>
                  </a:lnTo>
                  <a:lnTo>
                    <a:pt x="2986201" y="5055755"/>
                  </a:lnTo>
                  <a:lnTo>
                    <a:pt x="3032328" y="5038153"/>
                  </a:lnTo>
                  <a:lnTo>
                    <a:pt x="3076587" y="5018557"/>
                  </a:lnTo>
                  <a:lnTo>
                    <a:pt x="3118878" y="4997056"/>
                  </a:lnTo>
                  <a:lnTo>
                    <a:pt x="3159074" y="4973739"/>
                  </a:lnTo>
                  <a:lnTo>
                    <a:pt x="3197047" y="4948694"/>
                  </a:lnTo>
                  <a:lnTo>
                    <a:pt x="3232670" y="4922012"/>
                  </a:lnTo>
                  <a:lnTo>
                    <a:pt x="3265843" y="4893767"/>
                  </a:lnTo>
                  <a:lnTo>
                    <a:pt x="3296424" y="4864036"/>
                  </a:lnTo>
                  <a:lnTo>
                    <a:pt x="3324301" y="4832921"/>
                  </a:lnTo>
                  <a:lnTo>
                    <a:pt x="3349358" y="4800511"/>
                  </a:lnTo>
                  <a:lnTo>
                    <a:pt x="3371456" y="4766869"/>
                  </a:lnTo>
                  <a:lnTo>
                    <a:pt x="3390493" y="4732096"/>
                  </a:lnTo>
                  <a:lnTo>
                    <a:pt x="3406343" y="4696269"/>
                  </a:lnTo>
                  <a:lnTo>
                    <a:pt x="3418878" y="4659490"/>
                  </a:lnTo>
                  <a:lnTo>
                    <a:pt x="3427984" y="4621822"/>
                  </a:lnTo>
                  <a:lnTo>
                    <a:pt x="3433534" y="4583366"/>
                  </a:lnTo>
                  <a:lnTo>
                    <a:pt x="3435413" y="4544199"/>
                  </a:lnTo>
                  <a:close/>
                </a:path>
                <a:path w="5243195" h="5116830">
                  <a:moveTo>
                    <a:pt x="3435413" y="3220186"/>
                  </a:moveTo>
                  <a:lnTo>
                    <a:pt x="3433534" y="3181019"/>
                  </a:lnTo>
                  <a:lnTo>
                    <a:pt x="3427984" y="3142564"/>
                  </a:lnTo>
                  <a:lnTo>
                    <a:pt x="3418878" y="3104908"/>
                  </a:lnTo>
                  <a:lnTo>
                    <a:pt x="3406343" y="3068116"/>
                  </a:lnTo>
                  <a:lnTo>
                    <a:pt x="3390493" y="3032302"/>
                  </a:lnTo>
                  <a:lnTo>
                    <a:pt x="3371456" y="2997530"/>
                  </a:lnTo>
                  <a:lnTo>
                    <a:pt x="3349358" y="2963888"/>
                  </a:lnTo>
                  <a:lnTo>
                    <a:pt x="3324301" y="2931477"/>
                  </a:lnTo>
                  <a:lnTo>
                    <a:pt x="3296424" y="2900362"/>
                  </a:lnTo>
                  <a:lnTo>
                    <a:pt x="3265843" y="2870631"/>
                  </a:lnTo>
                  <a:lnTo>
                    <a:pt x="3232670" y="2842387"/>
                  </a:lnTo>
                  <a:lnTo>
                    <a:pt x="3197047" y="2815704"/>
                  </a:lnTo>
                  <a:lnTo>
                    <a:pt x="3159074" y="2790660"/>
                  </a:lnTo>
                  <a:lnTo>
                    <a:pt x="3118878" y="2767342"/>
                  </a:lnTo>
                  <a:lnTo>
                    <a:pt x="3076587" y="2745854"/>
                  </a:lnTo>
                  <a:lnTo>
                    <a:pt x="3032328" y="2726258"/>
                  </a:lnTo>
                  <a:lnTo>
                    <a:pt x="2986201" y="2708643"/>
                  </a:lnTo>
                  <a:lnTo>
                    <a:pt x="2938348" y="2693111"/>
                  </a:lnTo>
                  <a:lnTo>
                    <a:pt x="2888881" y="2679725"/>
                  </a:lnTo>
                  <a:lnTo>
                    <a:pt x="2837916" y="2668587"/>
                  </a:lnTo>
                  <a:lnTo>
                    <a:pt x="2785580" y="2659773"/>
                  </a:lnTo>
                  <a:lnTo>
                    <a:pt x="2731998" y="2653373"/>
                  </a:lnTo>
                  <a:lnTo>
                    <a:pt x="2677287" y="2649474"/>
                  </a:lnTo>
                  <a:lnTo>
                    <a:pt x="2621559" y="2648153"/>
                  </a:lnTo>
                  <a:lnTo>
                    <a:pt x="2565844" y="2649474"/>
                  </a:lnTo>
                  <a:lnTo>
                    <a:pt x="2511120" y="2653373"/>
                  </a:lnTo>
                  <a:lnTo>
                    <a:pt x="2457539" y="2659773"/>
                  </a:lnTo>
                  <a:lnTo>
                    <a:pt x="2405202" y="2668587"/>
                  </a:lnTo>
                  <a:lnTo>
                    <a:pt x="2354237" y="2679725"/>
                  </a:lnTo>
                  <a:lnTo>
                    <a:pt x="2304770" y="2693111"/>
                  </a:lnTo>
                  <a:lnTo>
                    <a:pt x="2256917" y="2708643"/>
                  </a:lnTo>
                  <a:lnTo>
                    <a:pt x="2210790" y="2726258"/>
                  </a:lnTo>
                  <a:lnTo>
                    <a:pt x="2166531" y="2745854"/>
                  </a:lnTo>
                  <a:lnTo>
                    <a:pt x="2124240" y="2767342"/>
                  </a:lnTo>
                  <a:lnTo>
                    <a:pt x="2084044" y="2790660"/>
                  </a:lnTo>
                  <a:lnTo>
                    <a:pt x="2046084" y="2815704"/>
                  </a:lnTo>
                  <a:lnTo>
                    <a:pt x="2010448" y="2842387"/>
                  </a:lnTo>
                  <a:lnTo>
                    <a:pt x="1977288" y="2870631"/>
                  </a:lnTo>
                  <a:lnTo>
                    <a:pt x="1946694" y="2900362"/>
                  </a:lnTo>
                  <a:lnTo>
                    <a:pt x="1918817" y="2931477"/>
                  </a:lnTo>
                  <a:lnTo>
                    <a:pt x="1893773" y="2963888"/>
                  </a:lnTo>
                  <a:lnTo>
                    <a:pt x="1871662" y="2997530"/>
                  </a:lnTo>
                  <a:lnTo>
                    <a:pt x="1852625" y="3032302"/>
                  </a:lnTo>
                  <a:lnTo>
                    <a:pt x="1836775" y="3068116"/>
                  </a:lnTo>
                  <a:lnTo>
                    <a:pt x="1824240" y="3104908"/>
                  </a:lnTo>
                  <a:lnTo>
                    <a:pt x="1815134" y="3142564"/>
                  </a:lnTo>
                  <a:lnTo>
                    <a:pt x="1809584" y="3181019"/>
                  </a:lnTo>
                  <a:lnTo>
                    <a:pt x="1807705" y="3220186"/>
                  </a:lnTo>
                  <a:lnTo>
                    <a:pt x="1809584" y="3259353"/>
                  </a:lnTo>
                  <a:lnTo>
                    <a:pt x="1815134" y="3297809"/>
                  </a:lnTo>
                  <a:lnTo>
                    <a:pt x="1824240" y="3335477"/>
                  </a:lnTo>
                  <a:lnTo>
                    <a:pt x="1836775" y="3372269"/>
                  </a:lnTo>
                  <a:lnTo>
                    <a:pt x="1852625" y="3408083"/>
                  </a:lnTo>
                  <a:lnTo>
                    <a:pt x="1871662" y="3442855"/>
                  </a:lnTo>
                  <a:lnTo>
                    <a:pt x="1893773" y="3476498"/>
                  </a:lnTo>
                  <a:lnTo>
                    <a:pt x="1918817" y="3508908"/>
                  </a:lnTo>
                  <a:lnTo>
                    <a:pt x="1946694" y="3540023"/>
                  </a:lnTo>
                  <a:lnTo>
                    <a:pt x="1977288" y="3569754"/>
                  </a:lnTo>
                  <a:lnTo>
                    <a:pt x="2010448" y="3597999"/>
                  </a:lnTo>
                  <a:lnTo>
                    <a:pt x="2046084" y="3624694"/>
                  </a:lnTo>
                  <a:lnTo>
                    <a:pt x="2084044" y="3649726"/>
                  </a:lnTo>
                  <a:lnTo>
                    <a:pt x="2124240" y="3673043"/>
                  </a:lnTo>
                  <a:lnTo>
                    <a:pt x="2166531" y="3694544"/>
                  </a:lnTo>
                  <a:lnTo>
                    <a:pt x="2210790" y="3714140"/>
                  </a:lnTo>
                  <a:lnTo>
                    <a:pt x="2256917" y="3731742"/>
                  </a:lnTo>
                  <a:lnTo>
                    <a:pt x="2304770" y="3747287"/>
                  </a:lnTo>
                  <a:lnTo>
                    <a:pt x="2354237" y="3760660"/>
                  </a:lnTo>
                  <a:lnTo>
                    <a:pt x="2405202" y="3771798"/>
                  </a:lnTo>
                  <a:lnTo>
                    <a:pt x="2457539" y="3780612"/>
                  </a:lnTo>
                  <a:lnTo>
                    <a:pt x="2511120" y="3787013"/>
                  </a:lnTo>
                  <a:lnTo>
                    <a:pt x="2565844" y="3790912"/>
                  </a:lnTo>
                  <a:lnTo>
                    <a:pt x="2621559" y="3792232"/>
                  </a:lnTo>
                  <a:lnTo>
                    <a:pt x="2677287" y="3790912"/>
                  </a:lnTo>
                  <a:lnTo>
                    <a:pt x="2731998" y="3787013"/>
                  </a:lnTo>
                  <a:lnTo>
                    <a:pt x="2785580" y="3780612"/>
                  </a:lnTo>
                  <a:lnTo>
                    <a:pt x="2837916" y="3771798"/>
                  </a:lnTo>
                  <a:lnTo>
                    <a:pt x="2888881" y="3760660"/>
                  </a:lnTo>
                  <a:lnTo>
                    <a:pt x="2938348" y="3747287"/>
                  </a:lnTo>
                  <a:lnTo>
                    <a:pt x="2986201" y="3731742"/>
                  </a:lnTo>
                  <a:lnTo>
                    <a:pt x="3032328" y="3714140"/>
                  </a:lnTo>
                  <a:lnTo>
                    <a:pt x="3076587" y="3694544"/>
                  </a:lnTo>
                  <a:lnTo>
                    <a:pt x="3118878" y="3673043"/>
                  </a:lnTo>
                  <a:lnTo>
                    <a:pt x="3159074" y="3649726"/>
                  </a:lnTo>
                  <a:lnTo>
                    <a:pt x="3197047" y="3624694"/>
                  </a:lnTo>
                  <a:lnTo>
                    <a:pt x="3232670" y="3597999"/>
                  </a:lnTo>
                  <a:lnTo>
                    <a:pt x="3265843" y="3569754"/>
                  </a:lnTo>
                  <a:lnTo>
                    <a:pt x="3296424" y="3540023"/>
                  </a:lnTo>
                  <a:lnTo>
                    <a:pt x="3324301" y="3508908"/>
                  </a:lnTo>
                  <a:lnTo>
                    <a:pt x="3349358" y="3476498"/>
                  </a:lnTo>
                  <a:lnTo>
                    <a:pt x="3371456" y="3442855"/>
                  </a:lnTo>
                  <a:lnTo>
                    <a:pt x="3390493" y="3408083"/>
                  </a:lnTo>
                  <a:lnTo>
                    <a:pt x="3406343" y="3372269"/>
                  </a:lnTo>
                  <a:lnTo>
                    <a:pt x="3418878" y="3335477"/>
                  </a:lnTo>
                  <a:lnTo>
                    <a:pt x="3427984" y="3297809"/>
                  </a:lnTo>
                  <a:lnTo>
                    <a:pt x="3433534" y="3259353"/>
                  </a:lnTo>
                  <a:lnTo>
                    <a:pt x="3435413" y="3220186"/>
                  </a:lnTo>
                  <a:close/>
                </a:path>
                <a:path w="5243195" h="5116830">
                  <a:moveTo>
                    <a:pt x="3435413" y="1896097"/>
                  </a:moveTo>
                  <a:lnTo>
                    <a:pt x="3433534" y="1856943"/>
                  </a:lnTo>
                  <a:lnTo>
                    <a:pt x="3427984" y="1818474"/>
                  </a:lnTo>
                  <a:lnTo>
                    <a:pt x="3418878" y="1780819"/>
                  </a:lnTo>
                  <a:lnTo>
                    <a:pt x="3406343" y="1744027"/>
                  </a:lnTo>
                  <a:lnTo>
                    <a:pt x="3390493" y="1708213"/>
                  </a:lnTo>
                  <a:lnTo>
                    <a:pt x="3371456" y="1673440"/>
                  </a:lnTo>
                  <a:lnTo>
                    <a:pt x="3349358" y="1639798"/>
                  </a:lnTo>
                  <a:lnTo>
                    <a:pt x="3324301" y="1607388"/>
                  </a:lnTo>
                  <a:lnTo>
                    <a:pt x="3296424" y="1576273"/>
                  </a:lnTo>
                  <a:lnTo>
                    <a:pt x="3265843" y="1546555"/>
                  </a:lnTo>
                  <a:lnTo>
                    <a:pt x="3232670" y="1518297"/>
                  </a:lnTo>
                  <a:lnTo>
                    <a:pt x="3197047" y="1491615"/>
                  </a:lnTo>
                  <a:lnTo>
                    <a:pt x="3159074" y="1466570"/>
                  </a:lnTo>
                  <a:lnTo>
                    <a:pt x="3118878" y="1443253"/>
                  </a:lnTo>
                  <a:lnTo>
                    <a:pt x="3076587" y="1421765"/>
                  </a:lnTo>
                  <a:lnTo>
                    <a:pt x="3032328" y="1402168"/>
                  </a:lnTo>
                  <a:lnTo>
                    <a:pt x="2986201" y="1384554"/>
                  </a:lnTo>
                  <a:lnTo>
                    <a:pt x="2938348" y="1369021"/>
                  </a:lnTo>
                  <a:lnTo>
                    <a:pt x="2888881" y="1355636"/>
                  </a:lnTo>
                  <a:lnTo>
                    <a:pt x="2837916" y="1344498"/>
                  </a:lnTo>
                  <a:lnTo>
                    <a:pt x="2785580" y="1335684"/>
                  </a:lnTo>
                  <a:lnTo>
                    <a:pt x="2731998" y="1329296"/>
                  </a:lnTo>
                  <a:lnTo>
                    <a:pt x="2677287" y="1325384"/>
                  </a:lnTo>
                  <a:lnTo>
                    <a:pt x="2621559" y="1324063"/>
                  </a:lnTo>
                  <a:lnTo>
                    <a:pt x="2565844" y="1325384"/>
                  </a:lnTo>
                  <a:lnTo>
                    <a:pt x="2511120" y="1329296"/>
                  </a:lnTo>
                  <a:lnTo>
                    <a:pt x="2457539" y="1335684"/>
                  </a:lnTo>
                  <a:lnTo>
                    <a:pt x="2405202" y="1344498"/>
                  </a:lnTo>
                  <a:lnTo>
                    <a:pt x="2354237" y="1355636"/>
                  </a:lnTo>
                  <a:lnTo>
                    <a:pt x="2304770" y="1369021"/>
                  </a:lnTo>
                  <a:lnTo>
                    <a:pt x="2256917" y="1384554"/>
                  </a:lnTo>
                  <a:lnTo>
                    <a:pt x="2210790" y="1402168"/>
                  </a:lnTo>
                  <a:lnTo>
                    <a:pt x="2166531" y="1421765"/>
                  </a:lnTo>
                  <a:lnTo>
                    <a:pt x="2124240" y="1443253"/>
                  </a:lnTo>
                  <a:lnTo>
                    <a:pt x="2084044" y="1466570"/>
                  </a:lnTo>
                  <a:lnTo>
                    <a:pt x="2046084" y="1491615"/>
                  </a:lnTo>
                  <a:lnTo>
                    <a:pt x="2010448" y="1518297"/>
                  </a:lnTo>
                  <a:lnTo>
                    <a:pt x="1977288" y="1546555"/>
                  </a:lnTo>
                  <a:lnTo>
                    <a:pt x="1946694" y="1576273"/>
                  </a:lnTo>
                  <a:lnTo>
                    <a:pt x="1918817" y="1607388"/>
                  </a:lnTo>
                  <a:lnTo>
                    <a:pt x="1893773" y="1639798"/>
                  </a:lnTo>
                  <a:lnTo>
                    <a:pt x="1871662" y="1673440"/>
                  </a:lnTo>
                  <a:lnTo>
                    <a:pt x="1852625" y="1708213"/>
                  </a:lnTo>
                  <a:lnTo>
                    <a:pt x="1836775" y="1744027"/>
                  </a:lnTo>
                  <a:lnTo>
                    <a:pt x="1824240" y="1780819"/>
                  </a:lnTo>
                  <a:lnTo>
                    <a:pt x="1815134" y="1818474"/>
                  </a:lnTo>
                  <a:lnTo>
                    <a:pt x="1809584" y="1856943"/>
                  </a:lnTo>
                  <a:lnTo>
                    <a:pt x="1807705" y="1896097"/>
                  </a:lnTo>
                  <a:lnTo>
                    <a:pt x="1809584" y="1935264"/>
                  </a:lnTo>
                  <a:lnTo>
                    <a:pt x="1815134" y="1973732"/>
                  </a:lnTo>
                  <a:lnTo>
                    <a:pt x="1824240" y="2011387"/>
                  </a:lnTo>
                  <a:lnTo>
                    <a:pt x="1836775" y="2048179"/>
                  </a:lnTo>
                  <a:lnTo>
                    <a:pt x="1852625" y="2083993"/>
                  </a:lnTo>
                  <a:lnTo>
                    <a:pt x="1871662" y="2118766"/>
                  </a:lnTo>
                  <a:lnTo>
                    <a:pt x="1893773" y="2152408"/>
                  </a:lnTo>
                  <a:lnTo>
                    <a:pt x="1918817" y="2184831"/>
                  </a:lnTo>
                  <a:lnTo>
                    <a:pt x="1946694" y="2215946"/>
                  </a:lnTo>
                  <a:lnTo>
                    <a:pt x="1977288" y="2245664"/>
                  </a:lnTo>
                  <a:lnTo>
                    <a:pt x="2010448" y="2273909"/>
                  </a:lnTo>
                  <a:lnTo>
                    <a:pt x="2046084" y="2300605"/>
                  </a:lnTo>
                  <a:lnTo>
                    <a:pt x="2084044" y="2325649"/>
                  </a:lnTo>
                  <a:lnTo>
                    <a:pt x="2124240" y="2348954"/>
                  </a:lnTo>
                  <a:lnTo>
                    <a:pt x="2166531" y="2370455"/>
                  </a:lnTo>
                  <a:lnTo>
                    <a:pt x="2210790" y="2390051"/>
                  </a:lnTo>
                  <a:lnTo>
                    <a:pt x="2256917" y="2407653"/>
                  </a:lnTo>
                  <a:lnTo>
                    <a:pt x="2304770" y="2423198"/>
                  </a:lnTo>
                  <a:lnTo>
                    <a:pt x="2354237" y="2436571"/>
                  </a:lnTo>
                  <a:lnTo>
                    <a:pt x="2405202" y="2447709"/>
                  </a:lnTo>
                  <a:lnTo>
                    <a:pt x="2457539" y="2456523"/>
                  </a:lnTo>
                  <a:lnTo>
                    <a:pt x="2511120" y="2462923"/>
                  </a:lnTo>
                  <a:lnTo>
                    <a:pt x="2565844" y="2466822"/>
                  </a:lnTo>
                  <a:lnTo>
                    <a:pt x="2621559" y="2468143"/>
                  </a:lnTo>
                  <a:lnTo>
                    <a:pt x="2677287" y="2466822"/>
                  </a:lnTo>
                  <a:lnTo>
                    <a:pt x="2731998" y="2462923"/>
                  </a:lnTo>
                  <a:lnTo>
                    <a:pt x="2785580" y="2456523"/>
                  </a:lnTo>
                  <a:lnTo>
                    <a:pt x="2837916" y="2447709"/>
                  </a:lnTo>
                  <a:lnTo>
                    <a:pt x="2888881" y="2436571"/>
                  </a:lnTo>
                  <a:lnTo>
                    <a:pt x="2938348" y="2423198"/>
                  </a:lnTo>
                  <a:lnTo>
                    <a:pt x="2986201" y="2407653"/>
                  </a:lnTo>
                  <a:lnTo>
                    <a:pt x="3032328" y="2390051"/>
                  </a:lnTo>
                  <a:lnTo>
                    <a:pt x="3076587" y="2370455"/>
                  </a:lnTo>
                  <a:lnTo>
                    <a:pt x="3118878" y="2348954"/>
                  </a:lnTo>
                  <a:lnTo>
                    <a:pt x="3159074" y="2325649"/>
                  </a:lnTo>
                  <a:lnTo>
                    <a:pt x="3197047" y="2300605"/>
                  </a:lnTo>
                  <a:lnTo>
                    <a:pt x="3232670" y="2273909"/>
                  </a:lnTo>
                  <a:lnTo>
                    <a:pt x="3265843" y="2245664"/>
                  </a:lnTo>
                  <a:lnTo>
                    <a:pt x="3296424" y="2215946"/>
                  </a:lnTo>
                  <a:lnTo>
                    <a:pt x="3324301" y="2184831"/>
                  </a:lnTo>
                  <a:lnTo>
                    <a:pt x="3349358" y="2152408"/>
                  </a:lnTo>
                  <a:lnTo>
                    <a:pt x="3371456" y="2118766"/>
                  </a:lnTo>
                  <a:lnTo>
                    <a:pt x="3390493" y="2083993"/>
                  </a:lnTo>
                  <a:lnTo>
                    <a:pt x="3406343" y="2048179"/>
                  </a:lnTo>
                  <a:lnTo>
                    <a:pt x="3418878" y="2011387"/>
                  </a:lnTo>
                  <a:lnTo>
                    <a:pt x="3427984" y="1973732"/>
                  </a:lnTo>
                  <a:lnTo>
                    <a:pt x="3433534" y="1935264"/>
                  </a:lnTo>
                  <a:lnTo>
                    <a:pt x="3435413" y="1896097"/>
                  </a:lnTo>
                  <a:close/>
                </a:path>
                <a:path w="5243195" h="5116830">
                  <a:moveTo>
                    <a:pt x="3435413" y="572033"/>
                  </a:moveTo>
                  <a:lnTo>
                    <a:pt x="3433534" y="532866"/>
                  </a:lnTo>
                  <a:lnTo>
                    <a:pt x="3427984" y="494411"/>
                  </a:lnTo>
                  <a:lnTo>
                    <a:pt x="3418878" y="456742"/>
                  </a:lnTo>
                  <a:lnTo>
                    <a:pt x="3406343" y="419963"/>
                  </a:lnTo>
                  <a:lnTo>
                    <a:pt x="3390493" y="384136"/>
                  </a:lnTo>
                  <a:lnTo>
                    <a:pt x="3371456" y="349364"/>
                  </a:lnTo>
                  <a:lnTo>
                    <a:pt x="3349358" y="315734"/>
                  </a:lnTo>
                  <a:lnTo>
                    <a:pt x="3324301" y="283311"/>
                  </a:lnTo>
                  <a:lnTo>
                    <a:pt x="3296424" y="252196"/>
                  </a:lnTo>
                  <a:lnTo>
                    <a:pt x="3265843" y="222478"/>
                  </a:lnTo>
                  <a:lnTo>
                    <a:pt x="3232670" y="194233"/>
                  </a:lnTo>
                  <a:lnTo>
                    <a:pt x="3197047" y="167538"/>
                  </a:lnTo>
                  <a:lnTo>
                    <a:pt x="3159074" y="142494"/>
                  </a:lnTo>
                  <a:lnTo>
                    <a:pt x="3118878" y="119189"/>
                  </a:lnTo>
                  <a:lnTo>
                    <a:pt x="3076587" y="97688"/>
                  </a:lnTo>
                  <a:lnTo>
                    <a:pt x="3032328" y="78092"/>
                  </a:lnTo>
                  <a:lnTo>
                    <a:pt x="2986201" y="60490"/>
                  </a:lnTo>
                  <a:lnTo>
                    <a:pt x="2938348" y="44945"/>
                  </a:lnTo>
                  <a:lnTo>
                    <a:pt x="2888881" y="31572"/>
                  </a:lnTo>
                  <a:lnTo>
                    <a:pt x="2837916" y="20434"/>
                  </a:lnTo>
                  <a:lnTo>
                    <a:pt x="2785580" y="11620"/>
                  </a:lnTo>
                  <a:lnTo>
                    <a:pt x="2731998" y="5219"/>
                  </a:lnTo>
                  <a:lnTo>
                    <a:pt x="2677287" y="1320"/>
                  </a:lnTo>
                  <a:lnTo>
                    <a:pt x="2621559" y="0"/>
                  </a:lnTo>
                  <a:lnTo>
                    <a:pt x="2565844" y="1320"/>
                  </a:lnTo>
                  <a:lnTo>
                    <a:pt x="2511120" y="5219"/>
                  </a:lnTo>
                  <a:lnTo>
                    <a:pt x="2457539" y="11620"/>
                  </a:lnTo>
                  <a:lnTo>
                    <a:pt x="2405202" y="20434"/>
                  </a:lnTo>
                  <a:lnTo>
                    <a:pt x="2354237" y="31572"/>
                  </a:lnTo>
                  <a:lnTo>
                    <a:pt x="2304770" y="44945"/>
                  </a:lnTo>
                  <a:lnTo>
                    <a:pt x="2256917" y="60490"/>
                  </a:lnTo>
                  <a:lnTo>
                    <a:pt x="2210790" y="78092"/>
                  </a:lnTo>
                  <a:lnTo>
                    <a:pt x="2166531" y="97688"/>
                  </a:lnTo>
                  <a:lnTo>
                    <a:pt x="2124240" y="119189"/>
                  </a:lnTo>
                  <a:lnTo>
                    <a:pt x="2084044" y="142494"/>
                  </a:lnTo>
                  <a:lnTo>
                    <a:pt x="2046084" y="167538"/>
                  </a:lnTo>
                  <a:lnTo>
                    <a:pt x="2010448" y="194233"/>
                  </a:lnTo>
                  <a:lnTo>
                    <a:pt x="1977288" y="222478"/>
                  </a:lnTo>
                  <a:lnTo>
                    <a:pt x="1946694" y="252196"/>
                  </a:lnTo>
                  <a:lnTo>
                    <a:pt x="1918817" y="283311"/>
                  </a:lnTo>
                  <a:lnTo>
                    <a:pt x="1893773" y="315734"/>
                  </a:lnTo>
                  <a:lnTo>
                    <a:pt x="1871662" y="349364"/>
                  </a:lnTo>
                  <a:lnTo>
                    <a:pt x="1852625" y="384136"/>
                  </a:lnTo>
                  <a:lnTo>
                    <a:pt x="1836775" y="419963"/>
                  </a:lnTo>
                  <a:lnTo>
                    <a:pt x="1824240" y="456742"/>
                  </a:lnTo>
                  <a:lnTo>
                    <a:pt x="1815134" y="494411"/>
                  </a:lnTo>
                  <a:lnTo>
                    <a:pt x="1809584" y="532866"/>
                  </a:lnTo>
                  <a:lnTo>
                    <a:pt x="1807705" y="572033"/>
                  </a:lnTo>
                  <a:lnTo>
                    <a:pt x="1809584" y="611200"/>
                  </a:lnTo>
                  <a:lnTo>
                    <a:pt x="1815134" y="649655"/>
                  </a:lnTo>
                  <a:lnTo>
                    <a:pt x="1824240" y="687311"/>
                  </a:lnTo>
                  <a:lnTo>
                    <a:pt x="1836775" y="724103"/>
                  </a:lnTo>
                  <a:lnTo>
                    <a:pt x="1852625" y="759929"/>
                  </a:lnTo>
                  <a:lnTo>
                    <a:pt x="1871662" y="794702"/>
                  </a:lnTo>
                  <a:lnTo>
                    <a:pt x="1893773" y="828332"/>
                  </a:lnTo>
                  <a:lnTo>
                    <a:pt x="1918817" y="860755"/>
                  </a:lnTo>
                  <a:lnTo>
                    <a:pt x="1946694" y="891870"/>
                  </a:lnTo>
                  <a:lnTo>
                    <a:pt x="1977288" y="921588"/>
                  </a:lnTo>
                  <a:lnTo>
                    <a:pt x="2010448" y="949845"/>
                  </a:lnTo>
                  <a:lnTo>
                    <a:pt x="2046084" y="976528"/>
                  </a:lnTo>
                  <a:lnTo>
                    <a:pt x="2084044" y="1001572"/>
                  </a:lnTo>
                  <a:lnTo>
                    <a:pt x="2124240" y="1024877"/>
                  </a:lnTo>
                  <a:lnTo>
                    <a:pt x="2166531" y="1046378"/>
                  </a:lnTo>
                  <a:lnTo>
                    <a:pt x="2210790" y="1065974"/>
                  </a:lnTo>
                  <a:lnTo>
                    <a:pt x="2256917" y="1083589"/>
                  </a:lnTo>
                  <a:lnTo>
                    <a:pt x="2304770" y="1099121"/>
                  </a:lnTo>
                  <a:lnTo>
                    <a:pt x="2354237" y="1112507"/>
                  </a:lnTo>
                  <a:lnTo>
                    <a:pt x="2405202" y="1123645"/>
                  </a:lnTo>
                  <a:lnTo>
                    <a:pt x="2457539" y="1132459"/>
                  </a:lnTo>
                  <a:lnTo>
                    <a:pt x="2511120" y="1138847"/>
                  </a:lnTo>
                  <a:lnTo>
                    <a:pt x="2565844" y="1142758"/>
                  </a:lnTo>
                  <a:lnTo>
                    <a:pt x="2621559" y="1144079"/>
                  </a:lnTo>
                  <a:lnTo>
                    <a:pt x="2677287" y="1142758"/>
                  </a:lnTo>
                  <a:lnTo>
                    <a:pt x="2731998" y="1138847"/>
                  </a:lnTo>
                  <a:lnTo>
                    <a:pt x="2785580" y="1132459"/>
                  </a:lnTo>
                  <a:lnTo>
                    <a:pt x="2837916" y="1123645"/>
                  </a:lnTo>
                  <a:lnTo>
                    <a:pt x="2888881" y="1112507"/>
                  </a:lnTo>
                  <a:lnTo>
                    <a:pt x="2938348" y="1099121"/>
                  </a:lnTo>
                  <a:lnTo>
                    <a:pt x="2986201" y="1083589"/>
                  </a:lnTo>
                  <a:lnTo>
                    <a:pt x="3032328" y="1065974"/>
                  </a:lnTo>
                  <a:lnTo>
                    <a:pt x="3076587" y="1046378"/>
                  </a:lnTo>
                  <a:lnTo>
                    <a:pt x="3118878" y="1024877"/>
                  </a:lnTo>
                  <a:lnTo>
                    <a:pt x="3159074" y="1001572"/>
                  </a:lnTo>
                  <a:lnTo>
                    <a:pt x="3197047" y="976528"/>
                  </a:lnTo>
                  <a:lnTo>
                    <a:pt x="3232670" y="949845"/>
                  </a:lnTo>
                  <a:lnTo>
                    <a:pt x="3265843" y="921588"/>
                  </a:lnTo>
                  <a:lnTo>
                    <a:pt x="3296424" y="891870"/>
                  </a:lnTo>
                  <a:lnTo>
                    <a:pt x="3324301" y="860755"/>
                  </a:lnTo>
                  <a:lnTo>
                    <a:pt x="3349358" y="828332"/>
                  </a:lnTo>
                  <a:lnTo>
                    <a:pt x="3371456" y="794702"/>
                  </a:lnTo>
                  <a:lnTo>
                    <a:pt x="3390493" y="759929"/>
                  </a:lnTo>
                  <a:lnTo>
                    <a:pt x="3406343" y="724103"/>
                  </a:lnTo>
                  <a:lnTo>
                    <a:pt x="3418878" y="687311"/>
                  </a:lnTo>
                  <a:lnTo>
                    <a:pt x="3427984" y="649655"/>
                  </a:lnTo>
                  <a:lnTo>
                    <a:pt x="3433534" y="611200"/>
                  </a:lnTo>
                  <a:lnTo>
                    <a:pt x="3435413" y="572033"/>
                  </a:lnTo>
                  <a:close/>
                </a:path>
                <a:path w="5243195" h="5116830">
                  <a:moveTo>
                    <a:pt x="5243119" y="4544199"/>
                  </a:moveTo>
                  <a:lnTo>
                    <a:pt x="5241239" y="4505033"/>
                  </a:lnTo>
                  <a:lnTo>
                    <a:pt x="5235689" y="4466577"/>
                  </a:lnTo>
                  <a:lnTo>
                    <a:pt x="5226583" y="4428922"/>
                  </a:lnTo>
                  <a:lnTo>
                    <a:pt x="5214048" y="4392130"/>
                  </a:lnTo>
                  <a:lnTo>
                    <a:pt x="5198199" y="4356316"/>
                  </a:lnTo>
                  <a:lnTo>
                    <a:pt x="5179161" y="4321543"/>
                  </a:lnTo>
                  <a:lnTo>
                    <a:pt x="5157051" y="4287901"/>
                  </a:lnTo>
                  <a:lnTo>
                    <a:pt x="5132006" y="4255490"/>
                  </a:lnTo>
                  <a:lnTo>
                    <a:pt x="5104130" y="4224375"/>
                  </a:lnTo>
                  <a:lnTo>
                    <a:pt x="5073535" y="4194645"/>
                  </a:lnTo>
                  <a:lnTo>
                    <a:pt x="5040376" y="4166400"/>
                  </a:lnTo>
                  <a:lnTo>
                    <a:pt x="5004740" y="4139717"/>
                  </a:lnTo>
                  <a:lnTo>
                    <a:pt x="4966779" y="4114673"/>
                  </a:lnTo>
                  <a:lnTo>
                    <a:pt x="4926584" y="4091355"/>
                  </a:lnTo>
                  <a:lnTo>
                    <a:pt x="4884293" y="4069867"/>
                  </a:lnTo>
                  <a:lnTo>
                    <a:pt x="4840033" y="4050271"/>
                  </a:lnTo>
                  <a:lnTo>
                    <a:pt x="4793907" y="4032656"/>
                  </a:lnTo>
                  <a:lnTo>
                    <a:pt x="4746053" y="4017124"/>
                  </a:lnTo>
                  <a:lnTo>
                    <a:pt x="4696587" y="4003738"/>
                  </a:lnTo>
                  <a:lnTo>
                    <a:pt x="4645622" y="3992600"/>
                  </a:lnTo>
                  <a:lnTo>
                    <a:pt x="4593285" y="3983786"/>
                  </a:lnTo>
                  <a:lnTo>
                    <a:pt x="4539704" y="3977386"/>
                  </a:lnTo>
                  <a:lnTo>
                    <a:pt x="4484979" y="3973487"/>
                  </a:lnTo>
                  <a:lnTo>
                    <a:pt x="4429264" y="3972166"/>
                  </a:lnTo>
                  <a:lnTo>
                    <a:pt x="4373537" y="3973487"/>
                  </a:lnTo>
                  <a:lnTo>
                    <a:pt x="4318825" y="3977386"/>
                  </a:lnTo>
                  <a:lnTo>
                    <a:pt x="4265244" y="3983786"/>
                  </a:lnTo>
                  <a:lnTo>
                    <a:pt x="4212907" y="3992600"/>
                  </a:lnTo>
                  <a:lnTo>
                    <a:pt x="4161942" y="4003738"/>
                  </a:lnTo>
                  <a:lnTo>
                    <a:pt x="4112476" y="4017124"/>
                  </a:lnTo>
                  <a:lnTo>
                    <a:pt x="4064622" y="4032656"/>
                  </a:lnTo>
                  <a:lnTo>
                    <a:pt x="4018496" y="4050271"/>
                  </a:lnTo>
                  <a:lnTo>
                    <a:pt x="3974236" y="4069867"/>
                  </a:lnTo>
                  <a:lnTo>
                    <a:pt x="3931945" y="4091355"/>
                  </a:lnTo>
                  <a:lnTo>
                    <a:pt x="3891750" y="4114673"/>
                  </a:lnTo>
                  <a:lnTo>
                    <a:pt x="3853777" y="4139717"/>
                  </a:lnTo>
                  <a:lnTo>
                    <a:pt x="3818153" y="4166400"/>
                  </a:lnTo>
                  <a:lnTo>
                    <a:pt x="3784981" y="4194645"/>
                  </a:lnTo>
                  <a:lnTo>
                    <a:pt x="3754399" y="4224375"/>
                  </a:lnTo>
                  <a:lnTo>
                    <a:pt x="3726523" y="4255490"/>
                  </a:lnTo>
                  <a:lnTo>
                    <a:pt x="3701465" y="4287901"/>
                  </a:lnTo>
                  <a:lnTo>
                    <a:pt x="3679367" y="4321543"/>
                  </a:lnTo>
                  <a:lnTo>
                    <a:pt x="3660330" y="4356316"/>
                  </a:lnTo>
                  <a:lnTo>
                    <a:pt x="3644481" y="4392130"/>
                  </a:lnTo>
                  <a:lnTo>
                    <a:pt x="3631946" y="4428922"/>
                  </a:lnTo>
                  <a:lnTo>
                    <a:pt x="3622840" y="4466577"/>
                  </a:lnTo>
                  <a:lnTo>
                    <a:pt x="3617290" y="4505033"/>
                  </a:lnTo>
                  <a:lnTo>
                    <a:pt x="3615410" y="4544199"/>
                  </a:lnTo>
                  <a:lnTo>
                    <a:pt x="3617290" y="4583366"/>
                  </a:lnTo>
                  <a:lnTo>
                    <a:pt x="3622840" y="4621822"/>
                  </a:lnTo>
                  <a:lnTo>
                    <a:pt x="3631946" y="4659490"/>
                  </a:lnTo>
                  <a:lnTo>
                    <a:pt x="3644481" y="4696269"/>
                  </a:lnTo>
                  <a:lnTo>
                    <a:pt x="3660330" y="4732096"/>
                  </a:lnTo>
                  <a:lnTo>
                    <a:pt x="3679367" y="4766869"/>
                  </a:lnTo>
                  <a:lnTo>
                    <a:pt x="3701465" y="4800511"/>
                  </a:lnTo>
                  <a:lnTo>
                    <a:pt x="3726523" y="4832921"/>
                  </a:lnTo>
                  <a:lnTo>
                    <a:pt x="3754399" y="4864036"/>
                  </a:lnTo>
                  <a:lnTo>
                    <a:pt x="3784981" y="4893767"/>
                  </a:lnTo>
                  <a:lnTo>
                    <a:pt x="3818153" y="4922012"/>
                  </a:lnTo>
                  <a:lnTo>
                    <a:pt x="3853777" y="4948694"/>
                  </a:lnTo>
                  <a:lnTo>
                    <a:pt x="3891750" y="4973739"/>
                  </a:lnTo>
                  <a:lnTo>
                    <a:pt x="3931945" y="4997056"/>
                  </a:lnTo>
                  <a:lnTo>
                    <a:pt x="3974236" y="5018557"/>
                  </a:lnTo>
                  <a:lnTo>
                    <a:pt x="4018496" y="5038153"/>
                  </a:lnTo>
                  <a:lnTo>
                    <a:pt x="4064622" y="5055755"/>
                  </a:lnTo>
                  <a:lnTo>
                    <a:pt x="4112476" y="5071288"/>
                  </a:lnTo>
                  <a:lnTo>
                    <a:pt x="4161942" y="5084673"/>
                  </a:lnTo>
                  <a:lnTo>
                    <a:pt x="4212907" y="5095811"/>
                  </a:lnTo>
                  <a:lnTo>
                    <a:pt x="4265244" y="5104625"/>
                  </a:lnTo>
                  <a:lnTo>
                    <a:pt x="4318825" y="5111026"/>
                  </a:lnTo>
                  <a:lnTo>
                    <a:pt x="4373537" y="5114925"/>
                  </a:lnTo>
                  <a:lnTo>
                    <a:pt x="4429264" y="5116246"/>
                  </a:lnTo>
                  <a:lnTo>
                    <a:pt x="4484979" y="5114925"/>
                  </a:lnTo>
                  <a:lnTo>
                    <a:pt x="4539704" y="5111026"/>
                  </a:lnTo>
                  <a:lnTo>
                    <a:pt x="4593285" y="5104625"/>
                  </a:lnTo>
                  <a:lnTo>
                    <a:pt x="4645622" y="5095811"/>
                  </a:lnTo>
                  <a:lnTo>
                    <a:pt x="4696587" y="5084673"/>
                  </a:lnTo>
                  <a:lnTo>
                    <a:pt x="4746053" y="5071288"/>
                  </a:lnTo>
                  <a:lnTo>
                    <a:pt x="4793907" y="5055755"/>
                  </a:lnTo>
                  <a:lnTo>
                    <a:pt x="4840033" y="5038153"/>
                  </a:lnTo>
                  <a:lnTo>
                    <a:pt x="4884293" y="5018557"/>
                  </a:lnTo>
                  <a:lnTo>
                    <a:pt x="4926584" y="4997056"/>
                  </a:lnTo>
                  <a:lnTo>
                    <a:pt x="4966779" y="4973739"/>
                  </a:lnTo>
                  <a:lnTo>
                    <a:pt x="5004740" y="4948694"/>
                  </a:lnTo>
                  <a:lnTo>
                    <a:pt x="5040376" y="4922012"/>
                  </a:lnTo>
                  <a:lnTo>
                    <a:pt x="5073535" y="4893767"/>
                  </a:lnTo>
                  <a:lnTo>
                    <a:pt x="5104130" y="4864036"/>
                  </a:lnTo>
                  <a:lnTo>
                    <a:pt x="5132006" y="4832921"/>
                  </a:lnTo>
                  <a:lnTo>
                    <a:pt x="5157051" y="4800511"/>
                  </a:lnTo>
                  <a:lnTo>
                    <a:pt x="5179161" y="4766869"/>
                  </a:lnTo>
                  <a:lnTo>
                    <a:pt x="5198199" y="4732096"/>
                  </a:lnTo>
                  <a:lnTo>
                    <a:pt x="5214048" y="4696269"/>
                  </a:lnTo>
                  <a:lnTo>
                    <a:pt x="5226583" y="4659490"/>
                  </a:lnTo>
                  <a:lnTo>
                    <a:pt x="5235689" y="4621822"/>
                  </a:lnTo>
                  <a:lnTo>
                    <a:pt x="5241239" y="4583366"/>
                  </a:lnTo>
                  <a:lnTo>
                    <a:pt x="5243119" y="4544199"/>
                  </a:lnTo>
                  <a:close/>
                </a:path>
                <a:path w="5243195" h="5116830">
                  <a:moveTo>
                    <a:pt x="5243119" y="3220186"/>
                  </a:moveTo>
                  <a:lnTo>
                    <a:pt x="5241239" y="3181019"/>
                  </a:lnTo>
                  <a:lnTo>
                    <a:pt x="5235689" y="3142564"/>
                  </a:lnTo>
                  <a:lnTo>
                    <a:pt x="5226583" y="3104908"/>
                  </a:lnTo>
                  <a:lnTo>
                    <a:pt x="5214048" y="3068116"/>
                  </a:lnTo>
                  <a:lnTo>
                    <a:pt x="5198199" y="3032302"/>
                  </a:lnTo>
                  <a:lnTo>
                    <a:pt x="5179161" y="2997530"/>
                  </a:lnTo>
                  <a:lnTo>
                    <a:pt x="5157051" y="2963888"/>
                  </a:lnTo>
                  <a:lnTo>
                    <a:pt x="5132006" y="2931477"/>
                  </a:lnTo>
                  <a:lnTo>
                    <a:pt x="5104130" y="2900362"/>
                  </a:lnTo>
                  <a:lnTo>
                    <a:pt x="5073535" y="2870631"/>
                  </a:lnTo>
                  <a:lnTo>
                    <a:pt x="5040376" y="2842387"/>
                  </a:lnTo>
                  <a:lnTo>
                    <a:pt x="5004740" y="2815704"/>
                  </a:lnTo>
                  <a:lnTo>
                    <a:pt x="4966779" y="2790660"/>
                  </a:lnTo>
                  <a:lnTo>
                    <a:pt x="4926584" y="2767342"/>
                  </a:lnTo>
                  <a:lnTo>
                    <a:pt x="4884293" y="2745854"/>
                  </a:lnTo>
                  <a:lnTo>
                    <a:pt x="4840033" y="2726258"/>
                  </a:lnTo>
                  <a:lnTo>
                    <a:pt x="4793907" y="2708643"/>
                  </a:lnTo>
                  <a:lnTo>
                    <a:pt x="4746053" y="2693111"/>
                  </a:lnTo>
                  <a:lnTo>
                    <a:pt x="4696587" y="2679725"/>
                  </a:lnTo>
                  <a:lnTo>
                    <a:pt x="4645622" y="2668587"/>
                  </a:lnTo>
                  <a:lnTo>
                    <a:pt x="4593285" y="2659773"/>
                  </a:lnTo>
                  <a:lnTo>
                    <a:pt x="4539704" y="2653373"/>
                  </a:lnTo>
                  <a:lnTo>
                    <a:pt x="4484979" y="2649474"/>
                  </a:lnTo>
                  <a:lnTo>
                    <a:pt x="4429264" y="2648153"/>
                  </a:lnTo>
                  <a:lnTo>
                    <a:pt x="4373537" y="2649474"/>
                  </a:lnTo>
                  <a:lnTo>
                    <a:pt x="4318825" y="2653373"/>
                  </a:lnTo>
                  <a:lnTo>
                    <a:pt x="4265244" y="2659773"/>
                  </a:lnTo>
                  <a:lnTo>
                    <a:pt x="4212907" y="2668587"/>
                  </a:lnTo>
                  <a:lnTo>
                    <a:pt x="4161942" y="2679725"/>
                  </a:lnTo>
                  <a:lnTo>
                    <a:pt x="4112476" y="2693111"/>
                  </a:lnTo>
                  <a:lnTo>
                    <a:pt x="4064622" y="2708643"/>
                  </a:lnTo>
                  <a:lnTo>
                    <a:pt x="4018496" y="2726258"/>
                  </a:lnTo>
                  <a:lnTo>
                    <a:pt x="3974236" y="2745854"/>
                  </a:lnTo>
                  <a:lnTo>
                    <a:pt x="3931945" y="2767342"/>
                  </a:lnTo>
                  <a:lnTo>
                    <a:pt x="3891750" y="2790660"/>
                  </a:lnTo>
                  <a:lnTo>
                    <a:pt x="3853777" y="2815704"/>
                  </a:lnTo>
                  <a:lnTo>
                    <a:pt x="3818153" y="2842387"/>
                  </a:lnTo>
                  <a:lnTo>
                    <a:pt x="3784981" y="2870631"/>
                  </a:lnTo>
                  <a:lnTo>
                    <a:pt x="3754399" y="2900362"/>
                  </a:lnTo>
                  <a:lnTo>
                    <a:pt x="3726523" y="2931477"/>
                  </a:lnTo>
                  <a:lnTo>
                    <a:pt x="3701465" y="2963888"/>
                  </a:lnTo>
                  <a:lnTo>
                    <a:pt x="3679367" y="2997530"/>
                  </a:lnTo>
                  <a:lnTo>
                    <a:pt x="3660330" y="3032302"/>
                  </a:lnTo>
                  <a:lnTo>
                    <a:pt x="3644481" y="3068116"/>
                  </a:lnTo>
                  <a:lnTo>
                    <a:pt x="3631946" y="3104908"/>
                  </a:lnTo>
                  <a:lnTo>
                    <a:pt x="3622840" y="3142564"/>
                  </a:lnTo>
                  <a:lnTo>
                    <a:pt x="3617290" y="3181019"/>
                  </a:lnTo>
                  <a:lnTo>
                    <a:pt x="3615410" y="3220186"/>
                  </a:lnTo>
                  <a:lnTo>
                    <a:pt x="3617290" y="3259353"/>
                  </a:lnTo>
                  <a:lnTo>
                    <a:pt x="3622840" y="3297809"/>
                  </a:lnTo>
                  <a:lnTo>
                    <a:pt x="3631946" y="3335477"/>
                  </a:lnTo>
                  <a:lnTo>
                    <a:pt x="3644481" y="3372269"/>
                  </a:lnTo>
                  <a:lnTo>
                    <a:pt x="3660330" y="3408083"/>
                  </a:lnTo>
                  <a:lnTo>
                    <a:pt x="3679367" y="3442855"/>
                  </a:lnTo>
                  <a:lnTo>
                    <a:pt x="3701465" y="3476498"/>
                  </a:lnTo>
                  <a:lnTo>
                    <a:pt x="3726523" y="3508908"/>
                  </a:lnTo>
                  <a:lnTo>
                    <a:pt x="3754399" y="3540023"/>
                  </a:lnTo>
                  <a:lnTo>
                    <a:pt x="3784981" y="3569754"/>
                  </a:lnTo>
                  <a:lnTo>
                    <a:pt x="3818153" y="3597999"/>
                  </a:lnTo>
                  <a:lnTo>
                    <a:pt x="3853777" y="3624694"/>
                  </a:lnTo>
                  <a:lnTo>
                    <a:pt x="3891750" y="3649726"/>
                  </a:lnTo>
                  <a:lnTo>
                    <a:pt x="3931945" y="3673043"/>
                  </a:lnTo>
                  <a:lnTo>
                    <a:pt x="3974236" y="3694544"/>
                  </a:lnTo>
                  <a:lnTo>
                    <a:pt x="4018496" y="3714140"/>
                  </a:lnTo>
                  <a:lnTo>
                    <a:pt x="4064622" y="3731742"/>
                  </a:lnTo>
                  <a:lnTo>
                    <a:pt x="4112476" y="3747287"/>
                  </a:lnTo>
                  <a:lnTo>
                    <a:pt x="4161942" y="3760660"/>
                  </a:lnTo>
                  <a:lnTo>
                    <a:pt x="4212907" y="3771798"/>
                  </a:lnTo>
                  <a:lnTo>
                    <a:pt x="4265244" y="3780612"/>
                  </a:lnTo>
                  <a:lnTo>
                    <a:pt x="4318825" y="3787013"/>
                  </a:lnTo>
                  <a:lnTo>
                    <a:pt x="4373537" y="3790912"/>
                  </a:lnTo>
                  <a:lnTo>
                    <a:pt x="4429264" y="3792232"/>
                  </a:lnTo>
                  <a:lnTo>
                    <a:pt x="4484979" y="3790912"/>
                  </a:lnTo>
                  <a:lnTo>
                    <a:pt x="4539704" y="3787013"/>
                  </a:lnTo>
                  <a:lnTo>
                    <a:pt x="4593285" y="3780612"/>
                  </a:lnTo>
                  <a:lnTo>
                    <a:pt x="4645622" y="3771798"/>
                  </a:lnTo>
                  <a:lnTo>
                    <a:pt x="4696587" y="3760660"/>
                  </a:lnTo>
                  <a:lnTo>
                    <a:pt x="4746053" y="3747287"/>
                  </a:lnTo>
                  <a:lnTo>
                    <a:pt x="4793907" y="3731742"/>
                  </a:lnTo>
                  <a:lnTo>
                    <a:pt x="4840033" y="3714140"/>
                  </a:lnTo>
                  <a:lnTo>
                    <a:pt x="4884293" y="3694544"/>
                  </a:lnTo>
                  <a:lnTo>
                    <a:pt x="4926584" y="3673043"/>
                  </a:lnTo>
                  <a:lnTo>
                    <a:pt x="4966779" y="3649726"/>
                  </a:lnTo>
                  <a:lnTo>
                    <a:pt x="5004740" y="3624694"/>
                  </a:lnTo>
                  <a:lnTo>
                    <a:pt x="5040376" y="3597999"/>
                  </a:lnTo>
                  <a:lnTo>
                    <a:pt x="5073535" y="3569754"/>
                  </a:lnTo>
                  <a:lnTo>
                    <a:pt x="5104130" y="3540023"/>
                  </a:lnTo>
                  <a:lnTo>
                    <a:pt x="5132006" y="3508908"/>
                  </a:lnTo>
                  <a:lnTo>
                    <a:pt x="5157051" y="3476498"/>
                  </a:lnTo>
                  <a:lnTo>
                    <a:pt x="5179161" y="3442855"/>
                  </a:lnTo>
                  <a:lnTo>
                    <a:pt x="5198199" y="3408083"/>
                  </a:lnTo>
                  <a:lnTo>
                    <a:pt x="5214048" y="3372269"/>
                  </a:lnTo>
                  <a:lnTo>
                    <a:pt x="5226583" y="3335477"/>
                  </a:lnTo>
                  <a:lnTo>
                    <a:pt x="5235689" y="3297809"/>
                  </a:lnTo>
                  <a:lnTo>
                    <a:pt x="5241239" y="3259353"/>
                  </a:lnTo>
                  <a:lnTo>
                    <a:pt x="5243119" y="3220186"/>
                  </a:lnTo>
                  <a:close/>
                </a:path>
                <a:path w="5243195" h="5116830">
                  <a:moveTo>
                    <a:pt x="5243119" y="1896097"/>
                  </a:moveTo>
                  <a:lnTo>
                    <a:pt x="5241239" y="1856943"/>
                  </a:lnTo>
                  <a:lnTo>
                    <a:pt x="5235689" y="1818474"/>
                  </a:lnTo>
                  <a:lnTo>
                    <a:pt x="5226583" y="1780819"/>
                  </a:lnTo>
                  <a:lnTo>
                    <a:pt x="5214048" y="1744027"/>
                  </a:lnTo>
                  <a:lnTo>
                    <a:pt x="5198199" y="1708213"/>
                  </a:lnTo>
                  <a:lnTo>
                    <a:pt x="5179161" y="1673440"/>
                  </a:lnTo>
                  <a:lnTo>
                    <a:pt x="5157051" y="1639798"/>
                  </a:lnTo>
                  <a:lnTo>
                    <a:pt x="5132006" y="1607388"/>
                  </a:lnTo>
                  <a:lnTo>
                    <a:pt x="5104130" y="1576273"/>
                  </a:lnTo>
                  <a:lnTo>
                    <a:pt x="5073535" y="1546555"/>
                  </a:lnTo>
                  <a:lnTo>
                    <a:pt x="5040376" y="1518297"/>
                  </a:lnTo>
                  <a:lnTo>
                    <a:pt x="5004740" y="1491615"/>
                  </a:lnTo>
                  <a:lnTo>
                    <a:pt x="4966779" y="1466570"/>
                  </a:lnTo>
                  <a:lnTo>
                    <a:pt x="4926584" y="1443253"/>
                  </a:lnTo>
                  <a:lnTo>
                    <a:pt x="4884293" y="1421765"/>
                  </a:lnTo>
                  <a:lnTo>
                    <a:pt x="4840033" y="1402168"/>
                  </a:lnTo>
                  <a:lnTo>
                    <a:pt x="4793907" y="1384554"/>
                  </a:lnTo>
                  <a:lnTo>
                    <a:pt x="4746053" y="1369021"/>
                  </a:lnTo>
                  <a:lnTo>
                    <a:pt x="4696587" y="1355636"/>
                  </a:lnTo>
                  <a:lnTo>
                    <a:pt x="4645622" y="1344498"/>
                  </a:lnTo>
                  <a:lnTo>
                    <a:pt x="4593285" y="1335684"/>
                  </a:lnTo>
                  <a:lnTo>
                    <a:pt x="4539704" y="1329296"/>
                  </a:lnTo>
                  <a:lnTo>
                    <a:pt x="4484979" y="1325384"/>
                  </a:lnTo>
                  <a:lnTo>
                    <a:pt x="4429264" y="1324063"/>
                  </a:lnTo>
                  <a:lnTo>
                    <a:pt x="4373537" y="1325384"/>
                  </a:lnTo>
                  <a:lnTo>
                    <a:pt x="4318825" y="1329296"/>
                  </a:lnTo>
                  <a:lnTo>
                    <a:pt x="4265244" y="1335684"/>
                  </a:lnTo>
                  <a:lnTo>
                    <a:pt x="4212907" y="1344498"/>
                  </a:lnTo>
                  <a:lnTo>
                    <a:pt x="4161942" y="1355636"/>
                  </a:lnTo>
                  <a:lnTo>
                    <a:pt x="4112476" y="1369021"/>
                  </a:lnTo>
                  <a:lnTo>
                    <a:pt x="4064622" y="1384554"/>
                  </a:lnTo>
                  <a:lnTo>
                    <a:pt x="4018496" y="1402168"/>
                  </a:lnTo>
                  <a:lnTo>
                    <a:pt x="3974236" y="1421765"/>
                  </a:lnTo>
                  <a:lnTo>
                    <a:pt x="3931945" y="1443253"/>
                  </a:lnTo>
                  <a:lnTo>
                    <a:pt x="3891750" y="1466570"/>
                  </a:lnTo>
                  <a:lnTo>
                    <a:pt x="3853777" y="1491615"/>
                  </a:lnTo>
                  <a:lnTo>
                    <a:pt x="3818153" y="1518297"/>
                  </a:lnTo>
                  <a:lnTo>
                    <a:pt x="3784981" y="1546555"/>
                  </a:lnTo>
                  <a:lnTo>
                    <a:pt x="3754399" y="1576273"/>
                  </a:lnTo>
                  <a:lnTo>
                    <a:pt x="3726523" y="1607388"/>
                  </a:lnTo>
                  <a:lnTo>
                    <a:pt x="3701465" y="1639798"/>
                  </a:lnTo>
                  <a:lnTo>
                    <a:pt x="3679367" y="1673440"/>
                  </a:lnTo>
                  <a:lnTo>
                    <a:pt x="3660330" y="1708213"/>
                  </a:lnTo>
                  <a:lnTo>
                    <a:pt x="3644481" y="1744027"/>
                  </a:lnTo>
                  <a:lnTo>
                    <a:pt x="3631946" y="1780819"/>
                  </a:lnTo>
                  <a:lnTo>
                    <a:pt x="3622840" y="1818474"/>
                  </a:lnTo>
                  <a:lnTo>
                    <a:pt x="3617290" y="1856943"/>
                  </a:lnTo>
                  <a:lnTo>
                    <a:pt x="3615410" y="1896097"/>
                  </a:lnTo>
                  <a:lnTo>
                    <a:pt x="3617290" y="1935264"/>
                  </a:lnTo>
                  <a:lnTo>
                    <a:pt x="3622840" y="1973732"/>
                  </a:lnTo>
                  <a:lnTo>
                    <a:pt x="3631946" y="2011387"/>
                  </a:lnTo>
                  <a:lnTo>
                    <a:pt x="3644481" y="2048179"/>
                  </a:lnTo>
                  <a:lnTo>
                    <a:pt x="3660330" y="2083993"/>
                  </a:lnTo>
                  <a:lnTo>
                    <a:pt x="3679367" y="2118766"/>
                  </a:lnTo>
                  <a:lnTo>
                    <a:pt x="3701465" y="2152408"/>
                  </a:lnTo>
                  <a:lnTo>
                    <a:pt x="3726523" y="2184831"/>
                  </a:lnTo>
                  <a:lnTo>
                    <a:pt x="3754399" y="2215946"/>
                  </a:lnTo>
                  <a:lnTo>
                    <a:pt x="3784981" y="2245664"/>
                  </a:lnTo>
                  <a:lnTo>
                    <a:pt x="3818153" y="2273909"/>
                  </a:lnTo>
                  <a:lnTo>
                    <a:pt x="3853777" y="2300605"/>
                  </a:lnTo>
                  <a:lnTo>
                    <a:pt x="3891750" y="2325649"/>
                  </a:lnTo>
                  <a:lnTo>
                    <a:pt x="3931945" y="2348954"/>
                  </a:lnTo>
                  <a:lnTo>
                    <a:pt x="3974236" y="2370455"/>
                  </a:lnTo>
                  <a:lnTo>
                    <a:pt x="4018496" y="2390051"/>
                  </a:lnTo>
                  <a:lnTo>
                    <a:pt x="4064622" y="2407653"/>
                  </a:lnTo>
                  <a:lnTo>
                    <a:pt x="4112476" y="2423198"/>
                  </a:lnTo>
                  <a:lnTo>
                    <a:pt x="4161942" y="2436571"/>
                  </a:lnTo>
                  <a:lnTo>
                    <a:pt x="4212907" y="2447709"/>
                  </a:lnTo>
                  <a:lnTo>
                    <a:pt x="4265244" y="2456523"/>
                  </a:lnTo>
                  <a:lnTo>
                    <a:pt x="4318825" y="2462923"/>
                  </a:lnTo>
                  <a:lnTo>
                    <a:pt x="4373537" y="2466822"/>
                  </a:lnTo>
                  <a:lnTo>
                    <a:pt x="4429264" y="2468143"/>
                  </a:lnTo>
                  <a:lnTo>
                    <a:pt x="4484979" y="2466822"/>
                  </a:lnTo>
                  <a:lnTo>
                    <a:pt x="4539704" y="2462923"/>
                  </a:lnTo>
                  <a:lnTo>
                    <a:pt x="4593285" y="2456523"/>
                  </a:lnTo>
                  <a:lnTo>
                    <a:pt x="4645622" y="2447709"/>
                  </a:lnTo>
                  <a:lnTo>
                    <a:pt x="4696587" y="2436571"/>
                  </a:lnTo>
                  <a:lnTo>
                    <a:pt x="4746053" y="2423198"/>
                  </a:lnTo>
                  <a:lnTo>
                    <a:pt x="4793907" y="2407653"/>
                  </a:lnTo>
                  <a:lnTo>
                    <a:pt x="4840033" y="2390051"/>
                  </a:lnTo>
                  <a:lnTo>
                    <a:pt x="4884293" y="2370455"/>
                  </a:lnTo>
                  <a:lnTo>
                    <a:pt x="4926584" y="2348954"/>
                  </a:lnTo>
                  <a:lnTo>
                    <a:pt x="4966779" y="2325649"/>
                  </a:lnTo>
                  <a:lnTo>
                    <a:pt x="5004740" y="2300605"/>
                  </a:lnTo>
                  <a:lnTo>
                    <a:pt x="5040376" y="2273909"/>
                  </a:lnTo>
                  <a:lnTo>
                    <a:pt x="5073535" y="2245664"/>
                  </a:lnTo>
                  <a:lnTo>
                    <a:pt x="5104130" y="2215946"/>
                  </a:lnTo>
                  <a:lnTo>
                    <a:pt x="5132006" y="2184831"/>
                  </a:lnTo>
                  <a:lnTo>
                    <a:pt x="5157051" y="2152408"/>
                  </a:lnTo>
                  <a:lnTo>
                    <a:pt x="5179161" y="2118766"/>
                  </a:lnTo>
                  <a:lnTo>
                    <a:pt x="5198199" y="2083993"/>
                  </a:lnTo>
                  <a:lnTo>
                    <a:pt x="5214048" y="2048179"/>
                  </a:lnTo>
                  <a:lnTo>
                    <a:pt x="5226583" y="2011387"/>
                  </a:lnTo>
                  <a:lnTo>
                    <a:pt x="5235689" y="1973732"/>
                  </a:lnTo>
                  <a:lnTo>
                    <a:pt x="5241239" y="1935264"/>
                  </a:lnTo>
                  <a:lnTo>
                    <a:pt x="5243119" y="1896097"/>
                  </a:lnTo>
                  <a:close/>
                </a:path>
                <a:path w="5243195" h="5116830">
                  <a:moveTo>
                    <a:pt x="5243119" y="572033"/>
                  </a:moveTo>
                  <a:lnTo>
                    <a:pt x="5241239" y="532866"/>
                  </a:lnTo>
                  <a:lnTo>
                    <a:pt x="5235689" y="494411"/>
                  </a:lnTo>
                  <a:lnTo>
                    <a:pt x="5226583" y="456742"/>
                  </a:lnTo>
                  <a:lnTo>
                    <a:pt x="5214048" y="419963"/>
                  </a:lnTo>
                  <a:lnTo>
                    <a:pt x="5198199" y="384136"/>
                  </a:lnTo>
                  <a:lnTo>
                    <a:pt x="5179161" y="349364"/>
                  </a:lnTo>
                  <a:lnTo>
                    <a:pt x="5157051" y="315734"/>
                  </a:lnTo>
                  <a:lnTo>
                    <a:pt x="5132006" y="283311"/>
                  </a:lnTo>
                  <a:lnTo>
                    <a:pt x="5104130" y="252196"/>
                  </a:lnTo>
                  <a:lnTo>
                    <a:pt x="5073535" y="222478"/>
                  </a:lnTo>
                  <a:lnTo>
                    <a:pt x="5040376" y="194233"/>
                  </a:lnTo>
                  <a:lnTo>
                    <a:pt x="5004740" y="167538"/>
                  </a:lnTo>
                  <a:lnTo>
                    <a:pt x="4966779" y="142494"/>
                  </a:lnTo>
                  <a:lnTo>
                    <a:pt x="4926584" y="119189"/>
                  </a:lnTo>
                  <a:lnTo>
                    <a:pt x="4884293" y="97688"/>
                  </a:lnTo>
                  <a:lnTo>
                    <a:pt x="4840033" y="78092"/>
                  </a:lnTo>
                  <a:lnTo>
                    <a:pt x="4793907" y="60490"/>
                  </a:lnTo>
                  <a:lnTo>
                    <a:pt x="4746053" y="44945"/>
                  </a:lnTo>
                  <a:lnTo>
                    <a:pt x="4696587" y="31572"/>
                  </a:lnTo>
                  <a:lnTo>
                    <a:pt x="4645622" y="20434"/>
                  </a:lnTo>
                  <a:lnTo>
                    <a:pt x="4593285" y="11620"/>
                  </a:lnTo>
                  <a:lnTo>
                    <a:pt x="4539704" y="5219"/>
                  </a:lnTo>
                  <a:lnTo>
                    <a:pt x="4484979" y="1320"/>
                  </a:lnTo>
                  <a:lnTo>
                    <a:pt x="4429264" y="0"/>
                  </a:lnTo>
                  <a:lnTo>
                    <a:pt x="4373537" y="1320"/>
                  </a:lnTo>
                  <a:lnTo>
                    <a:pt x="4318825" y="5219"/>
                  </a:lnTo>
                  <a:lnTo>
                    <a:pt x="4265244" y="11620"/>
                  </a:lnTo>
                  <a:lnTo>
                    <a:pt x="4212907" y="20434"/>
                  </a:lnTo>
                  <a:lnTo>
                    <a:pt x="4161942" y="31572"/>
                  </a:lnTo>
                  <a:lnTo>
                    <a:pt x="4112476" y="44945"/>
                  </a:lnTo>
                  <a:lnTo>
                    <a:pt x="4064622" y="60490"/>
                  </a:lnTo>
                  <a:lnTo>
                    <a:pt x="4018496" y="78092"/>
                  </a:lnTo>
                  <a:lnTo>
                    <a:pt x="3974236" y="97688"/>
                  </a:lnTo>
                  <a:lnTo>
                    <a:pt x="3931945" y="119189"/>
                  </a:lnTo>
                  <a:lnTo>
                    <a:pt x="3891750" y="142494"/>
                  </a:lnTo>
                  <a:lnTo>
                    <a:pt x="3853777" y="167538"/>
                  </a:lnTo>
                  <a:lnTo>
                    <a:pt x="3818153" y="194233"/>
                  </a:lnTo>
                  <a:lnTo>
                    <a:pt x="3784981" y="222478"/>
                  </a:lnTo>
                  <a:lnTo>
                    <a:pt x="3754399" y="252196"/>
                  </a:lnTo>
                  <a:lnTo>
                    <a:pt x="3726523" y="283311"/>
                  </a:lnTo>
                  <a:lnTo>
                    <a:pt x="3701465" y="315734"/>
                  </a:lnTo>
                  <a:lnTo>
                    <a:pt x="3679367" y="349364"/>
                  </a:lnTo>
                  <a:lnTo>
                    <a:pt x="3660330" y="384136"/>
                  </a:lnTo>
                  <a:lnTo>
                    <a:pt x="3644481" y="419963"/>
                  </a:lnTo>
                  <a:lnTo>
                    <a:pt x="3631946" y="456742"/>
                  </a:lnTo>
                  <a:lnTo>
                    <a:pt x="3622840" y="494411"/>
                  </a:lnTo>
                  <a:lnTo>
                    <a:pt x="3617290" y="532866"/>
                  </a:lnTo>
                  <a:lnTo>
                    <a:pt x="3615410" y="572033"/>
                  </a:lnTo>
                  <a:lnTo>
                    <a:pt x="3617290" y="611200"/>
                  </a:lnTo>
                  <a:lnTo>
                    <a:pt x="3622840" y="649655"/>
                  </a:lnTo>
                  <a:lnTo>
                    <a:pt x="3631946" y="687311"/>
                  </a:lnTo>
                  <a:lnTo>
                    <a:pt x="3644481" y="724103"/>
                  </a:lnTo>
                  <a:lnTo>
                    <a:pt x="3660330" y="759929"/>
                  </a:lnTo>
                  <a:lnTo>
                    <a:pt x="3679367" y="794702"/>
                  </a:lnTo>
                  <a:lnTo>
                    <a:pt x="3701465" y="828332"/>
                  </a:lnTo>
                  <a:lnTo>
                    <a:pt x="3726523" y="860755"/>
                  </a:lnTo>
                  <a:lnTo>
                    <a:pt x="3754399" y="891870"/>
                  </a:lnTo>
                  <a:lnTo>
                    <a:pt x="3784981" y="921588"/>
                  </a:lnTo>
                  <a:lnTo>
                    <a:pt x="3818153" y="949845"/>
                  </a:lnTo>
                  <a:lnTo>
                    <a:pt x="3853777" y="976528"/>
                  </a:lnTo>
                  <a:lnTo>
                    <a:pt x="3891750" y="1001572"/>
                  </a:lnTo>
                  <a:lnTo>
                    <a:pt x="3931945" y="1024877"/>
                  </a:lnTo>
                  <a:lnTo>
                    <a:pt x="3974236" y="1046378"/>
                  </a:lnTo>
                  <a:lnTo>
                    <a:pt x="4018496" y="1065974"/>
                  </a:lnTo>
                  <a:lnTo>
                    <a:pt x="4064622" y="1083589"/>
                  </a:lnTo>
                  <a:lnTo>
                    <a:pt x="4112476" y="1099121"/>
                  </a:lnTo>
                  <a:lnTo>
                    <a:pt x="4161942" y="1112507"/>
                  </a:lnTo>
                  <a:lnTo>
                    <a:pt x="4212907" y="1123645"/>
                  </a:lnTo>
                  <a:lnTo>
                    <a:pt x="4265244" y="1132459"/>
                  </a:lnTo>
                  <a:lnTo>
                    <a:pt x="4318825" y="1138847"/>
                  </a:lnTo>
                  <a:lnTo>
                    <a:pt x="4373537" y="1142758"/>
                  </a:lnTo>
                  <a:lnTo>
                    <a:pt x="4429264" y="1144079"/>
                  </a:lnTo>
                  <a:lnTo>
                    <a:pt x="4484979" y="1142758"/>
                  </a:lnTo>
                  <a:lnTo>
                    <a:pt x="4539704" y="1138847"/>
                  </a:lnTo>
                  <a:lnTo>
                    <a:pt x="4593285" y="1132459"/>
                  </a:lnTo>
                  <a:lnTo>
                    <a:pt x="4645622" y="1123645"/>
                  </a:lnTo>
                  <a:lnTo>
                    <a:pt x="4696587" y="1112507"/>
                  </a:lnTo>
                  <a:lnTo>
                    <a:pt x="4746053" y="1099121"/>
                  </a:lnTo>
                  <a:lnTo>
                    <a:pt x="4793907" y="1083589"/>
                  </a:lnTo>
                  <a:lnTo>
                    <a:pt x="4840033" y="1065974"/>
                  </a:lnTo>
                  <a:lnTo>
                    <a:pt x="4884293" y="1046378"/>
                  </a:lnTo>
                  <a:lnTo>
                    <a:pt x="4926584" y="1024877"/>
                  </a:lnTo>
                  <a:lnTo>
                    <a:pt x="4966779" y="1001572"/>
                  </a:lnTo>
                  <a:lnTo>
                    <a:pt x="5004740" y="976528"/>
                  </a:lnTo>
                  <a:lnTo>
                    <a:pt x="5040376" y="949845"/>
                  </a:lnTo>
                  <a:lnTo>
                    <a:pt x="5073535" y="921588"/>
                  </a:lnTo>
                  <a:lnTo>
                    <a:pt x="5104130" y="891870"/>
                  </a:lnTo>
                  <a:lnTo>
                    <a:pt x="5132006" y="860755"/>
                  </a:lnTo>
                  <a:lnTo>
                    <a:pt x="5157051" y="828332"/>
                  </a:lnTo>
                  <a:lnTo>
                    <a:pt x="5179161" y="794702"/>
                  </a:lnTo>
                  <a:lnTo>
                    <a:pt x="5198199" y="759929"/>
                  </a:lnTo>
                  <a:lnTo>
                    <a:pt x="5214048" y="724103"/>
                  </a:lnTo>
                  <a:lnTo>
                    <a:pt x="5226583" y="687311"/>
                  </a:lnTo>
                  <a:lnTo>
                    <a:pt x="5235689" y="649655"/>
                  </a:lnTo>
                  <a:lnTo>
                    <a:pt x="5241239" y="611200"/>
                  </a:lnTo>
                  <a:lnTo>
                    <a:pt x="5243119" y="572033"/>
                  </a:lnTo>
                  <a:close/>
                </a:path>
              </a:pathLst>
            </a:custGeom>
            <a:solidFill>
              <a:srgbClr val="FFFFFF"/>
            </a:solidFill>
          </p:spPr>
          <p:txBody>
            <a:bodyPr wrap="square" lIns="0" tIns="0" rIns="0" bIns="0" rtlCol="0"/>
            <a:lstStyle/>
            <a:p>
              <a:endParaRPr/>
            </a:p>
          </p:txBody>
        </p:sp>
      </p:grpSp>
      <p:sp>
        <p:nvSpPr>
          <p:cNvPr id="6" name="object 6"/>
          <p:cNvSpPr txBox="1"/>
          <p:nvPr/>
        </p:nvSpPr>
        <p:spPr>
          <a:xfrm>
            <a:off x="6634421" y="1043228"/>
            <a:ext cx="5955030" cy="4034154"/>
          </a:xfrm>
          <a:prstGeom prst="rect">
            <a:avLst/>
          </a:prstGeom>
        </p:spPr>
        <p:txBody>
          <a:bodyPr vert="horz" wrap="square" lIns="0" tIns="12700" rIns="0" bIns="0" rtlCol="0">
            <a:spAutoFit/>
          </a:bodyPr>
          <a:lstStyle/>
          <a:p>
            <a:pPr marL="12700">
              <a:lnSpc>
                <a:spcPts val="2130"/>
              </a:lnSpc>
              <a:spcBef>
                <a:spcPts val="100"/>
              </a:spcBef>
            </a:pPr>
            <a:r>
              <a:rPr lang="ca-ES" sz="1800" b="1" dirty="0">
                <a:latin typeface="Arial"/>
              </a:rPr>
              <a:t>Conjunt</a:t>
            </a:r>
            <a:r>
              <a:rPr lang="ca-ES"/>
              <a:t> </a:t>
            </a:r>
            <a:r>
              <a:rPr lang="ca-ES" sz="1800" b="1" dirty="0">
                <a:latin typeface="Arial"/>
              </a:rPr>
              <a:t>de</a:t>
            </a:r>
            <a:r>
              <a:rPr lang="ca-ES"/>
              <a:t> </a:t>
            </a:r>
            <a:r>
              <a:rPr lang="ca-ES" sz="1800" b="1" dirty="0">
                <a:latin typeface="Arial"/>
              </a:rPr>
              <a:t>projectes</a:t>
            </a:r>
            <a:r>
              <a:rPr lang="ca-ES"/>
              <a:t> </a:t>
            </a:r>
            <a:r>
              <a:rPr lang="ca-ES" sz="1800" b="1" dirty="0">
                <a:latin typeface="Arial"/>
              </a:rPr>
              <a:t>que</a:t>
            </a:r>
            <a:r>
              <a:rPr lang="ca-ES"/>
              <a:t> </a:t>
            </a:r>
            <a:r>
              <a:rPr lang="ca-ES" sz="1800" b="1" dirty="0">
                <a:latin typeface="Arial"/>
              </a:rPr>
              <a:t>donen</a:t>
            </a:r>
            <a:r>
              <a:rPr lang="ca-ES"/>
              <a:t> </a:t>
            </a:r>
            <a:r>
              <a:rPr lang="ca-ES" sz="1800" b="1" dirty="0">
                <a:latin typeface="Arial"/>
              </a:rPr>
              <a:t>resposta</a:t>
            </a:r>
            <a:r>
              <a:rPr lang="ca-ES"/>
              <a:t> </a:t>
            </a:r>
            <a:r>
              <a:rPr lang="ca-ES" sz="1800" b="1" dirty="0">
                <a:latin typeface="Arial"/>
              </a:rPr>
              <a:t>als</a:t>
            </a:r>
            <a:r>
              <a:rPr lang="ca-ES"/>
              <a:t> </a:t>
            </a:r>
            <a:r>
              <a:rPr lang="ca-ES" sz="1800" b="1" dirty="0">
                <a:latin typeface="Arial"/>
              </a:rPr>
              <a:t>valors</a:t>
            </a:r>
            <a:endParaRPr lang="ca-ES" sz="1800">
              <a:latin typeface="Arial"/>
              <a:cs typeface="Arial"/>
            </a:endParaRPr>
          </a:p>
          <a:p>
            <a:pPr marL="12700" marR="280035">
              <a:lnSpc>
                <a:spcPts val="2100"/>
              </a:lnSpc>
              <a:spcBef>
                <a:spcPts val="90"/>
              </a:spcBef>
            </a:pPr>
            <a:r>
              <a:rPr lang="ca-ES" sz="1800" b="1" dirty="0">
                <a:latin typeface="Arial"/>
              </a:rPr>
              <a:t>i</a:t>
            </a:r>
            <a:r>
              <a:rPr lang="ca-ES"/>
              <a:t> </a:t>
            </a:r>
            <a:r>
              <a:rPr lang="ca-ES" sz="1800" b="1" dirty="0">
                <a:latin typeface="Arial"/>
              </a:rPr>
              <a:t>objectius</a:t>
            </a:r>
            <a:r>
              <a:rPr lang="ca-ES"/>
              <a:t> </a:t>
            </a:r>
            <a:r>
              <a:rPr lang="ca-ES" sz="1800" b="1" dirty="0">
                <a:latin typeface="Arial"/>
              </a:rPr>
              <a:t>del</a:t>
            </a:r>
            <a:r>
              <a:rPr lang="ca-ES"/>
              <a:t> </a:t>
            </a:r>
            <a:r>
              <a:rPr lang="ca-ES" sz="1800" b="1" dirty="0">
                <a:latin typeface="Arial"/>
              </a:rPr>
              <a:t>Pla estratègic</a:t>
            </a:r>
            <a:r>
              <a:rPr lang="ca-ES"/>
              <a:t> </a:t>
            </a:r>
            <a:r>
              <a:rPr lang="ca-ES" sz="1800" b="1" dirty="0">
                <a:latin typeface="Arial"/>
              </a:rPr>
              <a:t>2015-2025</a:t>
            </a:r>
            <a:r>
              <a:rPr lang="ca-ES"/>
              <a:t> </a:t>
            </a:r>
            <a:r>
              <a:rPr lang="ca-ES" sz="1800" b="1" dirty="0">
                <a:latin typeface="Arial"/>
              </a:rPr>
              <a:t>i</a:t>
            </a:r>
            <a:r>
              <a:rPr lang="ca-ES"/>
              <a:t> </a:t>
            </a:r>
            <a:r>
              <a:rPr lang="ca-ES" sz="1800" b="1" dirty="0">
                <a:latin typeface="Arial"/>
              </a:rPr>
              <a:t>a</a:t>
            </a:r>
            <a:r>
              <a:rPr lang="ca-ES"/>
              <a:t> </a:t>
            </a:r>
            <a:r>
              <a:rPr lang="ca-ES" sz="1800" b="1" dirty="0">
                <a:latin typeface="Arial"/>
              </a:rPr>
              <a:t>les noves necessitats</a:t>
            </a:r>
            <a:r>
              <a:rPr lang="ca-ES"/>
              <a:t> </a:t>
            </a:r>
            <a:r>
              <a:rPr lang="ca-ES" sz="1800" b="1" dirty="0">
                <a:latin typeface="Arial"/>
              </a:rPr>
              <a:t>dels</a:t>
            </a:r>
            <a:r>
              <a:rPr lang="ca-ES"/>
              <a:t> </a:t>
            </a:r>
            <a:r>
              <a:rPr lang="ca-ES" sz="1800" b="1" dirty="0">
                <a:latin typeface="Arial"/>
              </a:rPr>
              <a:t>nostres</a:t>
            </a:r>
            <a:r>
              <a:rPr lang="ca-ES"/>
              <a:t> </a:t>
            </a:r>
            <a:r>
              <a:rPr lang="ca-ES" sz="1800" b="1" dirty="0">
                <a:latin typeface="Arial"/>
              </a:rPr>
              <a:t>clients</a:t>
            </a:r>
            <a:r>
              <a:rPr lang="ca-ES"/>
              <a:t> </a:t>
            </a:r>
            <a:r>
              <a:rPr lang="ca-ES" sz="1800" b="1" dirty="0">
                <a:latin typeface="Arial"/>
              </a:rPr>
              <a:t>actuals</a:t>
            </a:r>
            <a:r>
              <a:rPr lang="ca-ES"/>
              <a:t> </a:t>
            </a:r>
            <a:r>
              <a:rPr lang="ca-ES" sz="1800" b="1" dirty="0">
                <a:latin typeface="Arial"/>
              </a:rPr>
              <a:t>i</a:t>
            </a:r>
            <a:r>
              <a:rPr lang="ca-ES"/>
              <a:t> </a:t>
            </a:r>
            <a:r>
              <a:rPr lang="ca-ES" sz="1800" b="1" dirty="0">
                <a:latin typeface="Arial"/>
              </a:rPr>
              <a:t>potencials.</a:t>
            </a:r>
            <a:endParaRPr lang="ca-ES" sz="1800">
              <a:latin typeface="Arial"/>
              <a:cs typeface="Arial"/>
            </a:endParaRPr>
          </a:p>
          <a:p>
            <a:pPr marL="12700" marR="568960">
              <a:lnSpc>
                <a:spcPts val="2100"/>
              </a:lnSpc>
              <a:spcBef>
                <a:spcPts val="2100"/>
              </a:spcBef>
            </a:pPr>
            <a:r>
              <a:rPr lang="ca-ES" sz="1800" b="1" dirty="0">
                <a:latin typeface="Arial"/>
              </a:rPr>
              <a:t>Les</a:t>
            </a:r>
            <a:r>
              <a:rPr lang="ca-ES"/>
              <a:t> </a:t>
            </a:r>
            <a:r>
              <a:rPr lang="ca-ES" sz="1800" b="1" dirty="0">
                <a:latin typeface="Arial"/>
              </a:rPr>
              <a:t>tecnologies</a:t>
            </a:r>
            <a:r>
              <a:rPr lang="ca-ES"/>
              <a:t> </a:t>
            </a:r>
            <a:r>
              <a:rPr lang="ca-ES" sz="1800" b="1" dirty="0">
                <a:latin typeface="Arial"/>
              </a:rPr>
              <a:t>de</a:t>
            </a:r>
            <a:r>
              <a:rPr lang="ca-ES"/>
              <a:t> </a:t>
            </a:r>
            <a:r>
              <a:rPr lang="ca-ES" sz="1800" b="1" dirty="0">
                <a:latin typeface="Arial"/>
              </a:rPr>
              <a:t>la</a:t>
            </a:r>
            <a:r>
              <a:rPr lang="ca-ES"/>
              <a:t> </a:t>
            </a:r>
            <a:r>
              <a:rPr lang="ca-ES" sz="1800" b="1" dirty="0">
                <a:latin typeface="Arial"/>
              </a:rPr>
              <a:t>informació</a:t>
            </a:r>
            <a:r>
              <a:rPr lang="ca-ES"/>
              <a:t> </a:t>
            </a:r>
            <a:r>
              <a:rPr lang="ca-ES" sz="1800" b="1" dirty="0">
                <a:latin typeface="Arial"/>
              </a:rPr>
              <a:t>reforcen</a:t>
            </a:r>
            <a:r>
              <a:rPr lang="ca-ES"/>
              <a:t> </a:t>
            </a:r>
            <a:r>
              <a:rPr lang="ca-ES" sz="1800" b="1" dirty="0">
                <a:latin typeface="Arial"/>
              </a:rPr>
              <a:t>tot</a:t>
            </a:r>
            <a:r>
              <a:rPr lang="ca-ES"/>
              <a:t> </a:t>
            </a:r>
            <a:r>
              <a:rPr lang="ca-ES" sz="1800" b="1" dirty="0">
                <a:latin typeface="Arial"/>
              </a:rPr>
              <a:t>el</a:t>
            </a:r>
            <a:r>
              <a:rPr lang="ca-ES"/>
              <a:t> </a:t>
            </a:r>
            <a:r>
              <a:rPr lang="ca-ES" sz="1800" b="1" dirty="0">
                <a:latin typeface="Arial"/>
              </a:rPr>
              <a:t>pla de</a:t>
            </a:r>
            <a:r>
              <a:rPr lang="ca-ES"/>
              <a:t> </a:t>
            </a:r>
            <a:r>
              <a:rPr lang="ca-ES" sz="1800" b="1" dirty="0">
                <a:latin typeface="Arial"/>
              </a:rPr>
              <a:t>transformació</a:t>
            </a:r>
            <a:r>
              <a:rPr lang="ca-ES"/>
              <a:t> </a:t>
            </a:r>
            <a:r>
              <a:rPr lang="ca-ES" sz="1800" b="1" dirty="0">
                <a:latin typeface="Arial"/>
              </a:rPr>
              <a:t>física</a:t>
            </a:r>
            <a:r>
              <a:rPr lang="ca-ES"/>
              <a:t> </a:t>
            </a:r>
            <a:r>
              <a:rPr lang="ca-ES" sz="1800" b="1" dirty="0">
                <a:latin typeface="Arial"/>
              </a:rPr>
              <a:t>de</a:t>
            </a:r>
            <a:r>
              <a:rPr lang="ca-ES"/>
              <a:t> </a:t>
            </a:r>
            <a:r>
              <a:rPr lang="ca-ES" sz="1800" b="1" dirty="0">
                <a:latin typeface="Arial"/>
              </a:rPr>
              <a:t>la</a:t>
            </a:r>
            <a:r>
              <a:rPr lang="ca-ES"/>
              <a:t> </a:t>
            </a:r>
            <a:r>
              <a:rPr lang="ca-ES" sz="1800" b="1" dirty="0">
                <a:latin typeface="Arial"/>
              </a:rPr>
              <a:t>xarxa</a:t>
            </a:r>
            <a:r>
              <a:rPr lang="ca-ES"/>
              <a:t> </a:t>
            </a:r>
            <a:r>
              <a:rPr lang="ca-ES" sz="1800" b="1" dirty="0">
                <a:latin typeface="Arial"/>
              </a:rPr>
              <a:t>de</a:t>
            </a:r>
            <a:r>
              <a:rPr lang="ca-ES"/>
              <a:t> </a:t>
            </a:r>
            <a:r>
              <a:rPr lang="ca-ES" sz="1800" b="1" dirty="0">
                <a:latin typeface="Arial"/>
              </a:rPr>
              <a:t>mercats.</a:t>
            </a:r>
            <a:endParaRPr lang="ca-ES" sz="1800">
              <a:latin typeface="Arial"/>
              <a:cs typeface="Arial"/>
            </a:endParaRPr>
          </a:p>
          <a:p>
            <a:pPr marL="12700" marR="5080">
              <a:lnSpc>
                <a:spcPts val="2100"/>
              </a:lnSpc>
              <a:spcBef>
                <a:spcPts val="2100"/>
              </a:spcBef>
            </a:pPr>
            <a:r>
              <a:rPr lang="ca-ES" sz="1800" dirty="0">
                <a:latin typeface="Arial"/>
              </a:rPr>
              <a:t>El context d’emergència sanitària de l’any 2020 encara vigent</a:t>
            </a:r>
            <a:r>
              <a:rPr lang="ca-ES"/>
              <a:t> </a:t>
            </a:r>
            <a:r>
              <a:rPr lang="ca-ES" sz="1800" dirty="0">
                <a:latin typeface="Arial"/>
              </a:rPr>
              <a:t>ha</a:t>
            </a:r>
            <a:r>
              <a:rPr lang="ca-ES"/>
              <a:t> </a:t>
            </a:r>
            <a:r>
              <a:rPr lang="ca-ES" sz="1800" dirty="0">
                <a:latin typeface="Arial"/>
              </a:rPr>
              <a:t>reforçat</a:t>
            </a:r>
            <a:r>
              <a:rPr lang="ca-ES"/>
              <a:t> </a:t>
            </a:r>
            <a:r>
              <a:rPr lang="ca-ES" sz="1800" dirty="0">
                <a:latin typeface="Arial"/>
              </a:rPr>
              <a:t>la</a:t>
            </a:r>
            <a:r>
              <a:rPr lang="ca-ES"/>
              <a:t> </a:t>
            </a:r>
            <a:r>
              <a:rPr lang="ca-ES" sz="1800" dirty="0">
                <a:latin typeface="Arial"/>
              </a:rPr>
              <a:t>necessitat</a:t>
            </a:r>
            <a:r>
              <a:rPr lang="ca-ES"/>
              <a:t> </a:t>
            </a:r>
            <a:r>
              <a:rPr lang="ca-ES" sz="1800" dirty="0">
                <a:latin typeface="Arial"/>
              </a:rPr>
              <a:t>d’accelerar</a:t>
            </a:r>
            <a:r>
              <a:rPr lang="ca-ES"/>
              <a:t> </a:t>
            </a:r>
            <a:r>
              <a:rPr lang="ca-ES" sz="1800" dirty="0">
                <a:latin typeface="Arial"/>
              </a:rPr>
              <a:t>el</a:t>
            </a:r>
            <a:r>
              <a:rPr lang="ca-ES"/>
              <a:t> </a:t>
            </a:r>
            <a:r>
              <a:rPr lang="ca-ES" sz="1800" dirty="0">
                <a:latin typeface="Arial"/>
              </a:rPr>
              <a:t>procés</a:t>
            </a:r>
            <a:r>
              <a:rPr lang="ca-ES"/>
              <a:t> </a:t>
            </a:r>
            <a:r>
              <a:rPr lang="ca-ES" sz="1800" dirty="0">
                <a:latin typeface="Arial"/>
              </a:rPr>
              <a:t>de digitalització. Especialment pel que fa als projectes de </a:t>
            </a:r>
            <a:r>
              <a:rPr lang="ca-ES" sz="1800" i="1" dirty="0">
                <a:latin typeface="Arial"/>
              </a:rPr>
              <a:t>Marketplace</a:t>
            </a:r>
            <a:r>
              <a:rPr lang="ca-ES"/>
              <a:t> </a:t>
            </a:r>
            <a:r>
              <a:rPr lang="ca-ES" sz="1800" dirty="0">
                <a:latin typeface="Arial"/>
              </a:rPr>
              <a:t>i</a:t>
            </a:r>
            <a:r>
              <a:rPr lang="ca-ES"/>
              <a:t> </a:t>
            </a:r>
            <a:r>
              <a:rPr lang="ca-ES" sz="1800" i="1" dirty="0">
                <a:latin typeface="Arial"/>
              </a:rPr>
              <a:t>lockers</a:t>
            </a:r>
            <a:r>
              <a:rPr lang="ca-ES" sz="1800" dirty="0">
                <a:latin typeface="Arial"/>
              </a:rPr>
              <a:t>,</a:t>
            </a:r>
            <a:r>
              <a:rPr lang="ca-ES"/>
              <a:t> </a:t>
            </a:r>
            <a:r>
              <a:rPr lang="ca-ES" sz="1800" dirty="0">
                <a:latin typeface="Arial"/>
              </a:rPr>
              <a:t>les</a:t>
            </a:r>
            <a:r>
              <a:rPr lang="ca-ES"/>
              <a:t> </a:t>
            </a:r>
            <a:r>
              <a:rPr lang="ca-ES" sz="1800" dirty="0">
                <a:latin typeface="Arial"/>
              </a:rPr>
              <a:t>càmeres</a:t>
            </a:r>
            <a:r>
              <a:rPr lang="ca-ES"/>
              <a:t> </a:t>
            </a:r>
            <a:r>
              <a:rPr lang="ca-ES" sz="1800" dirty="0">
                <a:latin typeface="Arial"/>
              </a:rPr>
              <a:t>i</a:t>
            </a:r>
            <a:r>
              <a:rPr lang="ca-ES"/>
              <a:t> </a:t>
            </a:r>
            <a:r>
              <a:rPr lang="ca-ES" sz="1800" dirty="0">
                <a:latin typeface="Arial"/>
              </a:rPr>
              <a:t>pantalles</a:t>
            </a:r>
            <a:r>
              <a:rPr lang="ca-ES"/>
              <a:t> </a:t>
            </a:r>
            <a:r>
              <a:rPr lang="ca-ES" sz="1800" dirty="0">
                <a:latin typeface="Arial"/>
              </a:rPr>
              <a:t>de</a:t>
            </a:r>
            <a:r>
              <a:rPr lang="ca-ES"/>
              <a:t> </a:t>
            </a:r>
            <a:r>
              <a:rPr lang="ca-ES" sz="1800" dirty="0">
                <a:latin typeface="Arial"/>
              </a:rPr>
              <a:t>comptatge de persones i les pantalles per informació comercial</a:t>
            </a:r>
            <a:r>
              <a:rPr lang="ca-ES"/>
              <a:t> </a:t>
            </a:r>
            <a:r>
              <a:rPr lang="ca-ES" sz="1800" dirty="0">
                <a:latin typeface="Arial"/>
              </a:rPr>
              <a:t>i</a:t>
            </a:r>
            <a:r>
              <a:rPr lang="ca-ES"/>
              <a:t> </a:t>
            </a:r>
            <a:r>
              <a:rPr lang="ca-ES" sz="1800" dirty="0">
                <a:latin typeface="Arial"/>
              </a:rPr>
              <a:t>de</a:t>
            </a:r>
            <a:r>
              <a:rPr lang="ca-ES"/>
              <a:t> </a:t>
            </a:r>
            <a:r>
              <a:rPr lang="ca-ES" sz="1800" dirty="0">
                <a:latin typeface="Arial"/>
              </a:rPr>
              <a:t>servei.</a:t>
            </a:r>
            <a:endParaRPr lang="ca-ES" sz="1800">
              <a:latin typeface="Arial"/>
              <a:cs typeface="Arial"/>
            </a:endParaRPr>
          </a:p>
          <a:p>
            <a:pPr marL="12700">
              <a:lnSpc>
                <a:spcPct val="100000"/>
              </a:lnSpc>
              <a:spcBef>
                <a:spcPts val="1980"/>
              </a:spcBef>
            </a:pPr>
            <a:r>
              <a:rPr lang="ca-ES" sz="1800" b="1" dirty="0">
                <a:latin typeface="Arial"/>
              </a:rPr>
              <a:t>Pressupost</a:t>
            </a:r>
            <a:r>
              <a:rPr lang="ca-ES"/>
              <a:t> </a:t>
            </a:r>
            <a:r>
              <a:rPr lang="ca-ES" sz="1800" b="1" dirty="0">
                <a:latin typeface="Arial"/>
              </a:rPr>
              <a:t>2020-22:</a:t>
            </a:r>
            <a:r>
              <a:rPr lang="ca-ES"/>
              <a:t> </a:t>
            </a:r>
            <a:r>
              <a:rPr lang="ca-ES" sz="1800" b="1" dirty="0">
                <a:latin typeface="Arial"/>
              </a:rPr>
              <a:t>2.771.867,87</a:t>
            </a:r>
            <a:r>
              <a:rPr lang="ca-ES"/>
              <a:t> </a:t>
            </a:r>
            <a:r>
              <a:rPr lang="ca-ES" sz="1800" b="1" dirty="0">
                <a:latin typeface="Arial"/>
              </a:rPr>
              <a:t>€</a:t>
            </a:r>
            <a:endParaRPr lang="ca-ES" sz="1800">
              <a:latin typeface="Arial"/>
              <a:cs typeface="Arial"/>
            </a:endParaRPr>
          </a:p>
        </p:txBody>
      </p:sp>
      <p:sp>
        <p:nvSpPr>
          <p:cNvPr id="7" name="object 7"/>
          <p:cNvSpPr txBox="1"/>
          <p:nvPr/>
        </p:nvSpPr>
        <p:spPr>
          <a:xfrm>
            <a:off x="4569390" y="1774727"/>
            <a:ext cx="1234552" cy="602729"/>
          </a:xfrm>
          <a:prstGeom prst="rect">
            <a:avLst/>
          </a:prstGeom>
        </p:spPr>
        <p:txBody>
          <a:bodyPr vert="horz" wrap="square" lIns="0" tIns="25400" rIns="0" bIns="0" rtlCol="0">
            <a:spAutoFit/>
          </a:bodyPr>
          <a:lstStyle/>
          <a:p>
            <a:pPr marR="5080" indent="357505">
              <a:lnSpc>
                <a:spcPts val="1500"/>
              </a:lnSpc>
              <a:spcBef>
                <a:spcPts val="200"/>
              </a:spcBef>
            </a:pPr>
            <a:r>
              <a:rPr lang="ca-ES" sz="1300" b="1" dirty="0">
                <a:solidFill>
                  <a:srgbClr val="D37A40"/>
                </a:solidFill>
                <a:latin typeface="Arial"/>
              </a:rPr>
              <a:t>Xarxa </a:t>
            </a:r>
            <a:r>
              <a:rPr lang="ca-ES" sz="1300"/>
              <a:t> </a:t>
            </a:r>
            <a:r>
              <a:rPr lang="ca-ES" sz="1300" b="1" dirty="0">
                <a:solidFill>
                  <a:srgbClr val="D37A40"/>
                </a:solidFill>
                <a:latin typeface="Arial"/>
              </a:rPr>
              <a:t>Informàtiques</a:t>
            </a:r>
            <a:r>
              <a:rPr lang="ca-ES" sz="1300"/>
              <a:t> </a:t>
            </a:r>
            <a:r>
              <a:rPr lang="ca-ES" sz="1300" b="1" dirty="0">
                <a:solidFill>
                  <a:srgbClr val="D37A40"/>
                </a:solidFill>
                <a:latin typeface="Arial"/>
              </a:rPr>
              <a:t>i comunicacions</a:t>
            </a:r>
            <a:endParaRPr lang="ca-ES" sz="1300">
              <a:latin typeface="Arial"/>
              <a:cs typeface="Arial"/>
            </a:endParaRPr>
          </a:p>
        </p:txBody>
      </p:sp>
      <p:sp>
        <p:nvSpPr>
          <p:cNvPr id="8" name="object 8"/>
          <p:cNvSpPr txBox="1"/>
          <p:nvPr/>
        </p:nvSpPr>
        <p:spPr>
          <a:xfrm>
            <a:off x="900042" y="3107909"/>
            <a:ext cx="1354865" cy="602729"/>
          </a:xfrm>
          <a:prstGeom prst="rect">
            <a:avLst/>
          </a:prstGeom>
        </p:spPr>
        <p:txBody>
          <a:bodyPr vert="horz" wrap="square" lIns="0" tIns="25400" rIns="0" bIns="0" rtlCol="0">
            <a:spAutoFit/>
          </a:bodyPr>
          <a:lstStyle/>
          <a:p>
            <a:pPr marR="5080" algn="ctr">
              <a:lnSpc>
                <a:spcPts val="1500"/>
              </a:lnSpc>
              <a:spcBef>
                <a:spcPts val="200"/>
              </a:spcBef>
            </a:pPr>
            <a:r>
              <a:rPr lang="ca-ES" sz="1300" b="1" dirty="0">
                <a:solidFill>
                  <a:srgbClr val="D37A40"/>
                </a:solidFill>
                <a:latin typeface="Arial"/>
              </a:rPr>
              <a:t>Xarxa de sensors</a:t>
            </a:r>
            <a:r>
              <a:rPr lang="ca-ES" sz="1300" dirty="0"/>
              <a:t> </a:t>
            </a:r>
            <a:r>
              <a:rPr lang="ca-ES" sz="1300" b="1" dirty="0">
                <a:solidFill>
                  <a:srgbClr val="D37A40"/>
                </a:solidFill>
                <a:latin typeface="Arial"/>
              </a:rPr>
              <a:t>i</a:t>
            </a:r>
            <a:r>
              <a:rPr lang="ca-ES" sz="1300" dirty="0"/>
              <a:t> </a:t>
            </a:r>
            <a:r>
              <a:rPr lang="ca-ES" sz="1300" b="1" dirty="0">
                <a:solidFill>
                  <a:srgbClr val="D37A40"/>
                </a:solidFill>
                <a:latin typeface="Arial"/>
              </a:rPr>
              <a:t>central d’alarmes</a:t>
            </a:r>
            <a:endParaRPr lang="ca-ES" sz="1300" dirty="0">
              <a:latin typeface="Arial"/>
              <a:cs typeface="Arial"/>
            </a:endParaRPr>
          </a:p>
        </p:txBody>
      </p:sp>
      <p:sp>
        <p:nvSpPr>
          <p:cNvPr id="9" name="object 9"/>
          <p:cNvSpPr txBox="1"/>
          <p:nvPr/>
        </p:nvSpPr>
        <p:spPr>
          <a:xfrm>
            <a:off x="2836500" y="3107909"/>
            <a:ext cx="1082154" cy="602729"/>
          </a:xfrm>
          <a:prstGeom prst="rect">
            <a:avLst/>
          </a:prstGeom>
        </p:spPr>
        <p:txBody>
          <a:bodyPr vert="horz" wrap="square" lIns="0" tIns="25400" rIns="0" bIns="0" rtlCol="0">
            <a:spAutoFit/>
          </a:bodyPr>
          <a:lstStyle/>
          <a:p>
            <a:pPr marR="5080" indent="-635" algn="ctr">
              <a:lnSpc>
                <a:spcPts val="1500"/>
              </a:lnSpc>
              <a:spcBef>
                <a:spcPts val="200"/>
              </a:spcBef>
            </a:pPr>
            <a:r>
              <a:rPr lang="ca-ES" sz="1300" b="1" dirty="0">
                <a:solidFill>
                  <a:srgbClr val="D37A40"/>
                </a:solidFill>
                <a:latin typeface="Arial"/>
              </a:rPr>
              <a:t>Programari control d’incidències</a:t>
            </a:r>
            <a:endParaRPr lang="ca-ES" sz="1300">
              <a:latin typeface="Arial"/>
              <a:cs typeface="Arial"/>
            </a:endParaRPr>
          </a:p>
        </p:txBody>
      </p:sp>
      <p:sp>
        <p:nvSpPr>
          <p:cNvPr id="10" name="object 10"/>
          <p:cNvSpPr txBox="1"/>
          <p:nvPr/>
        </p:nvSpPr>
        <p:spPr>
          <a:xfrm>
            <a:off x="4600924" y="3203172"/>
            <a:ext cx="1168378" cy="410369"/>
          </a:xfrm>
          <a:prstGeom prst="rect">
            <a:avLst/>
          </a:prstGeom>
        </p:spPr>
        <p:txBody>
          <a:bodyPr vert="horz" wrap="square" lIns="0" tIns="25400" rIns="0" bIns="0" rtlCol="0">
            <a:spAutoFit/>
          </a:bodyPr>
          <a:lstStyle/>
          <a:p>
            <a:pPr marR="5080" indent="147320">
              <a:lnSpc>
                <a:spcPts val="1500"/>
              </a:lnSpc>
              <a:spcBef>
                <a:spcPts val="200"/>
              </a:spcBef>
            </a:pPr>
            <a:r>
              <a:rPr lang="ca-ES" sz="1300" b="1" dirty="0">
                <a:solidFill>
                  <a:srgbClr val="D37A40"/>
                </a:solidFill>
                <a:latin typeface="Arial"/>
              </a:rPr>
              <a:t>Quadre de comandament</a:t>
            </a:r>
            <a:endParaRPr lang="ca-ES" sz="1300">
              <a:latin typeface="Arial"/>
              <a:cs typeface="Arial"/>
            </a:endParaRPr>
          </a:p>
        </p:txBody>
      </p:sp>
      <p:sp>
        <p:nvSpPr>
          <p:cNvPr id="11" name="object 11"/>
          <p:cNvSpPr txBox="1"/>
          <p:nvPr/>
        </p:nvSpPr>
        <p:spPr>
          <a:xfrm>
            <a:off x="4671091" y="4327833"/>
            <a:ext cx="1019992" cy="795089"/>
          </a:xfrm>
          <a:prstGeom prst="rect">
            <a:avLst/>
          </a:prstGeom>
        </p:spPr>
        <p:txBody>
          <a:bodyPr vert="horz" wrap="square" lIns="0" tIns="25400" rIns="0" bIns="0" rtlCol="0">
            <a:spAutoFit/>
          </a:bodyPr>
          <a:lstStyle/>
          <a:p>
            <a:pPr marR="5080" algn="ctr">
              <a:lnSpc>
                <a:spcPts val="1500"/>
              </a:lnSpc>
              <a:spcBef>
                <a:spcPts val="200"/>
              </a:spcBef>
            </a:pPr>
            <a:r>
              <a:rPr lang="ca-ES" sz="1300" b="1" dirty="0">
                <a:solidFill>
                  <a:srgbClr val="D37A40"/>
                </a:solidFill>
                <a:latin typeface="Arial"/>
              </a:rPr>
              <a:t>Càmeres comptatge de persones i</a:t>
            </a:r>
            <a:r>
              <a:rPr lang="ca-ES" sz="1300"/>
              <a:t> </a:t>
            </a:r>
            <a:r>
              <a:rPr lang="ca-ES" sz="1300" b="1" dirty="0">
                <a:solidFill>
                  <a:srgbClr val="D37A40"/>
                </a:solidFill>
                <a:latin typeface="Arial"/>
              </a:rPr>
              <a:t>pantalles</a:t>
            </a:r>
            <a:endParaRPr lang="ca-ES" sz="1300">
              <a:latin typeface="Arial"/>
              <a:cs typeface="Arial"/>
            </a:endParaRPr>
          </a:p>
        </p:txBody>
      </p:sp>
      <p:sp>
        <p:nvSpPr>
          <p:cNvPr id="12" name="object 12"/>
          <p:cNvSpPr txBox="1"/>
          <p:nvPr/>
        </p:nvSpPr>
        <p:spPr>
          <a:xfrm>
            <a:off x="2935724" y="4423096"/>
            <a:ext cx="894331" cy="602729"/>
          </a:xfrm>
          <a:prstGeom prst="rect">
            <a:avLst/>
          </a:prstGeom>
        </p:spPr>
        <p:txBody>
          <a:bodyPr vert="horz" wrap="square" lIns="0" tIns="25400" rIns="0" bIns="0" rtlCol="0">
            <a:spAutoFit/>
          </a:bodyPr>
          <a:lstStyle/>
          <a:p>
            <a:pPr marR="5080" indent="55880">
              <a:lnSpc>
                <a:spcPts val="1500"/>
              </a:lnSpc>
              <a:spcBef>
                <a:spcPts val="200"/>
              </a:spcBef>
            </a:pPr>
            <a:r>
              <a:rPr lang="ca-ES" sz="1300" b="1" dirty="0">
                <a:solidFill>
                  <a:srgbClr val="D37A40"/>
                </a:solidFill>
                <a:latin typeface="Arial"/>
              </a:rPr>
              <a:t>Pantalles i</a:t>
            </a:r>
            <a:r>
              <a:rPr lang="ca-ES" sz="1300"/>
              <a:t> </a:t>
            </a:r>
            <a:r>
              <a:rPr lang="ca-ES" sz="1300" b="1" dirty="0">
                <a:solidFill>
                  <a:srgbClr val="D37A40"/>
                </a:solidFill>
                <a:latin typeface="Arial"/>
              </a:rPr>
              <a:t>gestor</a:t>
            </a:r>
            <a:r>
              <a:rPr lang="ca-ES" sz="1300"/>
              <a:t> </a:t>
            </a:r>
            <a:r>
              <a:rPr lang="ca-ES" sz="1300" b="1" dirty="0">
                <a:solidFill>
                  <a:srgbClr val="D37A40"/>
                </a:solidFill>
                <a:latin typeface="Arial"/>
              </a:rPr>
              <a:t>de continguts</a:t>
            </a:r>
            <a:endParaRPr lang="ca-ES" sz="1300">
              <a:latin typeface="Arial"/>
              <a:cs typeface="Arial"/>
            </a:endParaRPr>
          </a:p>
        </p:txBody>
      </p:sp>
      <p:sp>
        <p:nvSpPr>
          <p:cNvPr id="13" name="object 13"/>
          <p:cNvSpPr txBox="1"/>
          <p:nvPr/>
        </p:nvSpPr>
        <p:spPr>
          <a:xfrm>
            <a:off x="1344822" y="4518359"/>
            <a:ext cx="420429" cy="414655"/>
          </a:xfrm>
          <a:prstGeom prst="rect">
            <a:avLst/>
          </a:prstGeom>
        </p:spPr>
        <p:txBody>
          <a:bodyPr vert="horz" wrap="square" lIns="0" tIns="25400" rIns="0" bIns="0" rtlCol="0">
            <a:spAutoFit/>
          </a:bodyPr>
          <a:lstStyle/>
          <a:p>
            <a:pPr marL="38735" marR="5080" indent="-39370">
              <a:lnSpc>
                <a:spcPts val="1500"/>
              </a:lnSpc>
              <a:spcBef>
                <a:spcPts val="200"/>
              </a:spcBef>
            </a:pPr>
            <a:r>
              <a:rPr lang="ca-ES" sz="1300" b="1" dirty="0">
                <a:solidFill>
                  <a:srgbClr val="D37A40"/>
                </a:solidFill>
                <a:latin typeface="Arial"/>
              </a:rPr>
              <a:t>Nou web</a:t>
            </a:r>
            <a:endParaRPr lang="ca-ES" sz="1300">
              <a:latin typeface="Arial"/>
              <a:cs typeface="Arial"/>
            </a:endParaRPr>
          </a:p>
        </p:txBody>
      </p:sp>
      <p:sp>
        <p:nvSpPr>
          <p:cNvPr id="14" name="object 14"/>
          <p:cNvSpPr txBox="1"/>
          <p:nvPr/>
        </p:nvSpPr>
        <p:spPr>
          <a:xfrm>
            <a:off x="914400" y="5842461"/>
            <a:ext cx="1132300" cy="397545"/>
          </a:xfrm>
          <a:prstGeom prst="rect">
            <a:avLst/>
          </a:prstGeom>
        </p:spPr>
        <p:txBody>
          <a:bodyPr vert="horz" wrap="square" lIns="0" tIns="12700" rIns="0" bIns="0" rtlCol="0">
            <a:spAutoFit/>
          </a:bodyPr>
          <a:lstStyle/>
          <a:p>
            <a:pPr algn="ctr">
              <a:lnSpc>
                <a:spcPts val="1530"/>
              </a:lnSpc>
              <a:spcBef>
                <a:spcPts val="100"/>
              </a:spcBef>
            </a:pPr>
            <a:r>
              <a:rPr lang="ca-ES" sz="1300" b="1" i="0" dirty="0">
                <a:solidFill>
                  <a:srgbClr val="D37A40"/>
                </a:solidFill>
                <a:latin typeface="Arial"/>
              </a:rPr>
              <a:t>Publitramesa</a:t>
            </a:r>
            <a:endParaRPr lang="ca-ES" sz="1300" dirty="0">
              <a:latin typeface="Arial"/>
              <a:cs typeface="Arial"/>
            </a:endParaRPr>
          </a:p>
          <a:p>
            <a:pPr marL="46355" algn="ctr">
              <a:lnSpc>
                <a:spcPts val="1530"/>
              </a:lnSpc>
            </a:pPr>
            <a:r>
              <a:rPr lang="ca-ES" sz="1300" b="1" dirty="0">
                <a:solidFill>
                  <a:srgbClr val="D37A40"/>
                </a:solidFill>
                <a:latin typeface="Arial"/>
              </a:rPr>
              <a:t>massiva</a:t>
            </a:r>
            <a:endParaRPr lang="ca-ES" sz="1300" dirty="0">
              <a:latin typeface="Arial"/>
              <a:cs typeface="Arial"/>
            </a:endParaRPr>
          </a:p>
        </p:txBody>
      </p:sp>
      <p:sp>
        <p:nvSpPr>
          <p:cNvPr id="15" name="object 15"/>
          <p:cNvSpPr txBox="1"/>
          <p:nvPr/>
        </p:nvSpPr>
        <p:spPr>
          <a:xfrm>
            <a:off x="2949263" y="5842461"/>
            <a:ext cx="844200" cy="410369"/>
          </a:xfrm>
          <a:prstGeom prst="rect">
            <a:avLst/>
          </a:prstGeom>
        </p:spPr>
        <p:txBody>
          <a:bodyPr vert="horz" wrap="square" lIns="0" tIns="25400" rIns="0" bIns="0" rtlCol="0">
            <a:spAutoFit/>
          </a:bodyPr>
          <a:lstStyle/>
          <a:p>
            <a:pPr marL="19050" marR="5080" indent="-19685">
              <a:lnSpc>
                <a:spcPts val="1500"/>
              </a:lnSpc>
              <a:spcBef>
                <a:spcPts val="200"/>
              </a:spcBef>
            </a:pPr>
            <a:r>
              <a:rPr lang="ca-ES" sz="1300" b="1" dirty="0">
                <a:solidFill>
                  <a:srgbClr val="D37A40"/>
                </a:solidFill>
                <a:latin typeface="Arial"/>
              </a:rPr>
              <a:t>Repositori d’imatges</a:t>
            </a:r>
            <a:endParaRPr lang="ca-ES" sz="1300">
              <a:latin typeface="Arial"/>
              <a:cs typeface="Arial"/>
            </a:endParaRPr>
          </a:p>
        </p:txBody>
      </p:sp>
      <p:sp>
        <p:nvSpPr>
          <p:cNvPr id="16" name="object 16"/>
          <p:cNvSpPr txBox="1"/>
          <p:nvPr/>
        </p:nvSpPr>
        <p:spPr>
          <a:xfrm>
            <a:off x="4552054" y="5842461"/>
            <a:ext cx="1273319" cy="410369"/>
          </a:xfrm>
          <a:prstGeom prst="rect">
            <a:avLst/>
          </a:prstGeom>
        </p:spPr>
        <p:txBody>
          <a:bodyPr vert="horz" wrap="square" lIns="0" tIns="25400" rIns="0" bIns="0" rtlCol="0">
            <a:spAutoFit/>
          </a:bodyPr>
          <a:lstStyle/>
          <a:p>
            <a:pPr marL="75565" marR="5080" indent="-76200">
              <a:lnSpc>
                <a:spcPts val="1500"/>
              </a:lnSpc>
              <a:spcBef>
                <a:spcPts val="200"/>
              </a:spcBef>
            </a:pPr>
            <a:r>
              <a:rPr lang="ca-ES" sz="1300" b="1" dirty="0">
                <a:solidFill>
                  <a:srgbClr val="D37A40"/>
                </a:solidFill>
                <a:latin typeface="Arial"/>
              </a:rPr>
              <a:t>Nou</a:t>
            </a:r>
            <a:r>
              <a:rPr lang="ca-ES" sz="1300"/>
              <a:t> </a:t>
            </a:r>
            <a:r>
              <a:rPr lang="ca-ES" sz="1300" b="1" dirty="0">
                <a:solidFill>
                  <a:srgbClr val="D37A40"/>
                </a:solidFill>
                <a:latin typeface="Arial"/>
              </a:rPr>
              <a:t>programari de</a:t>
            </a:r>
            <a:r>
              <a:rPr lang="ca-ES" sz="1300"/>
              <a:t> </a:t>
            </a:r>
            <a:r>
              <a:rPr lang="ca-ES" sz="1300" b="1" i="1" dirty="0">
                <a:solidFill>
                  <a:srgbClr val="D37A40"/>
                </a:solidFill>
                <a:latin typeface="Arial"/>
              </a:rPr>
              <a:t>backoffice</a:t>
            </a:r>
            <a:endParaRPr lang="ca-ES" sz="1300">
              <a:latin typeface="Arial"/>
              <a:cs typeface="Arial"/>
            </a:endParaRPr>
          </a:p>
        </p:txBody>
      </p:sp>
      <p:sp>
        <p:nvSpPr>
          <p:cNvPr id="17" name="object 17"/>
          <p:cNvSpPr txBox="1"/>
          <p:nvPr/>
        </p:nvSpPr>
        <p:spPr>
          <a:xfrm>
            <a:off x="2919215" y="1870320"/>
            <a:ext cx="916389" cy="414655"/>
          </a:xfrm>
          <a:prstGeom prst="rect">
            <a:avLst/>
          </a:prstGeom>
        </p:spPr>
        <p:txBody>
          <a:bodyPr vert="horz" wrap="square" lIns="0" tIns="25400" rIns="0" bIns="0" rtlCol="0">
            <a:spAutoFit/>
          </a:bodyPr>
          <a:lstStyle/>
          <a:p>
            <a:pPr marR="5080" indent="206375">
              <a:lnSpc>
                <a:spcPts val="1500"/>
              </a:lnSpc>
              <a:spcBef>
                <a:spcPts val="200"/>
              </a:spcBef>
            </a:pPr>
            <a:r>
              <a:rPr lang="ca-ES" sz="1300" b="1" dirty="0">
                <a:solidFill>
                  <a:srgbClr val="D37A40"/>
                </a:solidFill>
                <a:latin typeface="Arial"/>
              </a:rPr>
              <a:t>Xarxa </a:t>
            </a:r>
            <a:r>
              <a:rPr lang="ca-ES" sz="1300"/>
              <a:t> </a:t>
            </a:r>
            <a:r>
              <a:rPr lang="ca-ES" sz="1300" b="1" dirty="0">
                <a:solidFill>
                  <a:srgbClr val="D37A40"/>
                </a:solidFill>
                <a:latin typeface="Arial"/>
              </a:rPr>
              <a:t>de</a:t>
            </a:r>
            <a:r>
              <a:rPr lang="ca-ES" sz="1300"/>
              <a:t> </a:t>
            </a:r>
            <a:r>
              <a:rPr lang="ca-ES" sz="1300" b="1" i="1" dirty="0">
                <a:solidFill>
                  <a:srgbClr val="D37A40"/>
                </a:solidFill>
                <a:latin typeface="Arial"/>
              </a:rPr>
              <a:t>lockers</a:t>
            </a:r>
            <a:endParaRPr lang="ca-ES" sz="1300">
              <a:latin typeface="Arial"/>
              <a:cs typeface="Arial"/>
            </a:endParaRPr>
          </a:p>
        </p:txBody>
      </p:sp>
      <p:sp>
        <p:nvSpPr>
          <p:cNvPr id="18" name="object 18"/>
          <p:cNvSpPr txBox="1"/>
          <p:nvPr/>
        </p:nvSpPr>
        <p:spPr>
          <a:xfrm>
            <a:off x="1058372" y="1965582"/>
            <a:ext cx="1021329" cy="212879"/>
          </a:xfrm>
          <a:prstGeom prst="rect">
            <a:avLst/>
          </a:prstGeom>
        </p:spPr>
        <p:txBody>
          <a:bodyPr vert="horz" wrap="square" lIns="0" tIns="12700" rIns="0" bIns="0" rtlCol="0">
            <a:spAutoFit/>
          </a:bodyPr>
          <a:lstStyle/>
          <a:p>
            <a:pPr>
              <a:lnSpc>
                <a:spcPct val="100000"/>
              </a:lnSpc>
              <a:spcBef>
                <a:spcPts val="100"/>
              </a:spcBef>
            </a:pPr>
            <a:r>
              <a:rPr lang="ca-ES" sz="1300" b="1" i="1" dirty="0">
                <a:solidFill>
                  <a:srgbClr val="D37A40"/>
                </a:solidFill>
                <a:latin typeface="Arial"/>
              </a:rPr>
              <a:t>Marketplace</a:t>
            </a:r>
            <a:endParaRPr lang="ca-ES" sz="1300" dirty="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902447658"/>
              </p:ext>
            </p:extLst>
          </p:nvPr>
        </p:nvGraphicFramePr>
        <p:xfrm>
          <a:off x="4546760" y="4649141"/>
          <a:ext cx="8049894" cy="1524000"/>
        </p:xfrm>
        <a:graphic>
          <a:graphicData uri="http://schemas.openxmlformats.org/drawingml/2006/table">
            <a:tbl>
              <a:tblPr firstRow="1" bandRow="1">
                <a:tableStyleId>{2D5ABB26-0587-4C30-8999-92F81FD0307C}</a:tableStyleId>
              </a:tblPr>
              <a:tblGrid>
                <a:gridCol w="2669540">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gridCol w="1202055">
                  <a:extLst>
                    <a:ext uri="{9D8B030D-6E8A-4147-A177-3AD203B41FA5}">
                      <a16:colId xmlns:a16="http://schemas.microsoft.com/office/drawing/2014/main" xmlns="" val="20002"/>
                    </a:ext>
                  </a:extLst>
                </a:gridCol>
                <a:gridCol w="1080770">
                  <a:extLst>
                    <a:ext uri="{9D8B030D-6E8A-4147-A177-3AD203B41FA5}">
                      <a16:colId xmlns:a16="http://schemas.microsoft.com/office/drawing/2014/main" xmlns="" val="20003"/>
                    </a:ext>
                  </a:extLst>
                </a:gridCol>
                <a:gridCol w="1152525">
                  <a:extLst>
                    <a:ext uri="{9D8B030D-6E8A-4147-A177-3AD203B41FA5}">
                      <a16:colId xmlns:a16="http://schemas.microsoft.com/office/drawing/2014/main" xmlns="" val="20004"/>
                    </a:ext>
                  </a:extLst>
                </a:gridCol>
                <a:gridCol w="878204">
                  <a:extLst>
                    <a:ext uri="{9D8B030D-6E8A-4147-A177-3AD203B41FA5}">
                      <a16:colId xmlns:a16="http://schemas.microsoft.com/office/drawing/2014/main" xmlns="" val="20005"/>
                    </a:ext>
                  </a:extLst>
                </a:gridCol>
              </a:tblGrid>
              <a:tr h="304800">
                <a:tc>
                  <a:txBody>
                    <a:bodyPr/>
                    <a:lstStyle/>
                    <a:p>
                      <a:pPr>
                        <a:lnSpc>
                          <a:spcPct val="100000"/>
                        </a:lnSpc>
                        <a:spcBef>
                          <a:spcPts val="390"/>
                        </a:spcBef>
                      </a:pPr>
                      <a:r>
                        <a:rPr lang="ca-ES" sz="1200" b="1" dirty="0">
                          <a:latin typeface="Arial"/>
                        </a:rPr>
                        <a:t>Resta</a:t>
                      </a:r>
                      <a:endParaRPr lang="ca-ES" sz="1200">
                        <a:latin typeface="Arial"/>
                        <a:cs typeface="Arial"/>
                      </a:endParaRPr>
                    </a:p>
                  </a:txBody>
                  <a:tcPr marL="0" marR="0" marT="49530" marB="0">
                    <a:lnT w="12700">
                      <a:solidFill>
                        <a:srgbClr val="AB182D"/>
                      </a:solidFill>
                      <a:prstDash val="solid"/>
                    </a:lnT>
                    <a:lnB w="12700">
                      <a:solidFill>
                        <a:srgbClr val="AB182D"/>
                      </a:solidFill>
                      <a:prstDash val="solid"/>
                    </a:lnB>
                  </a:tcPr>
                </a:tc>
                <a:tc>
                  <a:txBody>
                    <a:bodyPr/>
                    <a:lstStyle/>
                    <a:p>
                      <a:pPr marR="159385" algn="r">
                        <a:lnSpc>
                          <a:spcPct val="100000"/>
                        </a:lnSpc>
                        <a:spcBef>
                          <a:spcPts val="475"/>
                        </a:spcBef>
                      </a:pPr>
                      <a:r>
                        <a:rPr lang="ca-ES" sz="1200" dirty="0">
                          <a:latin typeface="Arial"/>
                        </a:rPr>
                        <a:t>8236,62</a:t>
                      </a:r>
                      <a:endParaRPr lang="ca-ES" sz="1200" dirty="0">
                        <a:latin typeface="Arial"/>
                        <a:cs typeface="Arial"/>
                      </a:endParaRPr>
                    </a:p>
                  </a:txBody>
                  <a:tcPr marL="0" marR="0" marT="60325" marB="0">
                    <a:lnT w="12700">
                      <a:solidFill>
                        <a:srgbClr val="AB182D"/>
                      </a:solidFill>
                      <a:prstDash val="solid"/>
                    </a:lnT>
                    <a:lnB w="12700">
                      <a:solidFill>
                        <a:srgbClr val="AB182D"/>
                      </a:solidFill>
                      <a:prstDash val="solid"/>
                    </a:lnB>
                    <a:solidFill>
                      <a:srgbClr val="FFF7B2"/>
                    </a:solidFill>
                  </a:tcPr>
                </a:tc>
                <a:tc>
                  <a:txBody>
                    <a:bodyPr/>
                    <a:lstStyle/>
                    <a:p>
                      <a:pPr marL="34290" algn="ctr">
                        <a:lnSpc>
                          <a:spcPct val="100000"/>
                        </a:lnSpc>
                        <a:spcBef>
                          <a:spcPts val="475"/>
                        </a:spcBef>
                      </a:pPr>
                      <a:r>
                        <a:rPr lang="ca-ES" sz="1200" dirty="0">
                          <a:latin typeface="Arial"/>
                        </a:rPr>
                        <a:t>7880,84</a:t>
                      </a:r>
                      <a:endParaRPr lang="ca-ES" sz="1200">
                        <a:latin typeface="Arial"/>
                        <a:cs typeface="Arial"/>
                      </a:endParaRPr>
                    </a:p>
                  </a:txBody>
                  <a:tcPr marL="0" marR="0" marT="60325" marB="0">
                    <a:lnT w="12700">
                      <a:solidFill>
                        <a:srgbClr val="AB182D"/>
                      </a:solidFill>
                      <a:prstDash val="solid"/>
                    </a:lnT>
                    <a:lnB w="12700">
                      <a:solidFill>
                        <a:srgbClr val="AB182D"/>
                      </a:solidFill>
                      <a:prstDash val="solid"/>
                    </a:lnB>
                  </a:tcPr>
                </a:tc>
                <a:tc>
                  <a:txBody>
                    <a:bodyPr/>
                    <a:lstStyle/>
                    <a:p>
                      <a:pPr marR="168910" algn="r">
                        <a:lnSpc>
                          <a:spcPct val="100000"/>
                        </a:lnSpc>
                        <a:spcBef>
                          <a:spcPts val="475"/>
                        </a:spcBef>
                      </a:pPr>
                      <a:r>
                        <a:rPr lang="ca-ES" sz="1200" dirty="0">
                          <a:latin typeface="Arial"/>
                        </a:rPr>
                        <a:t>7447,76</a:t>
                      </a:r>
                      <a:endParaRPr lang="ca-ES" sz="1200">
                        <a:latin typeface="Arial"/>
                        <a:cs typeface="Arial"/>
                      </a:endParaRPr>
                    </a:p>
                  </a:txBody>
                  <a:tcPr marL="0" marR="0" marT="60325" marB="0">
                    <a:lnT w="12700">
                      <a:solidFill>
                        <a:srgbClr val="AB182D"/>
                      </a:solidFill>
                      <a:prstDash val="solid"/>
                    </a:lnT>
                    <a:lnB w="12700">
                      <a:solidFill>
                        <a:srgbClr val="AB182D"/>
                      </a:solidFill>
                      <a:prstDash val="solid"/>
                    </a:lnB>
                    <a:solidFill>
                      <a:srgbClr val="FFF7B2"/>
                    </a:solidFill>
                  </a:tcPr>
                </a:tc>
                <a:tc>
                  <a:txBody>
                    <a:bodyPr/>
                    <a:lstStyle/>
                    <a:p>
                      <a:pPr marR="220979" algn="r">
                        <a:lnSpc>
                          <a:spcPct val="100000"/>
                        </a:lnSpc>
                        <a:spcBef>
                          <a:spcPts val="475"/>
                        </a:spcBef>
                      </a:pPr>
                      <a:r>
                        <a:rPr lang="ca-ES" sz="1200" dirty="0">
                          <a:latin typeface="Arial"/>
                        </a:rPr>
                        <a:t>6953,58</a:t>
                      </a:r>
                      <a:endParaRPr lang="ca-ES" sz="1200">
                        <a:latin typeface="Arial"/>
                        <a:cs typeface="Arial"/>
                      </a:endParaRPr>
                    </a:p>
                  </a:txBody>
                  <a:tcPr marL="0" marR="0" marT="60325" marB="0">
                    <a:lnT w="12700">
                      <a:solidFill>
                        <a:srgbClr val="AB182D"/>
                      </a:solidFill>
                      <a:prstDash val="solid"/>
                    </a:lnT>
                    <a:lnB w="12700">
                      <a:solidFill>
                        <a:srgbClr val="AB182D"/>
                      </a:solidFill>
                      <a:prstDash val="solid"/>
                    </a:lnB>
                  </a:tcPr>
                </a:tc>
                <a:tc>
                  <a:txBody>
                    <a:bodyPr/>
                    <a:lstStyle/>
                    <a:p>
                      <a:pPr algn="r">
                        <a:lnSpc>
                          <a:spcPct val="100000"/>
                        </a:lnSpc>
                        <a:spcBef>
                          <a:spcPts val="475"/>
                        </a:spcBef>
                      </a:pPr>
                      <a:r>
                        <a:rPr lang="ca-ES" sz="1200" dirty="0">
                          <a:latin typeface="Arial"/>
                        </a:rPr>
                        <a:t>6996,16</a:t>
                      </a:r>
                      <a:endParaRPr lang="ca-ES" sz="1200">
                        <a:latin typeface="Arial"/>
                        <a:cs typeface="Arial"/>
                      </a:endParaRPr>
                    </a:p>
                  </a:txBody>
                  <a:tcPr marL="0" marR="0" marT="60325" marB="0">
                    <a:lnT w="12700">
                      <a:solidFill>
                        <a:srgbClr val="AB182D"/>
                      </a:solidFill>
                      <a:prstDash val="solid"/>
                    </a:lnT>
                    <a:lnB w="12700">
                      <a:solidFill>
                        <a:srgbClr val="AB182D"/>
                      </a:solidFill>
                      <a:prstDash val="solid"/>
                    </a:lnB>
                    <a:solidFill>
                      <a:srgbClr val="FFF7B2"/>
                    </a:solidFill>
                  </a:tcPr>
                </a:tc>
                <a:extLst>
                  <a:ext uri="{0D108BD9-81ED-4DB2-BD59-A6C34878D82A}">
                    <a16:rowId xmlns:a16="http://schemas.microsoft.com/office/drawing/2014/main" xmlns="" val="10000"/>
                  </a:ext>
                </a:extLst>
              </a:tr>
              <a:tr h="304800">
                <a:tc>
                  <a:txBody>
                    <a:bodyPr/>
                    <a:lstStyle/>
                    <a:p>
                      <a:pPr>
                        <a:lnSpc>
                          <a:spcPct val="100000"/>
                        </a:lnSpc>
                        <a:spcBef>
                          <a:spcPts val="390"/>
                        </a:spcBef>
                      </a:pPr>
                      <a:r>
                        <a:rPr lang="ca-ES" sz="1200" b="1" dirty="0">
                          <a:latin typeface="Arial"/>
                        </a:rPr>
                        <a:t>Selectiva:</a:t>
                      </a:r>
                      <a:endParaRPr lang="ca-ES" sz="1200">
                        <a:latin typeface="Arial"/>
                        <a:cs typeface="Arial"/>
                      </a:endParaRPr>
                    </a:p>
                  </a:txBody>
                  <a:tcPr marL="0" marR="0" marT="49530" marB="0">
                    <a:lnT w="12700">
                      <a:solidFill>
                        <a:srgbClr val="AB182D"/>
                      </a:solidFill>
                      <a:prstDash val="solid"/>
                    </a:lnT>
                    <a:lnB w="12700">
                      <a:solidFill>
                        <a:srgbClr val="AB182D"/>
                      </a:solidFill>
                      <a:prstDash val="solid"/>
                    </a:lnB>
                  </a:tcPr>
                </a:tc>
                <a:tc>
                  <a:txBody>
                    <a:bodyPr/>
                    <a:lstStyle/>
                    <a:p>
                      <a:pPr marR="155575" algn="r">
                        <a:lnSpc>
                          <a:spcPct val="100000"/>
                        </a:lnSpc>
                        <a:spcBef>
                          <a:spcPts val="475"/>
                        </a:spcBef>
                      </a:pPr>
                      <a:r>
                        <a:rPr lang="ca-ES" sz="1200" dirty="0">
                          <a:latin typeface="Arial"/>
                        </a:rPr>
                        <a:t>5223,18</a:t>
                      </a:r>
                      <a:endParaRPr lang="ca-ES" sz="1200">
                        <a:latin typeface="Arial"/>
                        <a:cs typeface="Arial"/>
                      </a:endParaRPr>
                    </a:p>
                  </a:txBody>
                  <a:tcPr marL="0" marR="0" marT="60325" marB="0">
                    <a:lnT w="12700">
                      <a:solidFill>
                        <a:srgbClr val="AB182D"/>
                      </a:solidFill>
                      <a:prstDash val="solid"/>
                    </a:lnT>
                    <a:lnB w="12700">
                      <a:solidFill>
                        <a:srgbClr val="AB182D"/>
                      </a:solidFill>
                      <a:prstDash val="solid"/>
                    </a:lnB>
                    <a:solidFill>
                      <a:srgbClr val="FFF7B2"/>
                    </a:solidFill>
                  </a:tcPr>
                </a:tc>
                <a:tc>
                  <a:txBody>
                    <a:bodyPr/>
                    <a:lstStyle/>
                    <a:p>
                      <a:pPr marL="27940" algn="ctr">
                        <a:lnSpc>
                          <a:spcPct val="100000"/>
                        </a:lnSpc>
                        <a:spcBef>
                          <a:spcPts val="475"/>
                        </a:spcBef>
                      </a:pPr>
                      <a:r>
                        <a:rPr lang="ca-ES" sz="1200" dirty="0">
                          <a:latin typeface="Arial"/>
                        </a:rPr>
                        <a:t>5065,32</a:t>
                      </a:r>
                      <a:endParaRPr lang="ca-ES" sz="1200">
                        <a:latin typeface="Arial"/>
                        <a:cs typeface="Arial"/>
                      </a:endParaRPr>
                    </a:p>
                  </a:txBody>
                  <a:tcPr marL="0" marR="0" marT="60325" marB="0">
                    <a:lnT w="12700">
                      <a:solidFill>
                        <a:srgbClr val="AB182D"/>
                      </a:solidFill>
                      <a:prstDash val="solid"/>
                    </a:lnT>
                    <a:lnB w="12700">
                      <a:solidFill>
                        <a:srgbClr val="AB182D"/>
                      </a:solidFill>
                      <a:prstDash val="solid"/>
                    </a:lnB>
                  </a:tcPr>
                </a:tc>
                <a:tc>
                  <a:txBody>
                    <a:bodyPr/>
                    <a:lstStyle/>
                    <a:p>
                      <a:pPr marR="168910" algn="r">
                        <a:lnSpc>
                          <a:spcPct val="100000"/>
                        </a:lnSpc>
                        <a:spcBef>
                          <a:spcPts val="475"/>
                        </a:spcBef>
                      </a:pPr>
                      <a:r>
                        <a:rPr lang="ca-ES" sz="1200" dirty="0">
                          <a:latin typeface="Arial"/>
                        </a:rPr>
                        <a:t>4976,22</a:t>
                      </a:r>
                      <a:endParaRPr lang="ca-ES" sz="1200">
                        <a:latin typeface="Arial"/>
                        <a:cs typeface="Arial"/>
                      </a:endParaRPr>
                    </a:p>
                  </a:txBody>
                  <a:tcPr marL="0" marR="0" marT="60325" marB="0">
                    <a:lnT w="12700">
                      <a:solidFill>
                        <a:srgbClr val="AB182D"/>
                      </a:solidFill>
                      <a:prstDash val="solid"/>
                    </a:lnT>
                    <a:lnB w="12700">
                      <a:solidFill>
                        <a:srgbClr val="AB182D"/>
                      </a:solidFill>
                      <a:prstDash val="solid"/>
                    </a:lnB>
                    <a:solidFill>
                      <a:srgbClr val="FFF7B2"/>
                    </a:solidFill>
                  </a:tcPr>
                </a:tc>
                <a:tc>
                  <a:txBody>
                    <a:bodyPr/>
                    <a:lstStyle/>
                    <a:p>
                      <a:pPr marR="220979" algn="r">
                        <a:lnSpc>
                          <a:spcPct val="100000"/>
                        </a:lnSpc>
                        <a:spcBef>
                          <a:spcPts val="475"/>
                        </a:spcBef>
                      </a:pPr>
                      <a:r>
                        <a:rPr lang="ca-ES" sz="1200" dirty="0">
                          <a:latin typeface="Arial"/>
                        </a:rPr>
                        <a:t>5044,58</a:t>
                      </a:r>
                      <a:endParaRPr lang="ca-ES" sz="1200">
                        <a:latin typeface="Arial"/>
                        <a:cs typeface="Arial"/>
                      </a:endParaRPr>
                    </a:p>
                  </a:txBody>
                  <a:tcPr marL="0" marR="0" marT="60325" marB="0">
                    <a:lnT w="12700">
                      <a:solidFill>
                        <a:srgbClr val="AB182D"/>
                      </a:solidFill>
                      <a:prstDash val="solid"/>
                    </a:lnT>
                    <a:lnB w="12700">
                      <a:solidFill>
                        <a:srgbClr val="AB182D"/>
                      </a:solidFill>
                      <a:prstDash val="solid"/>
                    </a:lnB>
                  </a:tcPr>
                </a:tc>
                <a:tc>
                  <a:txBody>
                    <a:bodyPr/>
                    <a:lstStyle/>
                    <a:p>
                      <a:pPr algn="r">
                        <a:lnSpc>
                          <a:spcPct val="100000"/>
                        </a:lnSpc>
                        <a:spcBef>
                          <a:spcPts val="475"/>
                        </a:spcBef>
                      </a:pPr>
                      <a:r>
                        <a:rPr lang="ca-ES" sz="1200" dirty="0">
                          <a:latin typeface="Arial"/>
                        </a:rPr>
                        <a:t>4727,30</a:t>
                      </a:r>
                      <a:endParaRPr lang="ca-ES" sz="1200">
                        <a:latin typeface="Arial"/>
                        <a:cs typeface="Arial"/>
                      </a:endParaRPr>
                    </a:p>
                  </a:txBody>
                  <a:tcPr marL="0" marR="0" marT="60325" marB="0">
                    <a:lnT w="12700">
                      <a:solidFill>
                        <a:srgbClr val="AB182D"/>
                      </a:solidFill>
                      <a:prstDash val="solid"/>
                    </a:lnT>
                    <a:lnB w="12700">
                      <a:solidFill>
                        <a:srgbClr val="AB182D"/>
                      </a:solidFill>
                      <a:prstDash val="solid"/>
                    </a:lnB>
                    <a:solidFill>
                      <a:srgbClr val="FFF7B2"/>
                    </a:solidFill>
                  </a:tcPr>
                </a:tc>
                <a:extLst>
                  <a:ext uri="{0D108BD9-81ED-4DB2-BD59-A6C34878D82A}">
                    <a16:rowId xmlns:a16="http://schemas.microsoft.com/office/drawing/2014/main" xmlns="" val="10001"/>
                  </a:ext>
                </a:extLst>
              </a:tr>
              <a:tr h="304800">
                <a:tc>
                  <a:txBody>
                    <a:bodyPr/>
                    <a:lstStyle/>
                    <a:p>
                      <a:pPr>
                        <a:lnSpc>
                          <a:spcPct val="100000"/>
                        </a:lnSpc>
                        <a:spcBef>
                          <a:spcPts val="390"/>
                        </a:spcBef>
                      </a:pPr>
                      <a:r>
                        <a:rPr lang="ca-ES" sz="1200" b="1" dirty="0">
                          <a:latin typeface="Arial"/>
                        </a:rPr>
                        <a:t>—</a:t>
                      </a:r>
                      <a:r>
                        <a:rPr sz="1200"/>
                        <a:t> </a:t>
                      </a:r>
                      <a:r>
                        <a:rPr lang="ca-ES" sz="1200" b="1" dirty="0">
                          <a:latin typeface="Arial"/>
                        </a:rPr>
                        <a:t>orgànica</a:t>
                      </a:r>
                      <a:endParaRPr lang="ca-ES" sz="1200">
                        <a:latin typeface="Arial"/>
                        <a:cs typeface="Arial"/>
                      </a:endParaRPr>
                    </a:p>
                  </a:txBody>
                  <a:tcPr marL="0" marR="0" marT="49530" marB="0">
                    <a:lnT w="12700">
                      <a:solidFill>
                        <a:srgbClr val="AB182D"/>
                      </a:solidFill>
                      <a:prstDash val="solid"/>
                    </a:lnT>
                    <a:lnB w="12700">
                      <a:solidFill>
                        <a:srgbClr val="AB182D"/>
                      </a:solidFill>
                      <a:prstDash val="solid"/>
                    </a:lnB>
                  </a:tcPr>
                </a:tc>
                <a:tc>
                  <a:txBody>
                    <a:bodyPr/>
                    <a:lstStyle/>
                    <a:p>
                      <a:pPr marR="158115" algn="r">
                        <a:lnSpc>
                          <a:spcPct val="100000"/>
                        </a:lnSpc>
                        <a:spcBef>
                          <a:spcPts val="475"/>
                        </a:spcBef>
                      </a:pPr>
                      <a:r>
                        <a:rPr lang="ca-ES" sz="1200" dirty="0">
                          <a:latin typeface="Arial"/>
                        </a:rPr>
                        <a:t>4066,26</a:t>
                      </a:r>
                      <a:endParaRPr lang="ca-ES" sz="1200">
                        <a:latin typeface="Arial"/>
                        <a:cs typeface="Arial"/>
                      </a:endParaRPr>
                    </a:p>
                  </a:txBody>
                  <a:tcPr marL="0" marR="0" marT="60325" marB="0">
                    <a:lnT w="12700">
                      <a:solidFill>
                        <a:srgbClr val="AB182D"/>
                      </a:solidFill>
                      <a:prstDash val="solid"/>
                    </a:lnT>
                    <a:lnB w="12700">
                      <a:solidFill>
                        <a:srgbClr val="AB182D"/>
                      </a:solidFill>
                      <a:prstDash val="solid"/>
                    </a:lnB>
                    <a:solidFill>
                      <a:srgbClr val="FFF7B2"/>
                    </a:solidFill>
                  </a:tcPr>
                </a:tc>
                <a:tc>
                  <a:txBody>
                    <a:bodyPr/>
                    <a:lstStyle/>
                    <a:p>
                      <a:pPr marL="45085" algn="ctr">
                        <a:lnSpc>
                          <a:spcPct val="100000"/>
                        </a:lnSpc>
                        <a:spcBef>
                          <a:spcPts val="475"/>
                        </a:spcBef>
                      </a:pPr>
                      <a:r>
                        <a:rPr lang="ca-ES" sz="1200" dirty="0">
                          <a:latin typeface="Arial"/>
                        </a:rPr>
                        <a:t>3967,68</a:t>
                      </a:r>
                      <a:endParaRPr lang="ca-ES" sz="1200">
                        <a:latin typeface="Arial"/>
                        <a:cs typeface="Arial"/>
                      </a:endParaRPr>
                    </a:p>
                  </a:txBody>
                  <a:tcPr marL="0" marR="0" marT="60325" marB="0">
                    <a:lnT w="12700">
                      <a:solidFill>
                        <a:srgbClr val="AB182D"/>
                      </a:solidFill>
                      <a:prstDash val="solid"/>
                    </a:lnT>
                    <a:lnB w="12700">
                      <a:solidFill>
                        <a:srgbClr val="AB182D"/>
                      </a:solidFill>
                      <a:prstDash val="solid"/>
                    </a:lnB>
                  </a:tcPr>
                </a:tc>
                <a:tc>
                  <a:txBody>
                    <a:bodyPr/>
                    <a:lstStyle/>
                    <a:p>
                      <a:pPr marR="169545" algn="r">
                        <a:lnSpc>
                          <a:spcPct val="100000"/>
                        </a:lnSpc>
                        <a:spcBef>
                          <a:spcPts val="475"/>
                        </a:spcBef>
                      </a:pPr>
                      <a:r>
                        <a:rPr lang="ca-ES" sz="1200" dirty="0">
                          <a:latin typeface="Arial"/>
                        </a:rPr>
                        <a:t>3915,12</a:t>
                      </a:r>
                      <a:endParaRPr lang="ca-ES" sz="1200">
                        <a:latin typeface="Arial"/>
                        <a:cs typeface="Arial"/>
                      </a:endParaRPr>
                    </a:p>
                  </a:txBody>
                  <a:tcPr marL="0" marR="0" marT="60325" marB="0">
                    <a:lnT w="12700">
                      <a:solidFill>
                        <a:srgbClr val="AB182D"/>
                      </a:solidFill>
                      <a:prstDash val="solid"/>
                    </a:lnT>
                    <a:lnB w="12700">
                      <a:solidFill>
                        <a:srgbClr val="AB182D"/>
                      </a:solidFill>
                      <a:prstDash val="solid"/>
                    </a:lnB>
                    <a:solidFill>
                      <a:srgbClr val="FFF7B2"/>
                    </a:solidFill>
                  </a:tcPr>
                </a:tc>
                <a:tc>
                  <a:txBody>
                    <a:bodyPr/>
                    <a:lstStyle/>
                    <a:p>
                      <a:pPr marR="220979" algn="r">
                        <a:lnSpc>
                          <a:spcPct val="100000"/>
                        </a:lnSpc>
                        <a:spcBef>
                          <a:spcPts val="475"/>
                        </a:spcBef>
                      </a:pPr>
                      <a:r>
                        <a:rPr lang="ca-ES" sz="1200" dirty="0">
                          <a:latin typeface="Arial"/>
                        </a:rPr>
                        <a:t>3857,26</a:t>
                      </a:r>
                      <a:endParaRPr lang="ca-ES" sz="1200">
                        <a:latin typeface="Arial"/>
                        <a:cs typeface="Arial"/>
                      </a:endParaRPr>
                    </a:p>
                  </a:txBody>
                  <a:tcPr marL="0" marR="0" marT="60325" marB="0">
                    <a:lnT w="12700">
                      <a:solidFill>
                        <a:srgbClr val="AB182D"/>
                      </a:solidFill>
                      <a:prstDash val="solid"/>
                    </a:lnT>
                    <a:lnB w="12700">
                      <a:solidFill>
                        <a:srgbClr val="AB182D"/>
                      </a:solidFill>
                      <a:prstDash val="solid"/>
                    </a:lnB>
                  </a:tcPr>
                </a:tc>
                <a:tc>
                  <a:txBody>
                    <a:bodyPr/>
                    <a:lstStyle/>
                    <a:p>
                      <a:pPr algn="r">
                        <a:lnSpc>
                          <a:spcPct val="100000"/>
                        </a:lnSpc>
                        <a:spcBef>
                          <a:spcPts val="475"/>
                        </a:spcBef>
                      </a:pPr>
                      <a:r>
                        <a:rPr lang="ca-ES" sz="1200" dirty="0">
                          <a:latin typeface="Arial"/>
                        </a:rPr>
                        <a:t>3589,12</a:t>
                      </a:r>
                      <a:endParaRPr lang="ca-ES" sz="1200">
                        <a:latin typeface="Arial"/>
                        <a:cs typeface="Arial"/>
                      </a:endParaRPr>
                    </a:p>
                  </a:txBody>
                  <a:tcPr marL="0" marR="0" marT="60325" marB="0">
                    <a:lnT w="12700">
                      <a:solidFill>
                        <a:srgbClr val="AB182D"/>
                      </a:solidFill>
                      <a:prstDash val="solid"/>
                    </a:lnT>
                    <a:lnB w="12700">
                      <a:solidFill>
                        <a:srgbClr val="AB182D"/>
                      </a:solidFill>
                      <a:prstDash val="solid"/>
                    </a:lnB>
                    <a:solidFill>
                      <a:srgbClr val="FFF7B2"/>
                    </a:solidFill>
                  </a:tcPr>
                </a:tc>
                <a:extLst>
                  <a:ext uri="{0D108BD9-81ED-4DB2-BD59-A6C34878D82A}">
                    <a16:rowId xmlns:a16="http://schemas.microsoft.com/office/drawing/2014/main" xmlns="" val="10002"/>
                  </a:ext>
                </a:extLst>
              </a:tr>
              <a:tr h="304800">
                <a:tc>
                  <a:txBody>
                    <a:bodyPr/>
                    <a:lstStyle/>
                    <a:p>
                      <a:pPr marL="38100">
                        <a:lnSpc>
                          <a:spcPct val="100000"/>
                        </a:lnSpc>
                        <a:spcBef>
                          <a:spcPts val="390"/>
                        </a:spcBef>
                      </a:pPr>
                      <a:r>
                        <a:rPr lang="ca-ES" sz="1200" b="1" dirty="0">
                          <a:latin typeface="Arial"/>
                        </a:rPr>
                        <a:t>—</a:t>
                      </a:r>
                      <a:r>
                        <a:rPr sz="1200"/>
                        <a:t> </a:t>
                      </a:r>
                      <a:r>
                        <a:rPr lang="ca-ES" sz="1200" b="1" dirty="0">
                          <a:latin typeface="Arial"/>
                        </a:rPr>
                        <a:t>paper-cartró</a:t>
                      </a:r>
                      <a:endParaRPr lang="ca-ES" sz="1200">
                        <a:latin typeface="Arial"/>
                        <a:cs typeface="Arial"/>
                      </a:endParaRPr>
                    </a:p>
                  </a:txBody>
                  <a:tcPr marL="0" marR="0" marT="49530" marB="0">
                    <a:lnT w="12700">
                      <a:solidFill>
                        <a:srgbClr val="AB182D"/>
                      </a:solidFill>
                      <a:prstDash val="solid"/>
                    </a:lnT>
                    <a:lnB w="12700">
                      <a:solidFill>
                        <a:srgbClr val="AB182D"/>
                      </a:solidFill>
                      <a:prstDash val="solid"/>
                    </a:lnB>
                  </a:tcPr>
                </a:tc>
                <a:tc>
                  <a:txBody>
                    <a:bodyPr/>
                    <a:lstStyle/>
                    <a:p>
                      <a:pPr marR="155575" algn="r">
                        <a:lnSpc>
                          <a:spcPct val="100000"/>
                        </a:lnSpc>
                        <a:spcBef>
                          <a:spcPts val="475"/>
                        </a:spcBef>
                      </a:pPr>
                      <a:r>
                        <a:rPr lang="ca-ES" sz="1200" dirty="0">
                          <a:latin typeface="Arial"/>
                        </a:rPr>
                        <a:t>1156,92</a:t>
                      </a:r>
                      <a:endParaRPr lang="ca-ES" sz="1200">
                        <a:latin typeface="Arial"/>
                        <a:cs typeface="Arial"/>
                      </a:endParaRPr>
                    </a:p>
                  </a:txBody>
                  <a:tcPr marL="0" marR="0" marT="60325" marB="0">
                    <a:lnT w="12700">
                      <a:solidFill>
                        <a:srgbClr val="AB182D"/>
                      </a:solidFill>
                      <a:prstDash val="solid"/>
                    </a:lnT>
                    <a:lnB w="12700">
                      <a:solidFill>
                        <a:srgbClr val="AB182D"/>
                      </a:solidFill>
                      <a:prstDash val="solid"/>
                    </a:lnB>
                    <a:solidFill>
                      <a:srgbClr val="FFF7B2"/>
                    </a:solidFill>
                  </a:tcPr>
                </a:tc>
                <a:tc>
                  <a:txBody>
                    <a:bodyPr/>
                    <a:lstStyle/>
                    <a:p>
                      <a:pPr marL="80645" algn="ctr">
                        <a:lnSpc>
                          <a:spcPct val="100000"/>
                        </a:lnSpc>
                        <a:spcBef>
                          <a:spcPts val="475"/>
                        </a:spcBef>
                      </a:pPr>
                      <a:r>
                        <a:rPr lang="ca-ES" sz="1200" dirty="0">
                          <a:latin typeface="Arial"/>
                        </a:rPr>
                        <a:t>1097,64</a:t>
                      </a:r>
                      <a:endParaRPr lang="ca-ES" sz="1200">
                        <a:latin typeface="Arial"/>
                        <a:cs typeface="Arial"/>
                      </a:endParaRPr>
                    </a:p>
                  </a:txBody>
                  <a:tcPr marL="0" marR="0" marT="60325" marB="0">
                    <a:lnT w="12700">
                      <a:solidFill>
                        <a:srgbClr val="AB182D"/>
                      </a:solidFill>
                      <a:prstDash val="solid"/>
                    </a:lnT>
                    <a:lnB w="12700">
                      <a:solidFill>
                        <a:srgbClr val="AB182D"/>
                      </a:solidFill>
                      <a:prstDash val="solid"/>
                    </a:lnB>
                  </a:tcPr>
                </a:tc>
                <a:tc>
                  <a:txBody>
                    <a:bodyPr/>
                    <a:lstStyle/>
                    <a:p>
                      <a:pPr marR="169545" algn="r">
                        <a:lnSpc>
                          <a:spcPct val="100000"/>
                        </a:lnSpc>
                        <a:spcBef>
                          <a:spcPts val="475"/>
                        </a:spcBef>
                      </a:pPr>
                      <a:r>
                        <a:rPr lang="ca-ES" sz="1200" dirty="0">
                          <a:latin typeface="Arial"/>
                        </a:rPr>
                        <a:t>1061,10</a:t>
                      </a:r>
                      <a:endParaRPr lang="ca-ES" sz="1200">
                        <a:latin typeface="Arial"/>
                        <a:cs typeface="Arial"/>
                      </a:endParaRPr>
                    </a:p>
                  </a:txBody>
                  <a:tcPr marL="0" marR="0" marT="60325" marB="0">
                    <a:lnT w="12700">
                      <a:solidFill>
                        <a:srgbClr val="AB182D"/>
                      </a:solidFill>
                      <a:prstDash val="solid"/>
                    </a:lnT>
                    <a:lnB w="12700">
                      <a:solidFill>
                        <a:srgbClr val="AB182D"/>
                      </a:solidFill>
                      <a:prstDash val="solid"/>
                    </a:lnB>
                    <a:solidFill>
                      <a:srgbClr val="FFF7B2"/>
                    </a:solidFill>
                  </a:tcPr>
                </a:tc>
                <a:tc>
                  <a:txBody>
                    <a:bodyPr/>
                    <a:lstStyle/>
                    <a:p>
                      <a:pPr marR="220979" algn="r">
                        <a:lnSpc>
                          <a:spcPct val="100000"/>
                        </a:lnSpc>
                        <a:spcBef>
                          <a:spcPts val="475"/>
                        </a:spcBef>
                      </a:pPr>
                      <a:r>
                        <a:rPr lang="ca-ES" sz="1200" dirty="0">
                          <a:latin typeface="Arial"/>
                        </a:rPr>
                        <a:t>1187,32</a:t>
                      </a:r>
                      <a:endParaRPr lang="ca-ES" sz="1200">
                        <a:latin typeface="Arial"/>
                        <a:cs typeface="Arial"/>
                      </a:endParaRPr>
                    </a:p>
                  </a:txBody>
                  <a:tcPr marL="0" marR="0" marT="60325" marB="0">
                    <a:lnT w="12700">
                      <a:solidFill>
                        <a:srgbClr val="AB182D"/>
                      </a:solidFill>
                      <a:prstDash val="solid"/>
                    </a:lnT>
                    <a:lnB w="12700">
                      <a:solidFill>
                        <a:srgbClr val="AB182D"/>
                      </a:solidFill>
                      <a:prstDash val="solid"/>
                    </a:lnB>
                  </a:tcPr>
                </a:tc>
                <a:tc>
                  <a:txBody>
                    <a:bodyPr/>
                    <a:lstStyle/>
                    <a:p>
                      <a:pPr algn="r">
                        <a:lnSpc>
                          <a:spcPct val="100000"/>
                        </a:lnSpc>
                        <a:spcBef>
                          <a:spcPts val="475"/>
                        </a:spcBef>
                      </a:pPr>
                      <a:r>
                        <a:rPr lang="ca-ES" sz="1200" dirty="0">
                          <a:latin typeface="Arial"/>
                        </a:rPr>
                        <a:t>1138,18</a:t>
                      </a:r>
                      <a:endParaRPr lang="ca-ES" sz="1200">
                        <a:latin typeface="Arial"/>
                        <a:cs typeface="Arial"/>
                      </a:endParaRPr>
                    </a:p>
                  </a:txBody>
                  <a:tcPr marL="0" marR="0" marT="60325" marB="0">
                    <a:lnT w="12700">
                      <a:solidFill>
                        <a:srgbClr val="AB182D"/>
                      </a:solidFill>
                      <a:prstDash val="solid"/>
                    </a:lnT>
                    <a:lnB w="12700">
                      <a:solidFill>
                        <a:srgbClr val="AB182D"/>
                      </a:solidFill>
                      <a:prstDash val="solid"/>
                    </a:lnB>
                    <a:solidFill>
                      <a:srgbClr val="FFF7B2"/>
                    </a:solidFill>
                  </a:tcPr>
                </a:tc>
                <a:extLst>
                  <a:ext uri="{0D108BD9-81ED-4DB2-BD59-A6C34878D82A}">
                    <a16:rowId xmlns:a16="http://schemas.microsoft.com/office/drawing/2014/main" xmlns="" val="10003"/>
                  </a:ext>
                </a:extLst>
              </a:tr>
              <a:tr h="304800">
                <a:tc>
                  <a:txBody>
                    <a:bodyPr/>
                    <a:lstStyle/>
                    <a:p>
                      <a:pPr>
                        <a:lnSpc>
                          <a:spcPct val="100000"/>
                        </a:lnSpc>
                        <a:spcBef>
                          <a:spcPts val="390"/>
                        </a:spcBef>
                      </a:pPr>
                      <a:r>
                        <a:rPr lang="ca-ES" sz="1200" b="1" dirty="0">
                          <a:latin typeface="Arial"/>
                        </a:rPr>
                        <a:t>Total</a:t>
                      </a:r>
                      <a:endParaRPr lang="ca-ES" sz="1200">
                        <a:latin typeface="Arial"/>
                        <a:cs typeface="Arial"/>
                      </a:endParaRPr>
                    </a:p>
                  </a:txBody>
                  <a:tcPr marL="0" marR="0" marT="49530" marB="0">
                    <a:lnT w="12700">
                      <a:solidFill>
                        <a:srgbClr val="AB182D"/>
                      </a:solidFill>
                      <a:prstDash val="solid"/>
                    </a:lnT>
                    <a:lnB w="12700">
                      <a:solidFill>
                        <a:srgbClr val="AB182D"/>
                      </a:solidFill>
                      <a:prstDash val="solid"/>
                    </a:lnB>
                  </a:tcPr>
                </a:tc>
                <a:tc>
                  <a:txBody>
                    <a:bodyPr/>
                    <a:lstStyle/>
                    <a:p>
                      <a:pPr marR="155575" algn="r">
                        <a:lnSpc>
                          <a:spcPct val="100000"/>
                        </a:lnSpc>
                        <a:spcBef>
                          <a:spcPts val="475"/>
                        </a:spcBef>
                      </a:pPr>
                      <a:r>
                        <a:rPr lang="ca-ES" sz="1200" dirty="0">
                          <a:latin typeface="Arial"/>
                        </a:rPr>
                        <a:t>13459,80</a:t>
                      </a:r>
                      <a:endParaRPr lang="ca-ES" sz="1200">
                        <a:latin typeface="Arial"/>
                        <a:cs typeface="Arial"/>
                      </a:endParaRPr>
                    </a:p>
                  </a:txBody>
                  <a:tcPr marL="0" marR="0" marT="60325" marB="0">
                    <a:lnT w="12700">
                      <a:solidFill>
                        <a:srgbClr val="AB182D"/>
                      </a:solidFill>
                      <a:prstDash val="solid"/>
                    </a:lnT>
                    <a:lnB w="12700">
                      <a:solidFill>
                        <a:srgbClr val="AB182D"/>
                      </a:solidFill>
                      <a:prstDash val="solid"/>
                    </a:lnB>
                    <a:solidFill>
                      <a:srgbClr val="FFF7B2"/>
                    </a:solidFill>
                  </a:tcPr>
                </a:tc>
                <a:tc>
                  <a:txBody>
                    <a:bodyPr/>
                    <a:lstStyle/>
                    <a:p>
                      <a:pPr marL="1270" algn="ctr">
                        <a:lnSpc>
                          <a:spcPct val="100000"/>
                        </a:lnSpc>
                        <a:spcBef>
                          <a:spcPts val="475"/>
                        </a:spcBef>
                      </a:pPr>
                      <a:r>
                        <a:rPr lang="ca-ES" sz="1200" dirty="0">
                          <a:latin typeface="Arial"/>
                        </a:rPr>
                        <a:t>12946,16</a:t>
                      </a:r>
                      <a:endParaRPr lang="ca-ES" sz="1200">
                        <a:latin typeface="Arial"/>
                        <a:cs typeface="Arial"/>
                      </a:endParaRPr>
                    </a:p>
                  </a:txBody>
                  <a:tcPr marL="0" marR="0" marT="60325" marB="0">
                    <a:lnT w="12700">
                      <a:solidFill>
                        <a:srgbClr val="AB182D"/>
                      </a:solidFill>
                      <a:prstDash val="solid"/>
                    </a:lnT>
                    <a:lnB w="12700">
                      <a:solidFill>
                        <a:srgbClr val="AB182D"/>
                      </a:solidFill>
                      <a:prstDash val="solid"/>
                    </a:lnB>
                  </a:tcPr>
                </a:tc>
                <a:tc>
                  <a:txBody>
                    <a:bodyPr/>
                    <a:lstStyle/>
                    <a:p>
                      <a:pPr marR="168910" algn="r">
                        <a:lnSpc>
                          <a:spcPct val="100000"/>
                        </a:lnSpc>
                        <a:spcBef>
                          <a:spcPts val="475"/>
                        </a:spcBef>
                      </a:pPr>
                      <a:r>
                        <a:rPr lang="ca-ES" sz="1200" dirty="0">
                          <a:latin typeface="Arial"/>
                        </a:rPr>
                        <a:t>12423,98</a:t>
                      </a:r>
                      <a:endParaRPr lang="ca-ES" sz="1200">
                        <a:latin typeface="Arial"/>
                        <a:cs typeface="Arial"/>
                      </a:endParaRPr>
                    </a:p>
                  </a:txBody>
                  <a:tcPr marL="0" marR="0" marT="60325" marB="0">
                    <a:lnT w="12700">
                      <a:solidFill>
                        <a:srgbClr val="AB182D"/>
                      </a:solidFill>
                      <a:prstDash val="solid"/>
                    </a:lnT>
                    <a:lnB w="12700">
                      <a:solidFill>
                        <a:srgbClr val="AB182D"/>
                      </a:solidFill>
                      <a:prstDash val="solid"/>
                    </a:lnB>
                    <a:solidFill>
                      <a:srgbClr val="FFF7B2"/>
                    </a:solidFill>
                  </a:tcPr>
                </a:tc>
                <a:tc>
                  <a:txBody>
                    <a:bodyPr/>
                    <a:lstStyle/>
                    <a:p>
                      <a:pPr marR="220979" algn="r">
                        <a:lnSpc>
                          <a:spcPct val="100000"/>
                        </a:lnSpc>
                        <a:spcBef>
                          <a:spcPts val="475"/>
                        </a:spcBef>
                      </a:pPr>
                      <a:r>
                        <a:rPr lang="ca-ES" sz="1200" dirty="0">
                          <a:latin typeface="Arial"/>
                        </a:rPr>
                        <a:t>11998,16</a:t>
                      </a:r>
                      <a:endParaRPr lang="ca-ES" sz="1200">
                        <a:latin typeface="Arial"/>
                        <a:cs typeface="Arial"/>
                      </a:endParaRPr>
                    </a:p>
                  </a:txBody>
                  <a:tcPr marL="0" marR="0" marT="60325" marB="0">
                    <a:lnT w="12700">
                      <a:solidFill>
                        <a:srgbClr val="AB182D"/>
                      </a:solidFill>
                      <a:prstDash val="solid"/>
                    </a:lnT>
                    <a:lnB w="12700">
                      <a:solidFill>
                        <a:srgbClr val="AB182D"/>
                      </a:solidFill>
                      <a:prstDash val="solid"/>
                    </a:lnB>
                  </a:tcPr>
                </a:tc>
                <a:tc>
                  <a:txBody>
                    <a:bodyPr/>
                    <a:lstStyle/>
                    <a:p>
                      <a:pPr algn="r">
                        <a:lnSpc>
                          <a:spcPct val="100000"/>
                        </a:lnSpc>
                        <a:spcBef>
                          <a:spcPts val="475"/>
                        </a:spcBef>
                      </a:pPr>
                      <a:r>
                        <a:rPr lang="ca-ES" sz="1200" dirty="0">
                          <a:latin typeface="Arial"/>
                        </a:rPr>
                        <a:t>11723,46</a:t>
                      </a:r>
                      <a:endParaRPr lang="ca-ES" sz="1200" dirty="0">
                        <a:latin typeface="Arial"/>
                        <a:cs typeface="Arial"/>
                      </a:endParaRPr>
                    </a:p>
                  </a:txBody>
                  <a:tcPr marL="0" marR="0" marT="60325" marB="0">
                    <a:lnT w="12700">
                      <a:solidFill>
                        <a:srgbClr val="AB182D"/>
                      </a:solidFill>
                      <a:prstDash val="solid"/>
                    </a:lnT>
                    <a:lnB w="12700">
                      <a:solidFill>
                        <a:srgbClr val="AB182D"/>
                      </a:solidFill>
                      <a:prstDash val="solid"/>
                    </a:lnB>
                    <a:solidFill>
                      <a:srgbClr val="FFF7B2"/>
                    </a:solidFill>
                  </a:tcPr>
                </a:tc>
                <a:extLst>
                  <a:ext uri="{0D108BD9-81ED-4DB2-BD59-A6C34878D82A}">
                    <a16:rowId xmlns:a16="http://schemas.microsoft.com/office/drawing/2014/main" xmlns="" val="10004"/>
                  </a:ext>
                </a:extLst>
              </a:tr>
            </a:tbl>
          </a:graphicData>
        </a:graphic>
      </p:graphicFrame>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12252325" algn="l"/>
              </a:tabLst>
            </a:pPr>
            <a:r>
              <a:rPr lang="ca-ES" u="heavy" dirty="0">
                <a:uFill>
                  <a:solidFill>
                    <a:srgbClr val="AB182D"/>
                  </a:solidFill>
                </a:uFill>
              </a:rPr>
              <a:t>9.</a:t>
            </a:r>
            <a:r>
              <a:rPr lang="ca-ES"/>
              <a:t> </a:t>
            </a:r>
            <a:r>
              <a:rPr lang="ca-ES" u="heavy" dirty="0">
                <a:uFill>
                  <a:solidFill>
                    <a:srgbClr val="AB182D"/>
                  </a:solidFill>
                </a:uFill>
              </a:rPr>
              <a:t>Mercats</a:t>
            </a:r>
            <a:r>
              <a:rPr lang="ca-ES"/>
              <a:t> </a:t>
            </a:r>
            <a:r>
              <a:rPr lang="ca-ES" u="heavy" dirty="0">
                <a:uFill>
                  <a:solidFill>
                    <a:srgbClr val="AB182D"/>
                  </a:solidFill>
                </a:uFill>
              </a:rPr>
              <a:t>+</a:t>
            </a:r>
            <a:r>
              <a:rPr lang="ca-ES"/>
              <a:t> </a:t>
            </a:r>
            <a:r>
              <a:rPr lang="ca-ES" u="heavy" dirty="0">
                <a:uFill>
                  <a:solidFill>
                    <a:srgbClr val="AB182D"/>
                  </a:solidFill>
                </a:uFill>
              </a:rPr>
              <a:t>sostenibles</a:t>
            </a:r>
            <a:r>
              <a:rPr lang="en-US" u="heavy" dirty="0">
                <a:uFill>
                  <a:solidFill>
                    <a:srgbClr val="AB182D"/>
                  </a:solidFill>
                </a:uFill>
              </a:rPr>
              <a:t>	</a:t>
            </a:r>
          </a:p>
        </p:txBody>
      </p:sp>
      <p:sp>
        <p:nvSpPr>
          <p:cNvPr id="4" name="object 4"/>
          <p:cNvSpPr txBox="1"/>
          <p:nvPr/>
        </p:nvSpPr>
        <p:spPr>
          <a:xfrm>
            <a:off x="347299" y="1034228"/>
            <a:ext cx="3830320" cy="4834890"/>
          </a:xfrm>
          <a:prstGeom prst="rect">
            <a:avLst/>
          </a:prstGeom>
        </p:spPr>
        <p:txBody>
          <a:bodyPr vert="horz" wrap="square" lIns="0" tIns="27939" rIns="0" bIns="0" rtlCol="0">
            <a:spAutoFit/>
          </a:bodyPr>
          <a:lstStyle/>
          <a:p>
            <a:pPr marL="12700" marR="145415">
              <a:lnSpc>
                <a:spcPts val="2100"/>
              </a:lnSpc>
              <a:spcBef>
                <a:spcPts val="219"/>
              </a:spcBef>
            </a:pPr>
            <a:r>
              <a:rPr lang="ca-ES" sz="1800" b="1" dirty="0">
                <a:latin typeface="Arial"/>
              </a:rPr>
              <a:t>L’IMMB</a:t>
            </a:r>
            <a:r>
              <a:rPr lang="ca-ES" dirty="0"/>
              <a:t> </a:t>
            </a:r>
            <a:r>
              <a:rPr lang="ca-ES" sz="1800" b="1" dirty="0">
                <a:latin typeface="Arial"/>
              </a:rPr>
              <a:t>participa</a:t>
            </a:r>
            <a:r>
              <a:rPr lang="ca-ES" dirty="0"/>
              <a:t> </a:t>
            </a:r>
            <a:r>
              <a:rPr lang="ca-ES" sz="1800" b="1" dirty="0">
                <a:latin typeface="Arial"/>
              </a:rPr>
              <a:t>en</a:t>
            </a:r>
            <a:r>
              <a:rPr lang="ca-ES" dirty="0"/>
              <a:t> </a:t>
            </a:r>
            <a:r>
              <a:rPr lang="ca-ES" sz="1800" b="1" dirty="0">
                <a:latin typeface="Arial"/>
              </a:rPr>
              <a:t>diferents</a:t>
            </a:r>
            <a:r>
              <a:rPr lang="ca-ES" dirty="0"/>
              <a:t> </a:t>
            </a:r>
            <a:r>
              <a:rPr lang="ca-ES" sz="1800" b="1" dirty="0">
                <a:latin typeface="Arial"/>
              </a:rPr>
              <a:t>iniciatives</a:t>
            </a:r>
            <a:r>
              <a:rPr lang="ca-ES" dirty="0"/>
              <a:t> </a:t>
            </a:r>
            <a:r>
              <a:rPr lang="ca-ES" sz="1800" b="1" dirty="0">
                <a:latin typeface="Arial"/>
              </a:rPr>
              <a:t>i</a:t>
            </a:r>
            <a:r>
              <a:rPr lang="ca-ES" dirty="0"/>
              <a:t> </a:t>
            </a:r>
            <a:r>
              <a:rPr lang="ca-ES" sz="1800" b="1" dirty="0">
                <a:latin typeface="Arial"/>
              </a:rPr>
              <a:t>duu</a:t>
            </a:r>
            <a:r>
              <a:rPr lang="ca-ES" dirty="0"/>
              <a:t> </a:t>
            </a:r>
            <a:r>
              <a:rPr lang="ca-ES" sz="1800" b="1" dirty="0">
                <a:latin typeface="Arial"/>
              </a:rPr>
              <a:t>a</a:t>
            </a:r>
            <a:r>
              <a:rPr lang="ca-ES" dirty="0"/>
              <a:t> </a:t>
            </a:r>
            <a:r>
              <a:rPr lang="ca-ES" sz="1800" b="1" dirty="0">
                <a:latin typeface="Arial"/>
              </a:rPr>
              <a:t>terme</a:t>
            </a:r>
            <a:r>
              <a:rPr lang="ca-ES" dirty="0"/>
              <a:t> </a:t>
            </a:r>
            <a:r>
              <a:rPr lang="ca-ES" sz="1800" b="1" dirty="0">
                <a:latin typeface="Arial"/>
              </a:rPr>
              <a:t>diverses</a:t>
            </a:r>
            <a:r>
              <a:rPr lang="ca-ES" dirty="0"/>
              <a:t> </a:t>
            </a:r>
            <a:r>
              <a:rPr lang="ca-ES" sz="1800" b="1" dirty="0">
                <a:latin typeface="Arial"/>
              </a:rPr>
              <a:t>actuacions</a:t>
            </a:r>
            <a:r>
              <a:rPr lang="ca-ES" dirty="0"/>
              <a:t> </a:t>
            </a:r>
            <a:r>
              <a:rPr lang="ca-ES" sz="1800" b="1" dirty="0">
                <a:latin typeface="Arial"/>
              </a:rPr>
              <a:t>a</a:t>
            </a:r>
            <a:r>
              <a:rPr lang="ca-ES" dirty="0"/>
              <a:t> </a:t>
            </a:r>
            <a:r>
              <a:rPr lang="ca-ES" sz="1800" b="1" dirty="0">
                <a:latin typeface="Arial"/>
              </a:rPr>
              <a:t>favor</a:t>
            </a:r>
            <a:r>
              <a:rPr lang="ca-ES" dirty="0"/>
              <a:t> </a:t>
            </a:r>
            <a:r>
              <a:rPr lang="ca-ES" sz="1800" b="1" dirty="0">
                <a:latin typeface="Arial"/>
              </a:rPr>
              <a:t>del</a:t>
            </a:r>
            <a:r>
              <a:rPr lang="ca-ES" dirty="0"/>
              <a:t> </a:t>
            </a:r>
            <a:r>
              <a:rPr lang="ca-ES" sz="1800" b="1" dirty="0">
                <a:latin typeface="Arial"/>
              </a:rPr>
              <a:t>medi</a:t>
            </a:r>
            <a:r>
              <a:rPr lang="ca-ES" dirty="0"/>
              <a:t> </a:t>
            </a:r>
            <a:r>
              <a:rPr lang="ca-ES" sz="1800" b="1" dirty="0">
                <a:latin typeface="Arial"/>
              </a:rPr>
              <a:t>ambient,</a:t>
            </a:r>
            <a:r>
              <a:rPr lang="ca-ES" dirty="0"/>
              <a:t> </a:t>
            </a:r>
            <a:r>
              <a:rPr lang="ca-ES" sz="1800" b="1" dirty="0">
                <a:latin typeface="Arial"/>
              </a:rPr>
              <a:t>en el marc dels objectius de desenvolupament</a:t>
            </a:r>
            <a:r>
              <a:rPr lang="ca-ES" dirty="0"/>
              <a:t> </a:t>
            </a:r>
            <a:r>
              <a:rPr lang="ca-ES" sz="1800" b="1" dirty="0">
                <a:latin typeface="Arial"/>
              </a:rPr>
              <a:t>sostenible</a:t>
            </a:r>
            <a:r>
              <a:rPr lang="ca-ES" dirty="0"/>
              <a:t> </a:t>
            </a:r>
            <a:r>
              <a:rPr lang="ca-ES" sz="1800" b="1" dirty="0">
                <a:latin typeface="Arial"/>
              </a:rPr>
              <a:t>de</a:t>
            </a:r>
            <a:r>
              <a:rPr lang="ca-ES" dirty="0"/>
              <a:t> </a:t>
            </a:r>
            <a:r>
              <a:rPr lang="ca-ES" sz="1800" b="1" dirty="0">
                <a:latin typeface="Arial"/>
              </a:rPr>
              <a:t>l’Agenda </a:t>
            </a:r>
            <a:r>
              <a:rPr lang="ca-ES" dirty="0"/>
              <a:t> </a:t>
            </a:r>
            <a:r>
              <a:rPr lang="ca-ES" sz="1800" b="1" dirty="0">
                <a:latin typeface="Arial"/>
              </a:rPr>
              <a:t>2030.</a:t>
            </a:r>
            <a:endParaRPr lang="ca-ES" sz="1800" dirty="0">
              <a:latin typeface="Arial"/>
              <a:cs typeface="Arial"/>
            </a:endParaRPr>
          </a:p>
          <a:p>
            <a:pPr marL="12700" marR="5080">
              <a:lnSpc>
                <a:spcPts val="2100"/>
              </a:lnSpc>
              <a:spcBef>
                <a:spcPts val="2100"/>
              </a:spcBef>
            </a:pPr>
            <a:r>
              <a:rPr lang="ca-ES" sz="1800" b="1" dirty="0">
                <a:latin typeface="Arial"/>
              </a:rPr>
              <a:t>D’entre</a:t>
            </a:r>
            <a:r>
              <a:rPr lang="ca-ES" dirty="0"/>
              <a:t> </a:t>
            </a:r>
            <a:r>
              <a:rPr lang="ca-ES" sz="1800" b="1" dirty="0">
                <a:latin typeface="Arial"/>
              </a:rPr>
              <a:t>les</a:t>
            </a:r>
            <a:r>
              <a:rPr lang="ca-ES" dirty="0"/>
              <a:t> </a:t>
            </a:r>
            <a:r>
              <a:rPr lang="ca-ES" sz="1800" b="1" dirty="0">
                <a:latin typeface="Arial"/>
              </a:rPr>
              <a:t>accions</a:t>
            </a:r>
            <a:r>
              <a:rPr lang="ca-ES" dirty="0"/>
              <a:t> </a:t>
            </a:r>
            <a:r>
              <a:rPr lang="ca-ES" sz="1800" b="1" dirty="0">
                <a:latin typeface="Arial"/>
              </a:rPr>
              <a:t>més</a:t>
            </a:r>
            <a:r>
              <a:rPr lang="ca-ES" dirty="0"/>
              <a:t> </a:t>
            </a:r>
            <a:r>
              <a:rPr lang="ca-ES" sz="1800" b="1" dirty="0">
                <a:latin typeface="Arial"/>
              </a:rPr>
              <a:t>destacades, cal</a:t>
            </a:r>
            <a:r>
              <a:rPr lang="ca-ES" dirty="0"/>
              <a:t> </a:t>
            </a:r>
            <a:r>
              <a:rPr lang="ca-ES" sz="1800" b="1" dirty="0">
                <a:latin typeface="Arial"/>
              </a:rPr>
              <a:t>esmentar</a:t>
            </a:r>
            <a:r>
              <a:rPr lang="ca-ES" dirty="0"/>
              <a:t> </a:t>
            </a:r>
            <a:r>
              <a:rPr lang="ca-ES" sz="1800" b="1" dirty="0">
                <a:latin typeface="Arial"/>
              </a:rPr>
              <a:t>les</a:t>
            </a:r>
            <a:r>
              <a:rPr lang="ca-ES" dirty="0"/>
              <a:t> </a:t>
            </a:r>
            <a:r>
              <a:rPr lang="ca-ES" sz="1800" b="1" dirty="0">
                <a:latin typeface="Arial"/>
              </a:rPr>
              <a:t>campanyes</a:t>
            </a:r>
            <a:r>
              <a:rPr lang="ca-ES" dirty="0"/>
              <a:t> </a:t>
            </a:r>
            <a:r>
              <a:rPr lang="ca-ES" sz="1800" b="1" dirty="0">
                <a:latin typeface="Arial"/>
              </a:rPr>
              <a:t>per</a:t>
            </a:r>
            <a:r>
              <a:rPr lang="ca-ES" dirty="0"/>
              <a:t> </a:t>
            </a:r>
            <a:r>
              <a:rPr lang="ca-ES" sz="1800" b="1" dirty="0">
                <a:latin typeface="Arial"/>
              </a:rPr>
              <a:t>reduir</a:t>
            </a:r>
            <a:r>
              <a:rPr lang="ca-ES" dirty="0"/>
              <a:t> </a:t>
            </a:r>
            <a:r>
              <a:rPr lang="ca-ES" sz="1800" b="1" dirty="0">
                <a:latin typeface="Arial"/>
              </a:rPr>
              <a:t>el</a:t>
            </a:r>
            <a:r>
              <a:rPr lang="ca-ES" dirty="0"/>
              <a:t> </a:t>
            </a:r>
            <a:r>
              <a:rPr lang="ca-ES" sz="1800" b="1" dirty="0">
                <a:latin typeface="Arial"/>
              </a:rPr>
              <a:t>malbaratament</a:t>
            </a:r>
            <a:r>
              <a:rPr lang="ca-ES" dirty="0"/>
              <a:t> </a:t>
            </a:r>
            <a:r>
              <a:rPr lang="ca-ES" sz="1800" b="1" dirty="0">
                <a:latin typeface="Arial"/>
              </a:rPr>
              <a:t>dels</a:t>
            </a:r>
            <a:r>
              <a:rPr lang="ca-ES" dirty="0"/>
              <a:t> </a:t>
            </a:r>
            <a:r>
              <a:rPr lang="ca-ES" sz="1800" b="1" dirty="0">
                <a:latin typeface="Arial"/>
              </a:rPr>
              <a:t>aliments </a:t>
            </a:r>
            <a:r>
              <a:rPr lang="ca-ES" dirty="0"/>
              <a:t> </a:t>
            </a:r>
            <a:r>
              <a:rPr lang="ca-ES" sz="1800" b="1" dirty="0">
                <a:latin typeface="Arial"/>
              </a:rPr>
              <a:t>i</a:t>
            </a:r>
            <a:r>
              <a:rPr lang="ca-ES" dirty="0"/>
              <a:t> </a:t>
            </a:r>
            <a:r>
              <a:rPr lang="ca-ES" sz="1800" b="1" dirty="0">
                <a:latin typeface="Arial"/>
              </a:rPr>
              <a:t>diverses</a:t>
            </a:r>
            <a:r>
              <a:rPr lang="ca-ES" dirty="0"/>
              <a:t> </a:t>
            </a:r>
            <a:r>
              <a:rPr lang="ca-ES" sz="1800" b="1" dirty="0">
                <a:latin typeface="Arial"/>
              </a:rPr>
              <a:t>reformes</a:t>
            </a:r>
            <a:r>
              <a:rPr lang="ca-ES" dirty="0"/>
              <a:t> </a:t>
            </a:r>
            <a:r>
              <a:rPr lang="ca-ES" sz="1800" b="1" dirty="0">
                <a:latin typeface="Arial"/>
              </a:rPr>
              <a:t>en</a:t>
            </a:r>
            <a:r>
              <a:rPr lang="ca-ES" dirty="0"/>
              <a:t> </a:t>
            </a:r>
            <a:r>
              <a:rPr lang="ca-ES" sz="1800" b="1" dirty="0">
                <a:latin typeface="Arial"/>
              </a:rPr>
              <a:t>les</a:t>
            </a:r>
            <a:r>
              <a:rPr lang="ca-ES" dirty="0"/>
              <a:t> </a:t>
            </a:r>
            <a:r>
              <a:rPr lang="ca-ES" sz="1800" b="1" dirty="0">
                <a:latin typeface="Arial"/>
              </a:rPr>
              <a:t>instal·lacions</a:t>
            </a:r>
            <a:r>
              <a:rPr lang="ca-ES" dirty="0"/>
              <a:t> </a:t>
            </a:r>
            <a:r>
              <a:rPr lang="ca-ES" sz="1800" b="1" dirty="0">
                <a:latin typeface="Arial"/>
              </a:rPr>
              <a:t>dels</a:t>
            </a:r>
            <a:r>
              <a:rPr lang="ca-ES" dirty="0"/>
              <a:t> </a:t>
            </a:r>
            <a:r>
              <a:rPr lang="ca-ES" sz="1800" b="1" dirty="0">
                <a:latin typeface="Arial"/>
              </a:rPr>
              <a:t>mercats</a:t>
            </a:r>
            <a:r>
              <a:rPr lang="ca-ES" dirty="0"/>
              <a:t> </a:t>
            </a:r>
            <a:r>
              <a:rPr lang="ca-ES" sz="1800" b="1" dirty="0">
                <a:latin typeface="Arial"/>
              </a:rPr>
              <a:t>municipals</a:t>
            </a:r>
            <a:r>
              <a:rPr lang="ca-ES" dirty="0"/>
              <a:t> </a:t>
            </a:r>
            <a:r>
              <a:rPr lang="ca-ES" sz="1800" b="1" dirty="0">
                <a:latin typeface="Arial"/>
              </a:rPr>
              <a:t>per fer-les</a:t>
            </a:r>
            <a:r>
              <a:rPr lang="ca-ES" dirty="0"/>
              <a:t> </a:t>
            </a:r>
            <a:r>
              <a:rPr lang="ca-ES" sz="1800" b="1" dirty="0">
                <a:latin typeface="Arial"/>
              </a:rPr>
              <a:t>més</a:t>
            </a:r>
            <a:r>
              <a:rPr lang="ca-ES" dirty="0"/>
              <a:t> </a:t>
            </a:r>
            <a:r>
              <a:rPr lang="ca-ES" sz="1800" b="1" dirty="0">
                <a:latin typeface="Arial"/>
              </a:rPr>
              <a:t>sostenibles.</a:t>
            </a:r>
            <a:endParaRPr lang="ca-ES" sz="1800" dirty="0">
              <a:latin typeface="Arial"/>
              <a:cs typeface="Arial"/>
            </a:endParaRPr>
          </a:p>
          <a:p>
            <a:pPr marL="12700" marR="71120">
              <a:lnSpc>
                <a:spcPts val="2100"/>
              </a:lnSpc>
              <a:spcBef>
                <a:spcPts val="2105"/>
              </a:spcBef>
            </a:pPr>
            <a:r>
              <a:rPr lang="ca-ES" sz="1800" b="1" dirty="0">
                <a:latin typeface="Arial"/>
              </a:rPr>
              <a:t>En</a:t>
            </a:r>
            <a:r>
              <a:rPr lang="ca-ES" dirty="0"/>
              <a:t> </a:t>
            </a:r>
            <a:r>
              <a:rPr lang="ca-ES" sz="1800" b="1" dirty="0">
                <a:latin typeface="Arial"/>
              </a:rPr>
              <a:t>primer</a:t>
            </a:r>
            <a:r>
              <a:rPr lang="ca-ES" dirty="0"/>
              <a:t> </a:t>
            </a:r>
            <a:r>
              <a:rPr lang="ca-ES" sz="1800" b="1" dirty="0">
                <a:latin typeface="Arial"/>
              </a:rPr>
              <a:t>lloc,</a:t>
            </a:r>
            <a:r>
              <a:rPr lang="ca-ES" dirty="0"/>
              <a:t> </a:t>
            </a:r>
            <a:r>
              <a:rPr lang="ca-ES" sz="1800" b="1" dirty="0">
                <a:latin typeface="Arial"/>
              </a:rPr>
              <a:t>mitjançant</a:t>
            </a:r>
            <a:r>
              <a:rPr lang="ca-ES" dirty="0"/>
              <a:t> </a:t>
            </a:r>
            <a:r>
              <a:rPr lang="ca-ES" sz="1800" b="1" dirty="0">
                <a:latin typeface="Arial"/>
              </a:rPr>
              <a:t>la</a:t>
            </a:r>
            <a:r>
              <a:rPr lang="ca-ES" dirty="0"/>
              <a:t> </a:t>
            </a:r>
            <a:r>
              <a:rPr lang="ca-ES" sz="1800" b="1" dirty="0">
                <a:latin typeface="Arial"/>
              </a:rPr>
              <a:t>recollida</a:t>
            </a:r>
            <a:r>
              <a:rPr lang="ca-ES" dirty="0"/>
              <a:t> </a:t>
            </a:r>
            <a:r>
              <a:rPr lang="ca-ES" sz="1800" b="1" dirty="0">
                <a:latin typeface="Arial"/>
              </a:rPr>
              <a:t>selectiva</a:t>
            </a:r>
            <a:r>
              <a:rPr lang="ca-ES" dirty="0"/>
              <a:t> </a:t>
            </a:r>
            <a:r>
              <a:rPr lang="ca-ES" sz="1800" b="1" dirty="0">
                <a:latin typeface="Arial"/>
              </a:rPr>
              <a:t>de</a:t>
            </a:r>
            <a:r>
              <a:rPr lang="ca-ES" dirty="0"/>
              <a:t> </a:t>
            </a:r>
            <a:r>
              <a:rPr lang="ca-ES" sz="1800" b="1" dirty="0">
                <a:latin typeface="Arial"/>
              </a:rPr>
              <a:t>residus,</a:t>
            </a:r>
            <a:r>
              <a:rPr lang="ca-ES" dirty="0"/>
              <a:t> </a:t>
            </a:r>
            <a:r>
              <a:rPr lang="ca-ES" sz="1800" b="1" dirty="0">
                <a:latin typeface="Arial"/>
              </a:rPr>
              <a:t>separant</a:t>
            </a:r>
            <a:r>
              <a:rPr lang="ca-ES" dirty="0"/>
              <a:t> </a:t>
            </a:r>
            <a:r>
              <a:rPr lang="ca-ES" sz="1800" b="1" dirty="0">
                <a:latin typeface="Arial"/>
              </a:rPr>
              <a:t>en contenidors</a:t>
            </a:r>
            <a:r>
              <a:rPr lang="ca-ES" dirty="0"/>
              <a:t> </a:t>
            </a:r>
            <a:r>
              <a:rPr lang="ca-ES" sz="1800" b="1" dirty="0">
                <a:latin typeface="Arial"/>
              </a:rPr>
              <a:t>diferents</a:t>
            </a:r>
            <a:r>
              <a:rPr lang="ca-ES" dirty="0"/>
              <a:t> </a:t>
            </a:r>
            <a:r>
              <a:rPr lang="ca-ES" sz="1800" b="1" dirty="0">
                <a:latin typeface="Arial"/>
              </a:rPr>
              <a:t>el</a:t>
            </a:r>
            <a:r>
              <a:rPr lang="ca-ES" dirty="0"/>
              <a:t> </a:t>
            </a:r>
            <a:r>
              <a:rPr lang="ca-ES" sz="1800" b="1" dirty="0">
                <a:latin typeface="Arial"/>
              </a:rPr>
              <a:t>paper</a:t>
            </a:r>
            <a:r>
              <a:rPr lang="ca-ES" dirty="0"/>
              <a:t> </a:t>
            </a:r>
            <a:r>
              <a:rPr lang="ca-ES" sz="1800" b="1" dirty="0">
                <a:latin typeface="Arial"/>
              </a:rPr>
              <a:t>i</a:t>
            </a:r>
            <a:r>
              <a:rPr lang="ca-ES" dirty="0"/>
              <a:t> </a:t>
            </a:r>
            <a:r>
              <a:rPr lang="ca-ES" sz="1800" b="1" dirty="0">
                <a:latin typeface="Arial"/>
              </a:rPr>
              <a:t>cartró,</a:t>
            </a:r>
            <a:r>
              <a:rPr lang="ca-ES" dirty="0"/>
              <a:t> </a:t>
            </a:r>
            <a:r>
              <a:rPr lang="ca-ES" sz="1800" b="1" dirty="0">
                <a:latin typeface="Arial"/>
              </a:rPr>
              <a:t>les</a:t>
            </a:r>
            <a:r>
              <a:rPr lang="ca-ES" dirty="0"/>
              <a:t> </a:t>
            </a:r>
            <a:r>
              <a:rPr lang="ca-ES" sz="1800" b="1" dirty="0">
                <a:latin typeface="Arial"/>
              </a:rPr>
              <a:t>restes</a:t>
            </a:r>
            <a:r>
              <a:rPr lang="ca-ES" dirty="0"/>
              <a:t> </a:t>
            </a:r>
            <a:r>
              <a:rPr lang="ca-ES" sz="1800" b="1" dirty="0">
                <a:latin typeface="Arial"/>
              </a:rPr>
              <a:t>orgàniques</a:t>
            </a:r>
            <a:r>
              <a:rPr lang="ca-ES" dirty="0"/>
              <a:t> </a:t>
            </a:r>
            <a:r>
              <a:rPr lang="ca-ES" sz="1800" b="1" dirty="0">
                <a:latin typeface="Arial"/>
              </a:rPr>
              <a:t>i</a:t>
            </a:r>
            <a:r>
              <a:rPr lang="ca-ES" dirty="0"/>
              <a:t> </a:t>
            </a:r>
            <a:r>
              <a:rPr lang="ca-ES" sz="1800" b="1" dirty="0">
                <a:latin typeface="Arial"/>
              </a:rPr>
              <a:t>el</a:t>
            </a:r>
            <a:r>
              <a:rPr lang="ca-ES" dirty="0"/>
              <a:t> </a:t>
            </a:r>
            <a:r>
              <a:rPr lang="ca-ES" sz="1800" b="1" dirty="0">
                <a:latin typeface="Arial"/>
              </a:rPr>
              <a:t>rebuig.</a:t>
            </a:r>
            <a:endParaRPr lang="ca-ES" sz="1800" dirty="0">
              <a:latin typeface="Arial"/>
              <a:cs typeface="Arial"/>
            </a:endParaRPr>
          </a:p>
        </p:txBody>
      </p:sp>
      <p:sp>
        <p:nvSpPr>
          <p:cNvPr id="5" name="object 5"/>
          <p:cNvSpPr/>
          <p:nvPr/>
        </p:nvSpPr>
        <p:spPr>
          <a:xfrm>
            <a:off x="4553110" y="4350691"/>
            <a:ext cx="8047355" cy="0"/>
          </a:xfrm>
          <a:custGeom>
            <a:avLst/>
            <a:gdLst/>
            <a:ahLst/>
            <a:cxnLst/>
            <a:rect l="l" t="t" r="r" b="b"/>
            <a:pathLst>
              <a:path w="8047355">
                <a:moveTo>
                  <a:pt x="0" y="0"/>
                </a:moveTo>
                <a:lnTo>
                  <a:pt x="8046885" y="0"/>
                </a:lnTo>
              </a:path>
            </a:pathLst>
          </a:custGeom>
          <a:ln w="12700">
            <a:solidFill>
              <a:srgbClr val="AB182D"/>
            </a:solidFill>
          </a:ln>
        </p:spPr>
        <p:txBody>
          <a:bodyPr wrap="square" lIns="0" tIns="0" rIns="0" bIns="0" rtlCol="0"/>
          <a:lstStyle/>
          <a:p>
            <a:endParaRPr/>
          </a:p>
        </p:txBody>
      </p:sp>
      <p:sp>
        <p:nvSpPr>
          <p:cNvPr id="6" name="object 6"/>
          <p:cNvSpPr txBox="1"/>
          <p:nvPr/>
        </p:nvSpPr>
        <p:spPr>
          <a:xfrm>
            <a:off x="4540410" y="1035142"/>
            <a:ext cx="8072120" cy="3426578"/>
          </a:xfrm>
          <a:prstGeom prst="rect">
            <a:avLst/>
          </a:prstGeom>
        </p:spPr>
        <p:txBody>
          <a:bodyPr vert="horz" wrap="square" lIns="0" tIns="27939" rIns="0" bIns="0" rtlCol="0">
            <a:spAutoFit/>
          </a:bodyPr>
          <a:lstStyle/>
          <a:p>
            <a:pPr marL="12700" marR="39370">
              <a:lnSpc>
                <a:spcPts val="2100"/>
              </a:lnSpc>
              <a:spcBef>
                <a:spcPts val="219"/>
              </a:spcBef>
            </a:pPr>
            <a:r>
              <a:rPr lang="ca-ES" sz="1800" dirty="0">
                <a:latin typeface="Arial"/>
              </a:rPr>
              <a:t>Els darrers anys, el volum de residus orgànics han anat disminuint, la qual cosa</a:t>
            </a:r>
            <a:r>
              <a:rPr lang="ca-ES" dirty="0"/>
              <a:t> </a:t>
            </a:r>
            <a:r>
              <a:rPr lang="ca-ES" sz="1800" dirty="0">
                <a:latin typeface="Arial"/>
              </a:rPr>
              <a:t>vol</a:t>
            </a:r>
            <a:r>
              <a:rPr lang="ca-ES" dirty="0"/>
              <a:t> </a:t>
            </a:r>
            <a:r>
              <a:rPr lang="ca-ES" sz="1800" dirty="0">
                <a:latin typeface="Arial"/>
              </a:rPr>
              <a:t>dir</a:t>
            </a:r>
            <a:r>
              <a:rPr lang="ca-ES" dirty="0"/>
              <a:t> </a:t>
            </a:r>
            <a:r>
              <a:rPr lang="ca-ES" sz="1800" dirty="0">
                <a:latin typeface="Arial"/>
              </a:rPr>
              <a:t>que</a:t>
            </a:r>
            <a:r>
              <a:rPr lang="ca-ES" dirty="0"/>
              <a:t> </a:t>
            </a:r>
            <a:r>
              <a:rPr lang="ca-ES" sz="1800" dirty="0">
                <a:latin typeface="Arial"/>
              </a:rPr>
              <a:t>els</a:t>
            </a:r>
            <a:r>
              <a:rPr lang="ca-ES" dirty="0"/>
              <a:t> </a:t>
            </a:r>
            <a:r>
              <a:rPr lang="ca-ES" sz="1800" dirty="0">
                <a:latin typeface="Arial"/>
              </a:rPr>
              <a:t>comerciants</a:t>
            </a:r>
            <a:r>
              <a:rPr lang="ca-ES" dirty="0"/>
              <a:t> </a:t>
            </a:r>
            <a:r>
              <a:rPr lang="ca-ES" sz="1800" dirty="0">
                <a:latin typeface="Arial"/>
              </a:rPr>
              <a:t>cada</a:t>
            </a:r>
            <a:r>
              <a:rPr lang="ca-ES" dirty="0"/>
              <a:t> </a:t>
            </a:r>
            <a:r>
              <a:rPr lang="ca-ES" sz="1800" dirty="0">
                <a:latin typeface="Arial"/>
              </a:rPr>
              <a:t>cop</a:t>
            </a:r>
            <a:r>
              <a:rPr lang="ca-ES" dirty="0"/>
              <a:t> </a:t>
            </a:r>
            <a:r>
              <a:rPr lang="ca-ES" sz="1800" dirty="0">
                <a:latin typeface="Arial"/>
              </a:rPr>
              <a:t>planifiquen</a:t>
            </a:r>
            <a:r>
              <a:rPr lang="ca-ES" dirty="0"/>
              <a:t> </a:t>
            </a:r>
            <a:r>
              <a:rPr lang="ca-ES" sz="1800" dirty="0">
                <a:latin typeface="Arial"/>
              </a:rPr>
              <a:t>millor</a:t>
            </a:r>
            <a:r>
              <a:rPr lang="ca-ES" dirty="0"/>
              <a:t> </a:t>
            </a:r>
            <a:r>
              <a:rPr lang="ca-ES" sz="1800" dirty="0">
                <a:latin typeface="Arial"/>
              </a:rPr>
              <a:t>les</a:t>
            </a:r>
            <a:r>
              <a:rPr lang="ca-ES" dirty="0"/>
              <a:t> </a:t>
            </a:r>
            <a:r>
              <a:rPr lang="ca-ES" sz="1800" dirty="0">
                <a:latin typeface="Arial"/>
              </a:rPr>
              <a:t>seves</a:t>
            </a:r>
            <a:r>
              <a:rPr lang="ca-ES" dirty="0"/>
              <a:t> </a:t>
            </a:r>
            <a:r>
              <a:rPr lang="ca-ES" sz="1800" dirty="0">
                <a:latin typeface="Arial"/>
              </a:rPr>
              <a:t>compres i han de llençar menys. Per les seves característiques comercials de venda al detall, els ciutadans que van als mercats poden comprar a granel només allò que necessiten, amb la qual cosa es redueix el volum d’embolcalls</a:t>
            </a:r>
            <a:r>
              <a:rPr lang="ca-ES" dirty="0"/>
              <a:t> </a:t>
            </a:r>
            <a:r>
              <a:rPr lang="ca-ES" sz="1800" dirty="0">
                <a:latin typeface="Arial"/>
              </a:rPr>
              <a:t>i</a:t>
            </a:r>
            <a:r>
              <a:rPr lang="ca-ES" dirty="0"/>
              <a:t> </a:t>
            </a:r>
            <a:r>
              <a:rPr lang="ca-ES" sz="1800" dirty="0">
                <a:latin typeface="Arial"/>
              </a:rPr>
              <a:t>plàstics.</a:t>
            </a:r>
            <a:endParaRPr lang="ca-ES" sz="1800" dirty="0">
              <a:latin typeface="Arial"/>
              <a:cs typeface="Arial"/>
            </a:endParaRPr>
          </a:p>
          <a:p>
            <a:pPr marL="12700" marR="6985">
              <a:lnSpc>
                <a:spcPts val="2100"/>
              </a:lnSpc>
              <a:spcBef>
                <a:spcPts val="2100"/>
              </a:spcBef>
            </a:pPr>
            <a:r>
              <a:rPr lang="ca-ES" sz="1800" dirty="0">
                <a:latin typeface="Arial"/>
              </a:rPr>
              <a:t>El</a:t>
            </a:r>
            <a:r>
              <a:rPr lang="ca-ES" dirty="0"/>
              <a:t> </a:t>
            </a:r>
            <a:r>
              <a:rPr lang="ca-ES" sz="1800" dirty="0">
                <a:latin typeface="Arial"/>
              </a:rPr>
              <a:t>2020</a:t>
            </a:r>
            <a:r>
              <a:rPr lang="ca-ES" dirty="0"/>
              <a:t> </a:t>
            </a:r>
            <a:r>
              <a:rPr lang="ca-ES" sz="1800" dirty="0">
                <a:latin typeface="Arial"/>
              </a:rPr>
              <a:t>s’ha</a:t>
            </a:r>
            <a:r>
              <a:rPr lang="ca-ES" dirty="0"/>
              <a:t> </a:t>
            </a:r>
            <a:r>
              <a:rPr lang="ca-ES" sz="1800" dirty="0">
                <a:latin typeface="Arial"/>
              </a:rPr>
              <a:t>iniciat</a:t>
            </a:r>
            <a:r>
              <a:rPr lang="ca-ES" dirty="0"/>
              <a:t> </a:t>
            </a:r>
            <a:r>
              <a:rPr lang="ca-ES" sz="1800" dirty="0">
                <a:latin typeface="Arial"/>
              </a:rPr>
              <a:t>un</a:t>
            </a:r>
            <a:r>
              <a:rPr lang="ca-ES" dirty="0"/>
              <a:t> </a:t>
            </a:r>
            <a:r>
              <a:rPr lang="ca-ES" sz="1800" dirty="0">
                <a:latin typeface="Arial"/>
              </a:rPr>
              <a:t>estudi</a:t>
            </a:r>
            <a:r>
              <a:rPr lang="ca-ES" dirty="0"/>
              <a:t> </a:t>
            </a:r>
            <a:r>
              <a:rPr lang="ca-ES" sz="1800" dirty="0">
                <a:latin typeface="Arial"/>
              </a:rPr>
              <a:t>sobre</a:t>
            </a:r>
            <a:r>
              <a:rPr lang="ca-ES" dirty="0"/>
              <a:t> </a:t>
            </a:r>
            <a:r>
              <a:rPr lang="ca-ES" sz="1800" dirty="0">
                <a:latin typeface="Arial"/>
              </a:rPr>
              <a:t>l’ús</a:t>
            </a:r>
            <a:r>
              <a:rPr lang="ca-ES" dirty="0"/>
              <a:t> </a:t>
            </a:r>
            <a:r>
              <a:rPr lang="ca-ES" sz="1800" dirty="0">
                <a:latin typeface="Arial"/>
              </a:rPr>
              <a:t>dels</a:t>
            </a:r>
            <a:r>
              <a:rPr lang="ca-ES" dirty="0"/>
              <a:t> </a:t>
            </a:r>
            <a:r>
              <a:rPr lang="ca-ES" sz="1800" dirty="0">
                <a:latin typeface="Arial"/>
              </a:rPr>
              <a:t>plàstics</a:t>
            </a:r>
            <a:r>
              <a:rPr lang="ca-ES" dirty="0"/>
              <a:t> </a:t>
            </a:r>
            <a:r>
              <a:rPr lang="ca-ES" sz="1800" dirty="0">
                <a:latin typeface="Arial"/>
              </a:rPr>
              <a:t>d’un</a:t>
            </a:r>
            <a:r>
              <a:rPr lang="ca-ES" dirty="0"/>
              <a:t> </a:t>
            </a:r>
            <a:r>
              <a:rPr lang="ca-ES" sz="1800" dirty="0">
                <a:latin typeface="Arial"/>
              </a:rPr>
              <a:t>sol</a:t>
            </a:r>
            <a:r>
              <a:rPr lang="ca-ES" dirty="0"/>
              <a:t> </a:t>
            </a:r>
            <a:r>
              <a:rPr lang="ca-ES" sz="1800" dirty="0">
                <a:latin typeface="Arial"/>
              </a:rPr>
              <a:t>ús</a:t>
            </a:r>
            <a:r>
              <a:rPr lang="ca-ES" dirty="0"/>
              <a:t> </a:t>
            </a:r>
            <a:r>
              <a:rPr lang="ca-ES" sz="1800" dirty="0">
                <a:latin typeface="Arial"/>
              </a:rPr>
              <a:t>per</a:t>
            </a:r>
            <a:r>
              <a:rPr lang="ca-ES" dirty="0"/>
              <a:t> </a:t>
            </a:r>
            <a:r>
              <a:rPr lang="ca-ES" sz="1800" dirty="0">
                <a:latin typeface="Arial"/>
              </a:rPr>
              <a:t>part</a:t>
            </a:r>
            <a:r>
              <a:rPr lang="ca-ES" dirty="0"/>
              <a:t> </a:t>
            </a:r>
            <a:r>
              <a:rPr lang="ca-ES" sz="1800" dirty="0">
                <a:latin typeface="Arial"/>
              </a:rPr>
              <a:t>de comerciants i usuaris dels mercats per dissenyar un pla d’acció amb vista</a:t>
            </a:r>
            <a:r>
              <a:rPr lang="ca-ES" dirty="0"/>
              <a:t> </a:t>
            </a:r>
            <a:r>
              <a:rPr lang="ca-ES" sz="1800" dirty="0">
                <a:latin typeface="Arial"/>
              </a:rPr>
              <a:t>a</a:t>
            </a:r>
            <a:r>
              <a:rPr lang="ca-ES" dirty="0"/>
              <a:t> </a:t>
            </a:r>
            <a:r>
              <a:rPr lang="ca-ES" sz="1800" dirty="0">
                <a:latin typeface="Arial"/>
              </a:rPr>
              <a:t>disminuir-lo.</a:t>
            </a:r>
            <a:endParaRPr lang="ca-ES" sz="1800" dirty="0">
              <a:latin typeface="Arial"/>
              <a:cs typeface="Arial"/>
            </a:endParaRPr>
          </a:p>
          <a:p>
            <a:pPr>
              <a:lnSpc>
                <a:spcPct val="100000"/>
              </a:lnSpc>
              <a:spcBef>
                <a:spcPts val="15"/>
              </a:spcBef>
            </a:pPr>
            <a:endParaRPr lang="ca-ES" sz="2050" dirty="0">
              <a:latin typeface="Arial"/>
              <a:cs typeface="Arial"/>
            </a:endParaRPr>
          </a:p>
          <a:p>
            <a:pPr marL="12700">
              <a:lnSpc>
                <a:spcPct val="100000"/>
              </a:lnSpc>
            </a:pPr>
            <a:r>
              <a:rPr lang="ca-ES" sz="1400" b="1" dirty="0">
                <a:solidFill>
                  <a:srgbClr val="AB182D"/>
                </a:solidFill>
                <a:latin typeface="Arial"/>
              </a:rPr>
              <a:t>Evolució</a:t>
            </a:r>
            <a:r>
              <a:rPr lang="ca-ES" sz="1400" dirty="0"/>
              <a:t> </a:t>
            </a:r>
            <a:r>
              <a:rPr lang="ca-ES" sz="1400" b="1" dirty="0">
                <a:solidFill>
                  <a:srgbClr val="AB182D"/>
                </a:solidFill>
                <a:latin typeface="Arial"/>
              </a:rPr>
              <a:t>en</a:t>
            </a:r>
            <a:r>
              <a:rPr lang="ca-ES" sz="1400" dirty="0"/>
              <a:t> </a:t>
            </a:r>
            <a:r>
              <a:rPr lang="ca-ES" sz="1400" b="1" dirty="0">
                <a:solidFill>
                  <a:srgbClr val="AB182D"/>
                </a:solidFill>
                <a:latin typeface="Arial"/>
              </a:rPr>
              <a:t>la</a:t>
            </a:r>
            <a:r>
              <a:rPr lang="ca-ES" sz="1400" dirty="0"/>
              <a:t> </a:t>
            </a:r>
            <a:r>
              <a:rPr lang="ca-ES" sz="1400" b="1" dirty="0">
                <a:solidFill>
                  <a:srgbClr val="AB182D"/>
                </a:solidFill>
                <a:latin typeface="Arial"/>
              </a:rPr>
              <a:t>recollida</a:t>
            </a:r>
            <a:r>
              <a:rPr lang="ca-ES" sz="1400" dirty="0"/>
              <a:t> </a:t>
            </a:r>
            <a:r>
              <a:rPr lang="ca-ES" sz="1400" b="1" dirty="0">
                <a:solidFill>
                  <a:srgbClr val="AB182D"/>
                </a:solidFill>
                <a:latin typeface="Arial"/>
              </a:rPr>
              <a:t>de</a:t>
            </a:r>
            <a:r>
              <a:rPr lang="ca-ES" sz="1400" dirty="0"/>
              <a:t> </a:t>
            </a:r>
            <a:r>
              <a:rPr lang="ca-ES" sz="1400" b="1" dirty="0">
                <a:solidFill>
                  <a:srgbClr val="AB182D"/>
                </a:solidFill>
                <a:latin typeface="Arial"/>
              </a:rPr>
              <a:t>residus</a:t>
            </a:r>
            <a:r>
              <a:rPr lang="ca-ES" sz="1400" dirty="0"/>
              <a:t> </a:t>
            </a:r>
            <a:r>
              <a:rPr lang="ca-ES" sz="1400" b="1" dirty="0">
                <a:solidFill>
                  <a:srgbClr val="AB182D"/>
                </a:solidFill>
                <a:latin typeface="Arial"/>
              </a:rPr>
              <a:t>(Tn)</a:t>
            </a:r>
            <a:endParaRPr lang="ca-ES" sz="1400" dirty="0">
              <a:latin typeface="Arial"/>
              <a:cs typeface="Arial"/>
            </a:endParaRPr>
          </a:p>
          <a:p>
            <a:pPr marL="3230245">
              <a:lnSpc>
                <a:spcPct val="100000"/>
              </a:lnSpc>
              <a:spcBef>
                <a:spcPts val="1310"/>
              </a:spcBef>
              <a:tabLst>
                <a:tab pos="4340225" algn="l"/>
                <a:tab pos="5499735" algn="l"/>
                <a:tab pos="6595745" algn="l"/>
                <a:tab pos="7703184" algn="l"/>
              </a:tabLst>
            </a:pPr>
            <a:r>
              <a:rPr lang="ca-ES" sz="1200" dirty="0">
                <a:latin typeface="Arial"/>
              </a:rPr>
              <a:t>2015</a:t>
            </a:r>
            <a:r>
              <a:rPr lang="en-US" sz="1200" dirty="0"/>
              <a:t>	</a:t>
            </a:r>
            <a:r>
              <a:rPr lang="ca-ES" sz="1200" dirty="0">
                <a:latin typeface="Arial"/>
              </a:rPr>
              <a:t>2016</a:t>
            </a:r>
            <a:r>
              <a:rPr lang="en-US" sz="1200" dirty="0"/>
              <a:t>	</a:t>
            </a:r>
            <a:r>
              <a:rPr lang="ca-ES" sz="1200" dirty="0">
                <a:latin typeface="Arial"/>
              </a:rPr>
              <a:t>2017</a:t>
            </a:r>
            <a:r>
              <a:rPr lang="en-US" sz="1200" dirty="0"/>
              <a:t>	</a:t>
            </a:r>
            <a:r>
              <a:rPr lang="ca-ES" sz="1200" dirty="0">
                <a:latin typeface="Arial"/>
              </a:rPr>
              <a:t>2018</a:t>
            </a:r>
            <a:r>
              <a:rPr lang="en-US" sz="1200" dirty="0"/>
              <a:t>	</a:t>
            </a:r>
            <a:r>
              <a:rPr lang="ca-ES" sz="1200" dirty="0">
                <a:latin typeface="Arial"/>
              </a:rPr>
              <a:t>2019</a:t>
            </a:r>
            <a:endParaRPr lang="ca-ES" sz="1200" dirty="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818874437"/>
              </p:ext>
            </p:extLst>
          </p:nvPr>
        </p:nvGraphicFramePr>
        <p:xfrm>
          <a:off x="4546765" y="2048422"/>
          <a:ext cx="8046719" cy="4998528"/>
        </p:xfrm>
        <a:graphic>
          <a:graphicData uri="http://schemas.openxmlformats.org/drawingml/2006/table">
            <a:tbl>
              <a:tblPr firstRow="1" bandRow="1">
                <a:tableStyleId>{2D5ABB26-0587-4C30-8999-92F81FD0307C}</a:tableStyleId>
              </a:tblPr>
              <a:tblGrid>
                <a:gridCol w="1958339">
                  <a:extLst>
                    <a:ext uri="{9D8B030D-6E8A-4147-A177-3AD203B41FA5}">
                      <a16:colId xmlns:a16="http://schemas.microsoft.com/office/drawing/2014/main" xmlns="" val="20000"/>
                    </a:ext>
                  </a:extLst>
                </a:gridCol>
                <a:gridCol w="678180">
                  <a:extLst>
                    <a:ext uri="{9D8B030D-6E8A-4147-A177-3AD203B41FA5}">
                      <a16:colId xmlns:a16="http://schemas.microsoft.com/office/drawing/2014/main" xmlns="" val="20001"/>
                    </a:ext>
                  </a:extLst>
                </a:gridCol>
                <a:gridCol w="5410200">
                  <a:extLst>
                    <a:ext uri="{9D8B030D-6E8A-4147-A177-3AD203B41FA5}">
                      <a16:colId xmlns:a16="http://schemas.microsoft.com/office/drawing/2014/main" xmlns="" val="20002"/>
                    </a:ext>
                  </a:extLst>
                </a:gridCol>
              </a:tblGrid>
              <a:tr h="393700">
                <a:tc>
                  <a:txBody>
                    <a:bodyPr/>
                    <a:lstStyle/>
                    <a:p>
                      <a:pPr>
                        <a:lnSpc>
                          <a:spcPct val="100000"/>
                        </a:lnSpc>
                        <a:spcBef>
                          <a:spcPts val="775"/>
                        </a:spcBef>
                      </a:pPr>
                      <a:r>
                        <a:rPr lang="ca-ES" sz="1250" b="1" dirty="0">
                          <a:latin typeface="Arial"/>
                        </a:rPr>
                        <a:t>Mercat</a:t>
                      </a:r>
                      <a:r>
                        <a:rPr sz="1250"/>
                        <a:t> </a:t>
                      </a:r>
                      <a:r>
                        <a:rPr lang="ca-ES" sz="1250" b="1" dirty="0">
                          <a:latin typeface="Arial"/>
                        </a:rPr>
                        <a:t>de</a:t>
                      </a:r>
                      <a:r>
                        <a:rPr sz="1250"/>
                        <a:t> </a:t>
                      </a:r>
                      <a:r>
                        <a:rPr lang="ca-ES" sz="1250" b="1" dirty="0">
                          <a:latin typeface="Arial"/>
                        </a:rPr>
                        <a:t>la</a:t>
                      </a:r>
                      <a:r>
                        <a:rPr sz="1250"/>
                        <a:t> </a:t>
                      </a:r>
                      <a:r>
                        <a:rPr lang="ca-ES" sz="1250" b="1" dirty="0">
                          <a:latin typeface="Arial"/>
                        </a:rPr>
                        <a:t>Llibertat</a:t>
                      </a:r>
                      <a:endParaRPr lang="ca-ES" sz="1250" dirty="0">
                        <a:latin typeface="Arial"/>
                        <a:cs typeface="Arial"/>
                      </a:endParaRPr>
                    </a:p>
                  </a:txBody>
                  <a:tcPr marL="0" marR="0" marT="98425" marB="0">
                    <a:lnT w="12700">
                      <a:solidFill>
                        <a:srgbClr val="AB182D"/>
                      </a:solidFill>
                      <a:prstDash val="solid"/>
                    </a:lnT>
                    <a:lnB w="12700">
                      <a:solidFill>
                        <a:srgbClr val="AB182D"/>
                      </a:solidFill>
                      <a:prstDash val="solid"/>
                    </a:lnB>
                    <a:solidFill>
                      <a:srgbClr val="FFF7B2"/>
                    </a:solidFill>
                  </a:tcPr>
                </a:tc>
                <a:tc>
                  <a:txBody>
                    <a:bodyPr/>
                    <a:lstStyle/>
                    <a:p>
                      <a:pPr marR="99695" algn="r">
                        <a:lnSpc>
                          <a:spcPct val="100000"/>
                        </a:lnSpc>
                        <a:spcBef>
                          <a:spcPts val="775"/>
                        </a:spcBef>
                      </a:pPr>
                      <a:r>
                        <a:rPr lang="ca-ES" sz="1250" dirty="0">
                          <a:latin typeface="Arial"/>
                        </a:rPr>
                        <a:t>2018</a:t>
                      </a:r>
                      <a:endParaRPr lang="ca-ES" sz="1250">
                        <a:latin typeface="Arial"/>
                        <a:cs typeface="Arial"/>
                      </a:endParaRPr>
                    </a:p>
                  </a:txBody>
                  <a:tcPr marL="0" marR="0" marT="98425" marB="0">
                    <a:lnT w="12700">
                      <a:solidFill>
                        <a:srgbClr val="AB182D"/>
                      </a:solidFill>
                      <a:prstDash val="solid"/>
                    </a:lnT>
                    <a:lnB w="12700">
                      <a:solidFill>
                        <a:srgbClr val="AB182D"/>
                      </a:solidFill>
                      <a:prstDash val="solid"/>
                    </a:lnB>
                  </a:tcPr>
                </a:tc>
                <a:tc>
                  <a:txBody>
                    <a:bodyPr/>
                    <a:lstStyle/>
                    <a:p>
                      <a:pPr marL="81915">
                        <a:lnSpc>
                          <a:spcPct val="100000"/>
                        </a:lnSpc>
                        <a:spcBef>
                          <a:spcPts val="775"/>
                        </a:spcBef>
                      </a:pPr>
                      <a:r>
                        <a:rPr lang="ca-ES" sz="1250" dirty="0">
                          <a:latin typeface="Arial"/>
                        </a:rPr>
                        <a:t>Substitució</a:t>
                      </a:r>
                      <a:r>
                        <a:rPr sz="1250"/>
                        <a:t> </a:t>
                      </a:r>
                      <a:r>
                        <a:rPr lang="ca-ES" sz="1250" dirty="0">
                          <a:latin typeface="Arial"/>
                        </a:rPr>
                        <a:t>de</a:t>
                      </a:r>
                      <a:r>
                        <a:rPr sz="1250"/>
                        <a:t> </a:t>
                      </a:r>
                      <a:r>
                        <a:rPr lang="ca-ES" sz="1250" dirty="0">
                          <a:latin typeface="Arial"/>
                        </a:rPr>
                        <a:t>components</a:t>
                      </a:r>
                      <a:r>
                        <a:rPr sz="1250"/>
                        <a:t> </a:t>
                      </a:r>
                      <a:r>
                        <a:rPr lang="ca-ES" sz="1250" dirty="0">
                          <a:latin typeface="Arial"/>
                        </a:rPr>
                        <a:t>obsolets</a:t>
                      </a:r>
                      <a:r>
                        <a:rPr sz="1250"/>
                        <a:t> </a:t>
                      </a:r>
                      <a:r>
                        <a:rPr lang="ca-ES" sz="1250" dirty="0">
                          <a:latin typeface="Arial"/>
                        </a:rPr>
                        <a:t>del</a:t>
                      </a:r>
                      <a:r>
                        <a:rPr sz="1250"/>
                        <a:t> </a:t>
                      </a:r>
                      <a:r>
                        <a:rPr lang="ca-ES" sz="1250" dirty="0">
                          <a:latin typeface="Arial"/>
                        </a:rPr>
                        <a:t>sistema</a:t>
                      </a:r>
                      <a:r>
                        <a:rPr sz="1250"/>
                        <a:t> </a:t>
                      </a:r>
                      <a:r>
                        <a:rPr lang="ca-ES" sz="1250" dirty="0">
                          <a:latin typeface="Arial"/>
                        </a:rPr>
                        <a:t>de</a:t>
                      </a:r>
                      <a:r>
                        <a:rPr sz="1250"/>
                        <a:t> </a:t>
                      </a:r>
                      <a:r>
                        <a:rPr lang="ca-ES" sz="1250" dirty="0">
                          <a:latin typeface="Arial"/>
                        </a:rPr>
                        <a:t>climatització.</a:t>
                      </a:r>
                      <a:endParaRPr lang="ca-ES" sz="1250">
                        <a:latin typeface="Arial"/>
                        <a:cs typeface="Arial"/>
                      </a:endParaRPr>
                    </a:p>
                  </a:txBody>
                  <a:tcPr marL="0" marR="0" marT="98425" marB="0">
                    <a:lnT w="12700">
                      <a:solidFill>
                        <a:srgbClr val="AB182D"/>
                      </a:solidFill>
                      <a:prstDash val="solid"/>
                    </a:lnT>
                    <a:lnB w="12700">
                      <a:solidFill>
                        <a:srgbClr val="AB182D"/>
                      </a:solidFill>
                      <a:prstDash val="solid"/>
                    </a:lnB>
                  </a:tcPr>
                </a:tc>
                <a:extLst>
                  <a:ext uri="{0D108BD9-81ED-4DB2-BD59-A6C34878D82A}">
                    <a16:rowId xmlns:a16="http://schemas.microsoft.com/office/drawing/2014/main" xmlns="" val="10000"/>
                  </a:ext>
                </a:extLst>
              </a:tr>
              <a:tr h="393700">
                <a:tc>
                  <a:txBody>
                    <a:bodyPr/>
                    <a:lstStyle/>
                    <a:p>
                      <a:pPr>
                        <a:lnSpc>
                          <a:spcPct val="100000"/>
                        </a:lnSpc>
                        <a:spcBef>
                          <a:spcPts val="775"/>
                        </a:spcBef>
                      </a:pPr>
                      <a:r>
                        <a:rPr lang="ca-ES" sz="1250" b="1" dirty="0">
                          <a:latin typeface="Arial"/>
                        </a:rPr>
                        <a:t>Mercat</a:t>
                      </a:r>
                      <a:r>
                        <a:rPr sz="1250"/>
                        <a:t> </a:t>
                      </a:r>
                      <a:r>
                        <a:rPr lang="ca-ES" sz="1250" b="1" dirty="0">
                          <a:latin typeface="Arial"/>
                        </a:rPr>
                        <a:t>de</a:t>
                      </a:r>
                      <a:r>
                        <a:rPr sz="1250"/>
                        <a:t> </a:t>
                      </a:r>
                      <a:r>
                        <a:rPr lang="ca-ES" sz="1250" b="1" dirty="0">
                          <a:latin typeface="Arial"/>
                        </a:rPr>
                        <a:t>la</a:t>
                      </a:r>
                      <a:r>
                        <a:rPr sz="1250"/>
                        <a:t> </a:t>
                      </a:r>
                      <a:r>
                        <a:rPr lang="ca-ES" sz="1250" b="1" dirty="0">
                          <a:latin typeface="Arial"/>
                        </a:rPr>
                        <a:t>Barceloneta</a:t>
                      </a:r>
                      <a:endParaRPr lang="ca-ES" sz="1250">
                        <a:latin typeface="Arial"/>
                        <a:cs typeface="Arial"/>
                      </a:endParaRPr>
                    </a:p>
                  </a:txBody>
                  <a:tcPr marL="0" marR="0" marT="98425" marB="0">
                    <a:lnT w="12700">
                      <a:solidFill>
                        <a:srgbClr val="AB182D"/>
                      </a:solidFill>
                      <a:prstDash val="solid"/>
                    </a:lnT>
                    <a:lnB w="12700">
                      <a:solidFill>
                        <a:srgbClr val="AB182D"/>
                      </a:solidFill>
                      <a:prstDash val="solid"/>
                    </a:lnB>
                    <a:solidFill>
                      <a:srgbClr val="FFF7B2"/>
                    </a:solidFill>
                  </a:tcPr>
                </a:tc>
                <a:tc>
                  <a:txBody>
                    <a:bodyPr/>
                    <a:lstStyle/>
                    <a:p>
                      <a:pPr marR="99695" algn="r">
                        <a:lnSpc>
                          <a:spcPct val="100000"/>
                        </a:lnSpc>
                        <a:spcBef>
                          <a:spcPts val="775"/>
                        </a:spcBef>
                      </a:pPr>
                      <a:r>
                        <a:rPr lang="ca-ES" sz="1250" dirty="0">
                          <a:latin typeface="Arial"/>
                        </a:rPr>
                        <a:t>2018</a:t>
                      </a:r>
                      <a:endParaRPr lang="ca-ES" sz="1250">
                        <a:latin typeface="Arial"/>
                        <a:cs typeface="Arial"/>
                      </a:endParaRPr>
                    </a:p>
                  </a:txBody>
                  <a:tcPr marL="0" marR="0" marT="98425" marB="0">
                    <a:lnT w="12700">
                      <a:solidFill>
                        <a:srgbClr val="AB182D"/>
                      </a:solidFill>
                      <a:prstDash val="solid"/>
                    </a:lnT>
                    <a:lnB w="12700">
                      <a:solidFill>
                        <a:srgbClr val="AB182D"/>
                      </a:solidFill>
                      <a:prstDash val="solid"/>
                    </a:lnB>
                  </a:tcPr>
                </a:tc>
                <a:tc>
                  <a:txBody>
                    <a:bodyPr/>
                    <a:lstStyle/>
                    <a:p>
                      <a:pPr marL="81915">
                        <a:lnSpc>
                          <a:spcPct val="100000"/>
                        </a:lnSpc>
                        <a:spcBef>
                          <a:spcPts val="775"/>
                        </a:spcBef>
                      </a:pPr>
                      <a:r>
                        <a:rPr lang="ca-ES" sz="1250" dirty="0">
                          <a:latin typeface="Arial"/>
                        </a:rPr>
                        <a:t>Caixes</a:t>
                      </a:r>
                      <a:r>
                        <a:rPr sz="1250"/>
                        <a:t> </a:t>
                      </a:r>
                      <a:r>
                        <a:rPr lang="ca-ES" sz="1250" dirty="0">
                          <a:latin typeface="Arial"/>
                        </a:rPr>
                        <a:t>de</a:t>
                      </a:r>
                      <a:r>
                        <a:rPr sz="1250"/>
                        <a:t> </a:t>
                      </a:r>
                      <a:r>
                        <a:rPr lang="ca-ES" sz="1250" dirty="0">
                          <a:latin typeface="Arial"/>
                        </a:rPr>
                        <a:t>ventilació</a:t>
                      </a:r>
                      <a:r>
                        <a:rPr sz="1250"/>
                        <a:t> </a:t>
                      </a:r>
                      <a:r>
                        <a:rPr lang="ca-ES" sz="1250" dirty="0">
                          <a:latin typeface="Arial"/>
                        </a:rPr>
                        <a:t>a</a:t>
                      </a:r>
                      <a:r>
                        <a:rPr sz="1250"/>
                        <a:t> </a:t>
                      </a:r>
                      <a:r>
                        <a:rPr lang="ca-ES" sz="1250" dirty="0">
                          <a:latin typeface="Arial"/>
                        </a:rPr>
                        <a:t>la</a:t>
                      </a:r>
                      <a:r>
                        <a:rPr sz="1250"/>
                        <a:t> </a:t>
                      </a:r>
                      <a:r>
                        <a:rPr lang="ca-ES" sz="1250" dirty="0">
                          <a:latin typeface="Arial"/>
                        </a:rPr>
                        <a:t>sala</a:t>
                      </a:r>
                      <a:r>
                        <a:rPr sz="1250"/>
                        <a:t> </a:t>
                      </a:r>
                      <a:r>
                        <a:rPr lang="ca-ES" sz="1250" dirty="0">
                          <a:latin typeface="Arial"/>
                        </a:rPr>
                        <a:t>de</a:t>
                      </a:r>
                      <a:r>
                        <a:rPr sz="1250"/>
                        <a:t> </a:t>
                      </a:r>
                      <a:r>
                        <a:rPr lang="ca-ES" sz="1250" dirty="0">
                          <a:latin typeface="Arial"/>
                        </a:rPr>
                        <a:t>màquines</a:t>
                      </a:r>
                      <a:r>
                        <a:rPr sz="1250"/>
                        <a:t> </a:t>
                      </a:r>
                      <a:r>
                        <a:rPr lang="ca-ES" sz="1250" dirty="0">
                          <a:latin typeface="Arial"/>
                        </a:rPr>
                        <a:t>per</a:t>
                      </a:r>
                      <a:r>
                        <a:rPr sz="1250"/>
                        <a:t> </a:t>
                      </a:r>
                      <a:r>
                        <a:rPr lang="ca-ES" sz="1250" dirty="0">
                          <a:latin typeface="Arial"/>
                        </a:rPr>
                        <a:t>millorar-ne</a:t>
                      </a:r>
                      <a:r>
                        <a:rPr sz="1250"/>
                        <a:t> </a:t>
                      </a:r>
                      <a:r>
                        <a:rPr lang="ca-ES" sz="1250" dirty="0">
                          <a:latin typeface="Arial"/>
                        </a:rPr>
                        <a:t>el</a:t>
                      </a:r>
                      <a:r>
                        <a:rPr sz="1250"/>
                        <a:t> </a:t>
                      </a:r>
                      <a:r>
                        <a:rPr lang="ca-ES" sz="1250" dirty="0">
                          <a:latin typeface="Arial"/>
                        </a:rPr>
                        <a:t>rendiment.</a:t>
                      </a:r>
                      <a:endParaRPr lang="ca-ES" sz="1250">
                        <a:latin typeface="Arial"/>
                        <a:cs typeface="Arial"/>
                      </a:endParaRPr>
                    </a:p>
                  </a:txBody>
                  <a:tcPr marL="0" marR="0" marT="98425" marB="0">
                    <a:lnT w="12700">
                      <a:solidFill>
                        <a:srgbClr val="AB182D"/>
                      </a:solidFill>
                      <a:prstDash val="solid"/>
                    </a:lnT>
                    <a:lnB w="12700">
                      <a:solidFill>
                        <a:srgbClr val="AB182D"/>
                      </a:solidFill>
                      <a:prstDash val="solid"/>
                    </a:lnB>
                  </a:tcPr>
                </a:tc>
                <a:extLst>
                  <a:ext uri="{0D108BD9-81ED-4DB2-BD59-A6C34878D82A}">
                    <a16:rowId xmlns:a16="http://schemas.microsoft.com/office/drawing/2014/main" xmlns="" val="10001"/>
                  </a:ext>
                </a:extLst>
              </a:tr>
              <a:tr h="787400">
                <a:tc>
                  <a:txBody>
                    <a:bodyPr/>
                    <a:lstStyle/>
                    <a:p>
                      <a:pPr>
                        <a:lnSpc>
                          <a:spcPct val="100000"/>
                        </a:lnSpc>
                        <a:spcBef>
                          <a:spcPts val="775"/>
                        </a:spcBef>
                      </a:pPr>
                      <a:r>
                        <a:rPr lang="ca-ES" sz="1250" b="1" dirty="0">
                          <a:latin typeface="Arial"/>
                        </a:rPr>
                        <a:t>Mercat</a:t>
                      </a:r>
                      <a:r>
                        <a:rPr sz="1250" dirty="0"/>
                        <a:t> </a:t>
                      </a:r>
                      <a:r>
                        <a:rPr lang="ca-ES" sz="1250" b="1" dirty="0">
                          <a:latin typeface="Arial"/>
                        </a:rPr>
                        <a:t>de</a:t>
                      </a:r>
                      <a:r>
                        <a:rPr sz="1250" dirty="0"/>
                        <a:t> </a:t>
                      </a:r>
                      <a:r>
                        <a:rPr lang="ca-ES" sz="1250" b="1" dirty="0">
                          <a:latin typeface="Arial"/>
                        </a:rPr>
                        <a:t>Sant</a:t>
                      </a:r>
                      <a:r>
                        <a:rPr sz="1250" dirty="0"/>
                        <a:t> </a:t>
                      </a:r>
                      <a:r>
                        <a:rPr lang="ca-ES" sz="1250" b="1" dirty="0">
                          <a:latin typeface="Arial"/>
                        </a:rPr>
                        <a:t>Martí</a:t>
                      </a:r>
                      <a:endParaRPr lang="ca-ES" sz="1250" dirty="0">
                        <a:latin typeface="Arial"/>
                        <a:cs typeface="Arial"/>
                      </a:endParaRPr>
                    </a:p>
                  </a:txBody>
                  <a:tcPr marL="0" marR="0" marT="98425" marB="0">
                    <a:lnT w="12700">
                      <a:solidFill>
                        <a:srgbClr val="AB182D"/>
                      </a:solidFill>
                      <a:prstDash val="solid"/>
                    </a:lnT>
                    <a:lnB w="12700">
                      <a:solidFill>
                        <a:srgbClr val="AB182D"/>
                      </a:solidFill>
                      <a:prstDash val="solid"/>
                    </a:lnB>
                    <a:solidFill>
                      <a:srgbClr val="FFF7B2"/>
                    </a:solidFill>
                  </a:tcPr>
                </a:tc>
                <a:tc>
                  <a:txBody>
                    <a:bodyPr/>
                    <a:lstStyle/>
                    <a:p>
                      <a:pPr marL="198120">
                        <a:lnSpc>
                          <a:spcPct val="100000"/>
                        </a:lnSpc>
                        <a:spcBef>
                          <a:spcPts val="775"/>
                        </a:spcBef>
                      </a:pPr>
                      <a:r>
                        <a:rPr lang="ca-ES" sz="1250" dirty="0">
                          <a:latin typeface="Arial"/>
                        </a:rPr>
                        <a:t>2016</a:t>
                      </a:r>
                      <a:endParaRPr lang="ca-ES" sz="1250">
                        <a:latin typeface="Arial"/>
                        <a:cs typeface="Arial"/>
                      </a:endParaRPr>
                    </a:p>
                    <a:p>
                      <a:pPr marL="198120">
                        <a:lnSpc>
                          <a:spcPct val="100000"/>
                        </a:lnSpc>
                        <a:spcBef>
                          <a:spcPts val="50"/>
                        </a:spcBef>
                      </a:pPr>
                      <a:r>
                        <a:rPr lang="ca-ES" sz="1250" dirty="0">
                          <a:latin typeface="Arial"/>
                        </a:rPr>
                        <a:t>2018</a:t>
                      </a:r>
                      <a:endParaRPr lang="ca-ES" sz="1250">
                        <a:latin typeface="Arial"/>
                        <a:cs typeface="Arial"/>
                      </a:endParaRPr>
                    </a:p>
                    <a:p>
                      <a:pPr marL="198120">
                        <a:lnSpc>
                          <a:spcPct val="100000"/>
                        </a:lnSpc>
                        <a:spcBef>
                          <a:spcPts val="50"/>
                        </a:spcBef>
                      </a:pPr>
                      <a:r>
                        <a:rPr lang="ca-ES" sz="1250" dirty="0">
                          <a:latin typeface="Arial"/>
                        </a:rPr>
                        <a:t>2019</a:t>
                      </a:r>
                      <a:endParaRPr lang="ca-ES" sz="1250">
                        <a:latin typeface="Arial"/>
                        <a:cs typeface="Arial"/>
                      </a:endParaRPr>
                    </a:p>
                  </a:txBody>
                  <a:tcPr marL="0" marR="0" marT="98425" marB="0">
                    <a:lnT w="12700">
                      <a:solidFill>
                        <a:srgbClr val="AB182D"/>
                      </a:solidFill>
                      <a:prstDash val="solid"/>
                    </a:lnT>
                    <a:lnB w="12700">
                      <a:solidFill>
                        <a:srgbClr val="AB182D"/>
                      </a:solidFill>
                      <a:prstDash val="solid"/>
                    </a:lnB>
                  </a:tcPr>
                </a:tc>
                <a:tc>
                  <a:txBody>
                    <a:bodyPr/>
                    <a:lstStyle/>
                    <a:p>
                      <a:pPr marL="81915" marR="1714500">
                        <a:lnSpc>
                          <a:spcPct val="103299"/>
                        </a:lnSpc>
                        <a:spcBef>
                          <a:spcPts val="725"/>
                        </a:spcBef>
                      </a:pPr>
                      <a:r>
                        <a:rPr lang="ca-ES" sz="1250" dirty="0">
                          <a:latin typeface="Arial"/>
                        </a:rPr>
                        <a:t>Posada</a:t>
                      </a:r>
                      <a:r>
                        <a:rPr sz="1250" dirty="0"/>
                        <a:t> </a:t>
                      </a:r>
                      <a:r>
                        <a:rPr lang="ca-ES" sz="1250" dirty="0">
                          <a:latin typeface="Arial"/>
                        </a:rPr>
                        <a:t>en</a:t>
                      </a:r>
                      <a:r>
                        <a:rPr sz="1250" dirty="0"/>
                        <a:t> </a:t>
                      </a:r>
                      <a:r>
                        <a:rPr lang="ca-ES" sz="1250" dirty="0">
                          <a:latin typeface="Arial"/>
                        </a:rPr>
                        <a:t>funcionament</a:t>
                      </a:r>
                      <a:r>
                        <a:rPr sz="1250" dirty="0"/>
                        <a:t> </a:t>
                      </a:r>
                      <a:r>
                        <a:rPr lang="ca-ES" sz="1250" dirty="0">
                          <a:latin typeface="Arial"/>
                        </a:rPr>
                        <a:t>del</a:t>
                      </a:r>
                      <a:r>
                        <a:rPr sz="1250" dirty="0"/>
                        <a:t> </a:t>
                      </a:r>
                      <a:r>
                        <a:rPr lang="ca-ES" sz="1250" dirty="0">
                          <a:latin typeface="Arial"/>
                        </a:rPr>
                        <a:t>sistema</a:t>
                      </a:r>
                      <a:r>
                        <a:rPr sz="1250" dirty="0"/>
                        <a:t> </a:t>
                      </a:r>
                      <a:r>
                        <a:rPr lang="ca-ES" sz="1250" dirty="0">
                          <a:latin typeface="Arial"/>
                        </a:rPr>
                        <a:t>fotovoltaic. </a:t>
                      </a:r>
                      <a:r>
                        <a:rPr sz="1250" dirty="0"/>
                        <a:t> </a:t>
                      </a:r>
                      <a:r>
                        <a:rPr lang="ca-ES" sz="1250" dirty="0">
                          <a:latin typeface="Arial"/>
                        </a:rPr>
                        <a:t>Nova</a:t>
                      </a:r>
                      <a:r>
                        <a:rPr sz="1250" dirty="0"/>
                        <a:t> </a:t>
                      </a:r>
                      <a:r>
                        <a:rPr lang="ca-ES" sz="1250" dirty="0">
                          <a:latin typeface="Arial"/>
                        </a:rPr>
                        <a:t>línia</a:t>
                      </a:r>
                      <a:r>
                        <a:rPr sz="1250" dirty="0"/>
                        <a:t> </a:t>
                      </a:r>
                      <a:r>
                        <a:rPr lang="ca-ES" sz="1250" dirty="0">
                          <a:latin typeface="Arial"/>
                        </a:rPr>
                        <a:t>de</a:t>
                      </a:r>
                      <a:r>
                        <a:rPr sz="1250" dirty="0"/>
                        <a:t> </a:t>
                      </a:r>
                      <a:r>
                        <a:rPr lang="ca-ES" sz="1250" dirty="0">
                          <a:latin typeface="Arial"/>
                        </a:rPr>
                        <a:t>cortines</a:t>
                      </a:r>
                      <a:r>
                        <a:rPr sz="1250" dirty="0"/>
                        <a:t> </a:t>
                      </a:r>
                      <a:r>
                        <a:rPr lang="ca-ES" sz="1250" dirty="0">
                          <a:latin typeface="Arial"/>
                        </a:rPr>
                        <a:t>d’aire.</a:t>
                      </a:r>
                      <a:endParaRPr lang="ca-ES" sz="1250" dirty="0">
                        <a:latin typeface="Arial"/>
                        <a:cs typeface="Arial"/>
                      </a:endParaRPr>
                    </a:p>
                    <a:p>
                      <a:pPr marL="81915">
                        <a:lnSpc>
                          <a:spcPct val="100000"/>
                        </a:lnSpc>
                        <a:spcBef>
                          <a:spcPts val="50"/>
                        </a:spcBef>
                      </a:pPr>
                      <a:r>
                        <a:rPr lang="ca-ES" sz="1250" dirty="0">
                          <a:latin typeface="Arial"/>
                        </a:rPr>
                        <a:t>Incorporació</a:t>
                      </a:r>
                      <a:r>
                        <a:rPr sz="1250" dirty="0"/>
                        <a:t> </a:t>
                      </a:r>
                      <a:r>
                        <a:rPr lang="ca-ES" sz="1250" dirty="0">
                          <a:latin typeface="Arial"/>
                        </a:rPr>
                        <a:t>de</a:t>
                      </a:r>
                      <a:r>
                        <a:rPr sz="1250" dirty="0"/>
                        <a:t> </a:t>
                      </a:r>
                      <a:r>
                        <a:rPr lang="ca-ES" sz="1250" dirty="0">
                          <a:latin typeface="Arial"/>
                        </a:rPr>
                        <a:t>sis</a:t>
                      </a:r>
                      <a:r>
                        <a:rPr sz="1250" dirty="0"/>
                        <a:t> </a:t>
                      </a:r>
                      <a:r>
                        <a:rPr lang="ca-ES" sz="1250" dirty="0">
                          <a:latin typeface="Arial"/>
                        </a:rPr>
                        <a:t>extractors</a:t>
                      </a:r>
                      <a:r>
                        <a:rPr sz="1250" dirty="0"/>
                        <a:t> </a:t>
                      </a:r>
                      <a:r>
                        <a:rPr lang="ca-ES" sz="1250" dirty="0">
                          <a:latin typeface="Arial"/>
                        </a:rPr>
                        <a:t>als</a:t>
                      </a:r>
                      <a:r>
                        <a:rPr sz="1250" dirty="0"/>
                        <a:t> </a:t>
                      </a:r>
                      <a:r>
                        <a:rPr lang="ca-ES" sz="1250" dirty="0">
                          <a:latin typeface="Arial"/>
                        </a:rPr>
                        <a:t>verificadors.</a:t>
                      </a:r>
                      <a:endParaRPr lang="ca-ES" sz="1250" dirty="0">
                        <a:latin typeface="Arial"/>
                        <a:cs typeface="Arial"/>
                      </a:endParaRPr>
                    </a:p>
                  </a:txBody>
                  <a:tcPr marL="0" marR="0" marT="92075" marB="0">
                    <a:lnT w="12700">
                      <a:solidFill>
                        <a:srgbClr val="AB182D"/>
                      </a:solidFill>
                      <a:prstDash val="solid"/>
                    </a:lnT>
                    <a:lnB w="12700">
                      <a:solidFill>
                        <a:srgbClr val="AB182D"/>
                      </a:solidFill>
                      <a:prstDash val="solid"/>
                    </a:lnB>
                  </a:tcPr>
                </a:tc>
                <a:extLst>
                  <a:ext uri="{0D108BD9-81ED-4DB2-BD59-A6C34878D82A}">
                    <a16:rowId xmlns:a16="http://schemas.microsoft.com/office/drawing/2014/main" xmlns="" val="10002"/>
                  </a:ext>
                </a:extLst>
              </a:tr>
              <a:tr h="590550">
                <a:tc>
                  <a:txBody>
                    <a:bodyPr/>
                    <a:lstStyle/>
                    <a:p>
                      <a:pPr>
                        <a:lnSpc>
                          <a:spcPct val="100000"/>
                        </a:lnSpc>
                        <a:spcBef>
                          <a:spcPts val="775"/>
                        </a:spcBef>
                      </a:pPr>
                      <a:r>
                        <a:rPr lang="ca-ES" sz="1250" b="1" dirty="0">
                          <a:latin typeface="Arial"/>
                        </a:rPr>
                        <a:t>Mercat</a:t>
                      </a:r>
                      <a:r>
                        <a:rPr sz="1250"/>
                        <a:t> </a:t>
                      </a:r>
                      <a:r>
                        <a:rPr lang="ca-ES" sz="1250" b="1" dirty="0">
                          <a:latin typeface="Arial"/>
                        </a:rPr>
                        <a:t>de</a:t>
                      </a:r>
                      <a:r>
                        <a:rPr sz="1250"/>
                        <a:t> </a:t>
                      </a:r>
                      <a:r>
                        <a:rPr lang="ca-ES" sz="1250" b="1" dirty="0">
                          <a:latin typeface="Arial"/>
                        </a:rPr>
                        <a:t>Provençals</a:t>
                      </a:r>
                      <a:endParaRPr lang="ca-ES" sz="1250">
                        <a:latin typeface="Arial"/>
                        <a:cs typeface="Arial"/>
                      </a:endParaRPr>
                    </a:p>
                  </a:txBody>
                  <a:tcPr marL="0" marR="0" marT="98425" marB="0">
                    <a:lnT w="12700">
                      <a:solidFill>
                        <a:srgbClr val="AB182D"/>
                      </a:solidFill>
                      <a:prstDash val="solid"/>
                    </a:lnT>
                    <a:lnB w="12700">
                      <a:solidFill>
                        <a:srgbClr val="AB182D"/>
                      </a:solidFill>
                      <a:prstDash val="solid"/>
                    </a:lnB>
                    <a:solidFill>
                      <a:srgbClr val="FFF7B2"/>
                    </a:solidFill>
                  </a:tcPr>
                </a:tc>
                <a:tc>
                  <a:txBody>
                    <a:bodyPr/>
                    <a:lstStyle/>
                    <a:p>
                      <a:pPr marL="198120">
                        <a:lnSpc>
                          <a:spcPct val="100000"/>
                        </a:lnSpc>
                        <a:spcBef>
                          <a:spcPts val="775"/>
                        </a:spcBef>
                      </a:pPr>
                      <a:r>
                        <a:rPr lang="ca-ES" sz="1250" dirty="0">
                          <a:latin typeface="Arial"/>
                        </a:rPr>
                        <a:t>2016</a:t>
                      </a:r>
                      <a:endParaRPr lang="ca-ES" sz="1250">
                        <a:latin typeface="Arial"/>
                        <a:cs typeface="Arial"/>
                      </a:endParaRPr>
                    </a:p>
                    <a:p>
                      <a:pPr marL="198120">
                        <a:lnSpc>
                          <a:spcPct val="100000"/>
                        </a:lnSpc>
                        <a:spcBef>
                          <a:spcPts val="50"/>
                        </a:spcBef>
                      </a:pPr>
                      <a:r>
                        <a:rPr lang="ca-ES" sz="1250" dirty="0">
                          <a:latin typeface="Arial"/>
                        </a:rPr>
                        <a:t>2019</a:t>
                      </a:r>
                      <a:endParaRPr lang="ca-ES" sz="1250">
                        <a:latin typeface="Arial"/>
                        <a:cs typeface="Arial"/>
                      </a:endParaRPr>
                    </a:p>
                  </a:txBody>
                  <a:tcPr marL="0" marR="0" marT="98425" marB="0">
                    <a:lnT w="12700">
                      <a:solidFill>
                        <a:srgbClr val="AB182D"/>
                      </a:solidFill>
                      <a:prstDash val="solid"/>
                    </a:lnT>
                    <a:lnB w="12700">
                      <a:solidFill>
                        <a:srgbClr val="AB182D"/>
                      </a:solidFill>
                      <a:prstDash val="solid"/>
                    </a:lnB>
                  </a:tcPr>
                </a:tc>
                <a:tc>
                  <a:txBody>
                    <a:bodyPr/>
                    <a:lstStyle/>
                    <a:p>
                      <a:pPr marL="81915">
                        <a:lnSpc>
                          <a:spcPct val="100000"/>
                        </a:lnSpc>
                        <a:spcBef>
                          <a:spcPts val="775"/>
                        </a:spcBef>
                      </a:pPr>
                      <a:r>
                        <a:rPr lang="ca-ES" sz="1250" dirty="0">
                          <a:latin typeface="Arial"/>
                        </a:rPr>
                        <a:t>Sistema</a:t>
                      </a:r>
                      <a:r>
                        <a:rPr sz="1250"/>
                        <a:t> </a:t>
                      </a:r>
                      <a:r>
                        <a:rPr lang="ca-ES" sz="1250" dirty="0">
                          <a:latin typeface="Arial"/>
                        </a:rPr>
                        <a:t>d’extracció</a:t>
                      </a:r>
                      <a:r>
                        <a:rPr sz="1250"/>
                        <a:t> </a:t>
                      </a:r>
                      <a:r>
                        <a:rPr lang="ca-ES" sz="1250" dirty="0">
                          <a:latin typeface="Arial"/>
                        </a:rPr>
                        <a:t>a</a:t>
                      </a:r>
                      <a:r>
                        <a:rPr sz="1250"/>
                        <a:t> </a:t>
                      </a:r>
                      <a:r>
                        <a:rPr lang="ca-ES" sz="1250" dirty="0">
                          <a:latin typeface="Arial"/>
                        </a:rPr>
                        <a:t>la</a:t>
                      </a:r>
                      <a:r>
                        <a:rPr sz="1250"/>
                        <a:t> </a:t>
                      </a:r>
                      <a:r>
                        <a:rPr lang="ca-ES" sz="1250" dirty="0">
                          <a:latin typeface="Arial"/>
                        </a:rPr>
                        <a:t>sala</a:t>
                      </a:r>
                      <a:r>
                        <a:rPr sz="1250"/>
                        <a:t> </a:t>
                      </a:r>
                      <a:r>
                        <a:rPr lang="ca-ES" sz="1250" dirty="0">
                          <a:latin typeface="Arial"/>
                        </a:rPr>
                        <a:t>de</a:t>
                      </a:r>
                      <a:r>
                        <a:rPr sz="1250"/>
                        <a:t> </a:t>
                      </a:r>
                      <a:r>
                        <a:rPr lang="ca-ES" sz="1250" dirty="0">
                          <a:latin typeface="Arial"/>
                        </a:rPr>
                        <a:t>vendes.</a:t>
                      </a:r>
                      <a:endParaRPr lang="ca-ES" sz="1250">
                        <a:latin typeface="Arial"/>
                        <a:cs typeface="Arial"/>
                      </a:endParaRPr>
                    </a:p>
                    <a:p>
                      <a:pPr marL="81915">
                        <a:lnSpc>
                          <a:spcPct val="100000"/>
                        </a:lnSpc>
                        <a:spcBef>
                          <a:spcPts val="50"/>
                        </a:spcBef>
                      </a:pPr>
                      <a:r>
                        <a:rPr lang="ca-ES" sz="1250" dirty="0">
                          <a:latin typeface="Arial"/>
                        </a:rPr>
                        <a:t>Connexió</a:t>
                      </a:r>
                      <a:r>
                        <a:rPr sz="1250"/>
                        <a:t> </a:t>
                      </a:r>
                      <a:r>
                        <a:rPr lang="ca-ES" sz="1250" dirty="0">
                          <a:latin typeface="Arial"/>
                        </a:rPr>
                        <a:t>de</a:t>
                      </a:r>
                      <a:r>
                        <a:rPr sz="1250"/>
                        <a:t> </a:t>
                      </a:r>
                      <a:r>
                        <a:rPr lang="ca-ES" sz="1250" dirty="0">
                          <a:latin typeface="Arial"/>
                        </a:rPr>
                        <a:t>les</a:t>
                      </a:r>
                      <a:r>
                        <a:rPr sz="1250"/>
                        <a:t> </a:t>
                      </a:r>
                      <a:r>
                        <a:rPr lang="ca-ES" sz="1250" dirty="0">
                          <a:latin typeface="Arial"/>
                        </a:rPr>
                        <a:t>plaques</a:t>
                      </a:r>
                      <a:r>
                        <a:rPr sz="1250"/>
                        <a:t> </a:t>
                      </a:r>
                      <a:r>
                        <a:rPr lang="ca-ES" sz="1250" dirty="0">
                          <a:latin typeface="Arial"/>
                        </a:rPr>
                        <a:t>solars</a:t>
                      </a:r>
                      <a:r>
                        <a:rPr sz="1250"/>
                        <a:t> </a:t>
                      </a:r>
                      <a:r>
                        <a:rPr lang="ca-ES" sz="1250" dirty="0">
                          <a:latin typeface="Arial"/>
                        </a:rPr>
                        <a:t>amb</a:t>
                      </a:r>
                      <a:r>
                        <a:rPr sz="1250"/>
                        <a:t> </a:t>
                      </a:r>
                      <a:r>
                        <a:rPr lang="ca-ES" sz="1250" dirty="0">
                          <a:latin typeface="Arial"/>
                        </a:rPr>
                        <a:t>l’escalfador</a:t>
                      </a:r>
                      <a:r>
                        <a:rPr sz="1250"/>
                        <a:t> </a:t>
                      </a:r>
                      <a:r>
                        <a:rPr lang="ca-ES" sz="1250" dirty="0">
                          <a:latin typeface="Arial"/>
                        </a:rPr>
                        <a:t>d’ACS</a:t>
                      </a:r>
                      <a:r>
                        <a:rPr sz="1250"/>
                        <a:t> </a:t>
                      </a:r>
                      <a:r>
                        <a:rPr lang="ca-ES" sz="1250" dirty="0">
                          <a:latin typeface="Arial"/>
                        </a:rPr>
                        <a:t>dels</a:t>
                      </a:r>
                      <a:r>
                        <a:rPr sz="1250"/>
                        <a:t> </a:t>
                      </a:r>
                      <a:r>
                        <a:rPr lang="ca-ES" sz="1250" dirty="0">
                          <a:latin typeface="Arial"/>
                        </a:rPr>
                        <a:t>lavabos.</a:t>
                      </a:r>
                      <a:endParaRPr lang="ca-ES" sz="1250">
                        <a:latin typeface="Arial"/>
                        <a:cs typeface="Arial"/>
                      </a:endParaRPr>
                    </a:p>
                  </a:txBody>
                  <a:tcPr marL="0" marR="0" marT="98425" marB="0">
                    <a:lnT w="12700">
                      <a:solidFill>
                        <a:srgbClr val="AB182D"/>
                      </a:solidFill>
                      <a:prstDash val="solid"/>
                    </a:lnT>
                    <a:lnB w="12700">
                      <a:solidFill>
                        <a:srgbClr val="AB182D"/>
                      </a:solidFill>
                      <a:prstDash val="solid"/>
                    </a:lnB>
                  </a:tcPr>
                </a:tc>
                <a:extLst>
                  <a:ext uri="{0D108BD9-81ED-4DB2-BD59-A6C34878D82A}">
                    <a16:rowId xmlns:a16="http://schemas.microsoft.com/office/drawing/2014/main" xmlns="" val="10003"/>
                  </a:ext>
                </a:extLst>
              </a:tr>
              <a:tr h="393700">
                <a:tc>
                  <a:txBody>
                    <a:bodyPr/>
                    <a:lstStyle/>
                    <a:p>
                      <a:pPr>
                        <a:lnSpc>
                          <a:spcPct val="100000"/>
                        </a:lnSpc>
                        <a:spcBef>
                          <a:spcPts val="775"/>
                        </a:spcBef>
                      </a:pPr>
                      <a:r>
                        <a:rPr lang="ca-ES" sz="1250" b="1" dirty="0">
                          <a:latin typeface="Arial"/>
                        </a:rPr>
                        <a:t>Mercat</a:t>
                      </a:r>
                      <a:r>
                        <a:rPr sz="1250"/>
                        <a:t> </a:t>
                      </a:r>
                      <a:r>
                        <a:rPr lang="ca-ES" sz="1250" b="1" dirty="0">
                          <a:latin typeface="Arial"/>
                        </a:rPr>
                        <a:t>de</a:t>
                      </a:r>
                      <a:r>
                        <a:rPr sz="1250"/>
                        <a:t> </a:t>
                      </a:r>
                      <a:r>
                        <a:rPr lang="ca-ES" sz="1250" b="1" dirty="0">
                          <a:latin typeface="Arial"/>
                        </a:rPr>
                        <a:t>la</a:t>
                      </a:r>
                      <a:r>
                        <a:rPr sz="1250"/>
                        <a:t> </a:t>
                      </a:r>
                      <a:r>
                        <a:rPr lang="ca-ES" sz="1250" b="1" dirty="0">
                          <a:latin typeface="Arial"/>
                        </a:rPr>
                        <a:t>Concepció</a:t>
                      </a:r>
                      <a:endParaRPr lang="ca-ES" sz="1250">
                        <a:latin typeface="Arial"/>
                        <a:cs typeface="Arial"/>
                      </a:endParaRPr>
                    </a:p>
                  </a:txBody>
                  <a:tcPr marL="0" marR="0" marT="98425" marB="0">
                    <a:lnT w="12700">
                      <a:solidFill>
                        <a:srgbClr val="AB182D"/>
                      </a:solidFill>
                      <a:prstDash val="solid"/>
                    </a:lnT>
                    <a:lnB w="12700">
                      <a:solidFill>
                        <a:srgbClr val="AB182D"/>
                      </a:solidFill>
                      <a:prstDash val="solid"/>
                    </a:lnB>
                    <a:solidFill>
                      <a:srgbClr val="FFF7B2"/>
                    </a:solidFill>
                  </a:tcPr>
                </a:tc>
                <a:tc>
                  <a:txBody>
                    <a:bodyPr/>
                    <a:lstStyle/>
                    <a:p>
                      <a:pPr marR="99695" algn="r">
                        <a:lnSpc>
                          <a:spcPct val="100000"/>
                        </a:lnSpc>
                        <a:spcBef>
                          <a:spcPts val="775"/>
                        </a:spcBef>
                      </a:pPr>
                      <a:r>
                        <a:rPr lang="ca-ES" sz="1250" dirty="0">
                          <a:latin typeface="Arial"/>
                        </a:rPr>
                        <a:t>2018</a:t>
                      </a:r>
                      <a:endParaRPr lang="ca-ES" sz="1250">
                        <a:latin typeface="Arial"/>
                        <a:cs typeface="Arial"/>
                      </a:endParaRPr>
                    </a:p>
                  </a:txBody>
                  <a:tcPr marL="0" marR="0" marT="98425" marB="0">
                    <a:lnT w="12700">
                      <a:solidFill>
                        <a:srgbClr val="AB182D"/>
                      </a:solidFill>
                      <a:prstDash val="solid"/>
                    </a:lnT>
                    <a:lnB w="12700">
                      <a:solidFill>
                        <a:srgbClr val="AB182D"/>
                      </a:solidFill>
                      <a:prstDash val="solid"/>
                    </a:lnB>
                  </a:tcPr>
                </a:tc>
                <a:tc>
                  <a:txBody>
                    <a:bodyPr/>
                    <a:lstStyle/>
                    <a:p>
                      <a:pPr marL="81915">
                        <a:lnSpc>
                          <a:spcPct val="100000"/>
                        </a:lnSpc>
                        <a:spcBef>
                          <a:spcPts val="775"/>
                        </a:spcBef>
                      </a:pPr>
                      <a:r>
                        <a:rPr lang="ca-ES" sz="1250" dirty="0">
                          <a:latin typeface="Arial"/>
                        </a:rPr>
                        <a:t>Instal·lació</a:t>
                      </a:r>
                      <a:r>
                        <a:rPr sz="1250"/>
                        <a:t> </a:t>
                      </a:r>
                      <a:r>
                        <a:rPr lang="ca-ES" sz="1250" dirty="0">
                          <a:latin typeface="Arial"/>
                        </a:rPr>
                        <a:t>de</a:t>
                      </a:r>
                      <a:r>
                        <a:rPr sz="1250"/>
                        <a:t> </a:t>
                      </a:r>
                      <a:r>
                        <a:rPr lang="ca-ES" sz="1250" dirty="0">
                          <a:latin typeface="Arial"/>
                        </a:rPr>
                        <a:t>nous</a:t>
                      </a:r>
                      <a:r>
                        <a:rPr sz="1250"/>
                        <a:t> </a:t>
                      </a:r>
                      <a:r>
                        <a:rPr lang="ca-ES" sz="1250" dirty="0">
                          <a:latin typeface="Arial"/>
                        </a:rPr>
                        <a:t>ventiloconvectors</a:t>
                      </a:r>
                      <a:r>
                        <a:rPr sz="1250"/>
                        <a:t> </a:t>
                      </a:r>
                      <a:r>
                        <a:rPr lang="ca-ES" sz="1250" dirty="0">
                          <a:latin typeface="Arial"/>
                        </a:rPr>
                        <a:t>al</a:t>
                      </a:r>
                      <a:r>
                        <a:rPr sz="1250"/>
                        <a:t> </a:t>
                      </a:r>
                      <a:r>
                        <a:rPr lang="ca-ES" sz="1250" dirty="0">
                          <a:latin typeface="Arial"/>
                        </a:rPr>
                        <a:t>sistema</a:t>
                      </a:r>
                      <a:r>
                        <a:rPr sz="1250"/>
                        <a:t> </a:t>
                      </a:r>
                      <a:r>
                        <a:rPr lang="ca-ES" sz="1250" dirty="0">
                          <a:latin typeface="Arial"/>
                        </a:rPr>
                        <a:t>de</a:t>
                      </a:r>
                      <a:r>
                        <a:rPr sz="1250"/>
                        <a:t> </a:t>
                      </a:r>
                      <a:r>
                        <a:rPr lang="ca-ES" sz="1250" dirty="0">
                          <a:latin typeface="Arial"/>
                        </a:rPr>
                        <a:t>climatització.</a:t>
                      </a:r>
                      <a:endParaRPr lang="ca-ES" sz="1250" dirty="0">
                        <a:latin typeface="Arial"/>
                        <a:cs typeface="Arial"/>
                      </a:endParaRPr>
                    </a:p>
                  </a:txBody>
                  <a:tcPr marL="0" marR="0" marT="98425" marB="0">
                    <a:lnT w="12700">
                      <a:solidFill>
                        <a:srgbClr val="AB182D"/>
                      </a:solidFill>
                      <a:prstDash val="solid"/>
                    </a:lnT>
                    <a:lnB w="12700">
                      <a:solidFill>
                        <a:srgbClr val="AB182D"/>
                      </a:solidFill>
                      <a:prstDash val="solid"/>
                    </a:lnB>
                  </a:tcPr>
                </a:tc>
                <a:extLst>
                  <a:ext uri="{0D108BD9-81ED-4DB2-BD59-A6C34878D82A}">
                    <a16:rowId xmlns:a16="http://schemas.microsoft.com/office/drawing/2014/main" xmlns="" val="10004"/>
                  </a:ext>
                </a:extLst>
              </a:tr>
              <a:tr h="393700">
                <a:tc>
                  <a:txBody>
                    <a:bodyPr/>
                    <a:lstStyle/>
                    <a:p>
                      <a:pPr>
                        <a:lnSpc>
                          <a:spcPct val="100000"/>
                        </a:lnSpc>
                        <a:spcBef>
                          <a:spcPts val="775"/>
                        </a:spcBef>
                      </a:pPr>
                      <a:r>
                        <a:rPr lang="ca-ES" sz="1250" b="1" dirty="0">
                          <a:latin typeface="Arial"/>
                        </a:rPr>
                        <a:t>Mercat</a:t>
                      </a:r>
                      <a:r>
                        <a:rPr sz="1250"/>
                        <a:t> </a:t>
                      </a:r>
                      <a:r>
                        <a:rPr lang="ca-ES" sz="1250" b="1" dirty="0">
                          <a:latin typeface="Arial"/>
                        </a:rPr>
                        <a:t>de</a:t>
                      </a:r>
                      <a:r>
                        <a:rPr sz="1250"/>
                        <a:t> </a:t>
                      </a:r>
                      <a:r>
                        <a:rPr lang="ca-ES" sz="1250" b="1" dirty="0">
                          <a:latin typeface="Arial"/>
                        </a:rPr>
                        <a:t>Sants</a:t>
                      </a:r>
                      <a:endParaRPr lang="ca-ES" sz="1250">
                        <a:latin typeface="Arial"/>
                        <a:cs typeface="Arial"/>
                      </a:endParaRPr>
                    </a:p>
                  </a:txBody>
                  <a:tcPr marL="0" marR="0" marT="98425" marB="0">
                    <a:lnT w="12700">
                      <a:solidFill>
                        <a:srgbClr val="AB182D"/>
                      </a:solidFill>
                      <a:prstDash val="solid"/>
                    </a:lnT>
                    <a:lnB w="12700">
                      <a:solidFill>
                        <a:srgbClr val="AB182D"/>
                      </a:solidFill>
                      <a:prstDash val="solid"/>
                    </a:lnB>
                    <a:solidFill>
                      <a:srgbClr val="FFF7B2"/>
                    </a:solidFill>
                  </a:tcPr>
                </a:tc>
                <a:tc>
                  <a:txBody>
                    <a:bodyPr/>
                    <a:lstStyle/>
                    <a:p>
                      <a:pPr marR="99695" algn="r">
                        <a:lnSpc>
                          <a:spcPct val="100000"/>
                        </a:lnSpc>
                        <a:spcBef>
                          <a:spcPts val="775"/>
                        </a:spcBef>
                      </a:pPr>
                      <a:r>
                        <a:rPr lang="ca-ES" sz="1250" dirty="0">
                          <a:latin typeface="Arial"/>
                        </a:rPr>
                        <a:t>2018</a:t>
                      </a:r>
                      <a:endParaRPr lang="ca-ES" sz="1250">
                        <a:latin typeface="Arial"/>
                        <a:cs typeface="Arial"/>
                      </a:endParaRPr>
                    </a:p>
                  </a:txBody>
                  <a:tcPr marL="0" marR="0" marT="98425" marB="0">
                    <a:lnT w="12700">
                      <a:solidFill>
                        <a:srgbClr val="AB182D"/>
                      </a:solidFill>
                      <a:prstDash val="solid"/>
                    </a:lnT>
                    <a:lnB w="12700">
                      <a:solidFill>
                        <a:srgbClr val="AB182D"/>
                      </a:solidFill>
                      <a:prstDash val="solid"/>
                    </a:lnB>
                  </a:tcPr>
                </a:tc>
                <a:tc>
                  <a:txBody>
                    <a:bodyPr/>
                    <a:lstStyle/>
                    <a:p>
                      <a:pPr marL="124460">
                        <a:lnSpc>
                          <a:spcPct val="100000"/>
                        </a:lnSpc>
                        <a:spcBef>
                          <a:spcPts val="775"/>
                        </a:spcBef>
                      </a:pPr>
                      <a:r>
                        <a:rPr lang="ca-ES" sz="1250" dirty="0">
                          <a:latin typeface="Arial"/>
                        </a:rPr>
                        <a:t>Millora</a:t>
                      </a:r>
                      <a:r>
                        <a:rPr sz="1250"/>
                        <a:t> </a:t>
                      </a:r>
                      <a:r>
                        <a:rPr lang="ca-ES" sz="1250" dirty="0">
                          <a:latin typeface="Arial"/>
                        </a:rPr>
                        <a:t>del</a:t>
                      </a:r>
                      <a:r>
                        <a:rPr sz="1250"/>
                        <a:t> </a:t>
                      </a:r>
                      <a:r>
                        <a:rPr lang="ca-ES" sz="1250" dirty="0">
                          <a:latin typeface="Arial"/>
                        </a:rPr>
                        <a:t>confort</a:t>
                      </a:r>
                      <a:r>
                        <a:rPr sz="1250"/>
                        <a:t> </a:t>
                      </a:r>
                      <a:r>
                        <a:rPr lang="ca-ES" sz="1250" dirty="0">
                          <a:latin typeface="Arial"/>
                        </a:rPr>
                        <a:t>climàtic</a:t>
                      </a:r>
                      <a:r>
                        <a:rPr sz="1250"/>
                        <a:t> </a:t>
                      </a:r>
                      <a:r>
                        <a:rPr lang="ca-ES" sz="1250" dirty="0">
                          <a:latin typeface="Arial"/>
                        </a:rPr>
                        <a:t>per</a:t>
                      </a:r>
                      <a:r>
                        <a:rPr sz="1250"/>
                        <a:t> </a:t>
                      </a:r>
                      <a:r>
                        <a:rPr lang="ca-ES" sz="1250" dirty="0">
                          <a:latin typeface="Arial"/>
                        </a:rPr>
                        <a:t>estratificació.</a:t>
                      </a:r>
                      <a:endParaRPr lang="ca-ES" sz="1250" dirty="0">
                        <a:latin typeface="Arial"/>
                        <a:cs typeface="Arial"/>
                      </a:endParaRPr>
                    </a:p>
                  </a:txBody>
                  <a:tcPr marL="0" marR="0" marT="98425" marB="0">
                    <a:lnT w="12700">
                      <a:solidFill>
                        <a:srgbClr val="AB182D"/>
                      </a:solidFill>
                      <a:prstDash val="solid"/>
                    </a:lnT>
                    <a:lnB w="12700">
                      <a:solidFill>
                        <a:srgbClr val="AB182D"/>
                      </a:solidFill>
                      <a:prstDash val="solid"/>
                    </a:lnB>
                  </a:tcPr>
                </a:tc>
                <a:extLst>
                  <a:ext uri="{0D108BD9-81ED-4DB2-BD59-A6C34878D82A}">
                    <a16:rowId xmlns:a16="http://schemas.microsoft.com/office/drawing/2014/main" xmlns="" val="10005"/>
                  </a:ext>
                </a:extLst>
              </a:tr>
              <a:tr h="590550">
                <a:tc>
                  <a:txBody>
                    <a:bodyPr/>
                    <a:lstStyle/>
                    <a:p>
                      <a:pPr>
                        <a:lnSpc>
                          <a:spcPct val="100000"/>
                        </a:lnSpc>
                        <a:spcBef>
                          <a:spcPts val="775"/>
                        </a:spcBef>
                      </a:pPr>
                      <a:r>
                        <a:rPr lang="ca-ES" sz="1250" b="1" dirty="0">
                          <a:latin typeface="Arial"/>
                        </a:rPr>
                        <a:t>Mercat</a:t>
                      </a:r>
                      <a:r>
                        <a:rPr sz="1250"/>
                        <a:t> </a:t>
                      </a:r>
                      <a:r>
                        <a:rPr lang="ca-ES" sz="1250" b="1" dirty="0">
                          <a:latin typeface="Arial"/>
                        </a:rPr>
                        <a:t>de</a:t>
                      </a:r>
                      <a:r>
                        <a:rPr sz="1250"/>
                        <a:t> </a:t>
                      </a:r>
                      <a:r>
                        <a:rPr lang="ca-ES" sz="1250" b="1" dirty="0">
                          <a:latin typeface="Arial"/>
                        </a:rPr>
                        <a:t>Lesseps</a:t>
                      </a:r>
                      <a:endParaRPr lang="ca-ES" sz="1250">
                        <a:latin typeface="Arial"/>
                        <a:cs typeface="Arial"/>
                      </a:endParaRPr>
                    </a:p>
                  </a:txBody>
                  <a:tcPr marL="0" marR="0" marT="98425" marB="0">
                    <a:lnT w="12700">
                      <a:solidFill>
                        <a:srgbClr val="AB182D"/>
                      </a:solidFill>
                      <a:prstDash val="solid"/>
                    </a:lnT>
                    <a:lnB w="12700">
                      <a:solidFill>
                        <a:srgbClr val="AB182D"/>
                      </a:solidFill>
                      <a:prstDash val="solid"/>
                    </a:lnB>
                    <a:solidFill>
                      <a:srgbClr val="FFF7B2"/>
                    </a:solidFill>
                  </a:tcPr>
                </a:tc>
                <a:tc>
                  <a:txBody>
                    <a:bodyPr/>
                    <a:lstStyle/>
                    <a:p>
                      <a:pPr marR="76835" algn="r">
                        <a:lnSpc>
                          <a:spcPct val="100000"/>
                        </a:lnSpc>
                        <a:spcBef>
                          <a:spcPts val="775"/>
                        </a:spcBef>
                      </a:pPr>
                      <a:r>
                        <a:rPr lang="ca-ES" sz="1250" dirty="0">
                          <a:latin typeface="Arial"/>
                        </a:rPr>
                        <a:t>2020</a:t>
                      </a:r>
                      <a:endParaRPr lang="ca-ES" sz="1250">
                        <a:latin typeface="Arial"/>
                        <a:cs typeface="Arial"/>
                      </a:endParaRPr>
                    </a:p>
                  </a:txBody>
                  <a:tcPr marL="0" marR="0" marT="98425" marB="0">
                    <a:lnT w="12700">
                      <a:solidFill>
                        <a:srgbClr val="AB182D"/>
                      </a:solidFill>
                      <a:prstDash val="solid"/>
                    </a:lnT>
                    <a:lnB w="12700">
                      <a:solidFill>
                        <a:srgbClr val="AB182D"/>
                      </a:solidFill>
                      <a:prstDash val="solid"/>
                    </a:lnB>
                  </a:tcPr>
                </a:tc>
                <a:tc>
                  <a:txBody>
                    <a:bodyPr/>
                    <a:lstStyle/>
                    <a:p>
                      <a:pPr marL="81915" marR="1324610">
                        <a:lnSpc>
                          <a:spcPct val="103299"/>
                        </a:lnSpc>
                        <a:spcBef>
                          <a:spcPts val="725"/>
                        </a:spcBef>
                      </a:pPr>
                      <a:r>
                        <a:rPr lang="ca-ES" sz="1250" dirty="0">
                          <a:latin typeface="Arial"/>
                        </a:rPr>
                        <a:t>Reforma</a:t>
                      </a:r>
                      <a:r>
                        <a:rPr sz="1250"/>
                        <a:t> </a:t>
                      </a:r>
                      <a:r>
                        <a:rPr lang="ca-ES" sz="1250" dirty="0">
                          <a:latin typeface="Arial"/>
                        </a:rPr>
                        <a:t>de</a:t>
                      </a:r>
                      <a:r>
                        <a:rPr sz="1250"/>
                        <a:t> </a:t>
                      </a:r>
                      <a:r>
                        <a:rPr lang="ca-ES" sz="1250" dirty="0">
                          <a:latin typeface="Arial"/>
                        </a:rPr>
                        <a:t>la</a:t>
                      </a:r>
                      <a:r>
                        <a:rPr sz="1250"/>
                        <a:t> </a:t>
                      </a:r>
                      <a:r>
                        <a:rPr lang="ca-ES" sz="1250" dirty="0">
                          <a:latin typeface="Arial"/>
                        </a:rPr>
                        <a:t>instal·lació</a:t>
                      </a:r>
                      <a:r>
                        <a:rPr sz="1250"/>
                        <a:t> </a:t>
                      </a:r>
                      <a:r>
                        <a:rPr lang="ca-ES" sz="1250" dirty="0">
                          <a:latin typeface="Arial"/>
                        </a:rPr>
                        <a:t>del</a:t>
                      </a:r>
                      <a:r>
                        <a:rPr sz="1250"/>
                        <a:t> </a:t>
                      </a:r>
                      <a:r>
                        <a:rPr lang="ca-ES" sz="1250" dirty="0">
                          <a:latin typeface="Arial"/>
                        </a:rPr>
                        <a:t>sistema</a:t>
                      </a:r>
                      <a:r>
                        <a:rPr sz="1250"/>
                        <a:t> </a:t>
                      </a:r>
                      <a:r>
                        <a:rPr lang="ca-ES" sz="1250" dirty="0">
                          <a:latin typeface="Arial"/>
                        </a:rPr>
                        <a:t>de</a:t>
                      </a:r>
                      <a:r>
                        <a:rPr sz="1250"/>
                        <a:t> </a:t>
                      </a:r>
                      <a:r>
                        <a:rPr lang="ca-ES" sz="1250" dirty="0">
                          <a:latin typeface="Arial"/>
                        </a:rPr>
                        <a:t>climatització. </a:t>
                      </a:r>
                      <a:r>
                        <a:rPr sz="1250"/>
                        <a:t> </a:t>
                      </a:r>
                      <a:r>
                        <a:rPr lang="ca-ES" sz="1250" dirty="0">
                          <a:latin typeface="Arial"/>
                        </a:rPr>
                        <a:t>Sistema</a:t>
                      </a:r>
                      <a:r>
                        <a:rPr sz="1250"/>
                        <a:t> </a:t>
                      </a:r>
                      <a:r>
                        <a:rPr lang="ca-ES" sz="1250" dirty="0">
                          <a:latin typeface="Arial"/>
                        </a:rPr>
                        <a:t>d’extracció</a:t>
                      </a:r>
                      <a:r>
                        <a:rPr sz="1250"/>
                        <a:t> </a:t>
                      </a:r>
                      <a:r>
                        <a:rPr lang="ca-ES" sz="1250" dirty="0">
                          <a:latin typeface="Arial"/>
                        </a:rPr>
                        <a:t>a</a:t>
                      </a:r>
                      <a:r>
                        <a:rPr sz="1250"/>
                        <a:t> </a:t>
                      </a:r>
                      <a:r>
                        <a:rPr lang="ca-ES" sz="1250" dirty="0">
                          <a:latin typeface="Arial"/>
                        </a:rPr>
                        <a:t>la</a:t>
                      </a:r>
                      <a:r>
                        <a:rPr sz="1250"/>
                        <a:t> </a:t>
                      </a:r>
                      <a:r>
                        <a:rPr lang="ca-ES" sz="1250" dirty="0">
                          <a:latin typeface="Arial"/>
                        </a:rPr>
                        <a:t>zona</a:t>
                      </a:r>
                      <a:r>
                        <a:rPr sz="1250"/>
                        <a:t> </a:t>
                      </a:r>
                      <a:r>
                        <a:rPr lang="ca-ES" sz="1250" dirty="0">
                          <a:latin typeface="Arial"/>
                        </a:rPr>
                        <a:t>logística.</a:t>
                      </a:r>
                      <a:endParaRPr lang="ca-ES" sz="1250">
                        <a:latin typeface="Arial"/>
                        <a:cs typeface="Arial"/>
                      </a:endParaRPr>
                    </a:p>
                  </a:txBody>
                  <a:tcPr marL="0" marR="0" marT="92075" marB="0">
                    <a:lnT w="12700">
                      <a:solidFill>
                        <a:srgbClr val="AB182D"/>
                      </a:solidFill>
                      <a:prstDash val="solid"/>
                    </a:lnT>
                    <a:lnB w="12700">
                      <a:solidFill>
                        <a:srgbClr val="AB182D"/>
                      </a:solidFill>
                      <a:prstDash val="solid"/>
                    </a:lnB>
                  </a:tcPr>
                </a:tc>
                <a:extLst>
                  <a:ext uri="{0D108BD9-81ED-4DB2-BD59-A6C34878D82A}">
                    <a16:rowId xmlns:a16="http://schemas.microsoft.com/office/drawing/2014/main" xmlns="" val="10006"/>
                  </a:ext>
                </a:extLst>
              </a:tr>
              <a:tr h="393699">
                <a:tc>
                  <a:txBody>
                    <a:bodyPr/>
                    <a:lstStyle/>
                    <a:p>
                      <a:pPr>
                        <a:lnSpc>
                          <a:spcPct val="100000"/>
                        </a:lnSpc>
                        <a:spcBef>
                          <a:spcPts val="775"/>
                        </a:spcBef>
                      </a:pPr>
                      <a:r>
                        <a:rPr lang="ca-ES" sz="1250" b="1" dirty="0">
                          <a:latin typeface="Arial"/>
                        </a:rPr>
                        <a:t>Mercat</a:t>
                      </a:r>
                      <a:r>
                        <a:rPr sz="1250"/>
                        <a:t> </a:t>
                      </a:r>
                      <a:r>
                        <a:rPr lang="ca-ES" sz="1250" b="1" dirty="0">
                          <a:latin typeface="Arial"/>
                        </a:rPr>
                        <a:t>de</a:t>
                      </a:r>
                      <a:r>
                        <a:rPr sz="1250"/>
                        <a:t> </a:t>
                      </a:r>
                      <a:r>
                        <a:rPr lang="ca-ES" sz="1250" b="1" dirty="0">
                          <a:latin typeface="Arial"/>
                        </a:rPr>
                        <a:t>la</a:t>
                      </a:r>
                      <a:r>
                        <a:rPr sz="1250"/>
                        <a:t> </a:t>
                      </a:r>
                      <a:r>
                        <a:rPr lang="ca-ES" sz="1250" b="1" dirty="0">
                          <a:latin typeface="Arial"/>
                        </a:rPr>
                        <a:t>Boqueria</a:t>
                      </a:r>
                      <a:endParaRPr lang="ca-ES" sz="1250">
                        <a:latin typeface="Arial"/>
                        <a:cs typeface="Arial"/>
                      </a:endParaRPr>
                    </a:p>
                  </a:txBody>
                  <a:tcPr marL="0" marR="0" marT="98425" marB="0">
                    <a:lnT w="12700">
                      <a:solidFill>
                        <a:srgbClr val="AB182D"/>
                      </a:solidFill>
                      <a:prstDash val="solid"/>
                    </a:lnT>
                    <a:lnB w="12700">
                      <a:solidFill>
                        <a:srgbClr val="AB182D"/>
                      </a:solidFill>
                      <a:prstDash val="solid"/>
                    </a:lnB>
                    <a:solidFill>
                      <a:srgbClr val="FFF7B2"/>
                    </a:solidFill>
                  </a:tcPr>
                </a:tc>
                <a:tc>
                  <a:txBody>
                    <a:bodyPr/>
                    <a:lstStyle/>
                    <a:p>
                      <a:pPr marR="76835" algn="r">
                        <a:lnSpc>
                          <a:spcPct val="100000"/>
                        </a:lnSpc>
                        <a:spcBef>
                          <a:spcPts val="775"/>
                        </a:spcBef>
                      </a:pPr>
                      <a:r>
                        <a:rPr lang="ca-ES" sz="1250" dirty="0">
                          <a:latin typeface="Arial"/>
                        </a:rPr>
                        <a:t>2020</a:t>
                      </a:r>
                      <a:endParaRPr lang="ca-ES" sz="1250">
                        <a:latin typeface="Arial"/>
                        <a:cs typeface="Arial"/>
                      </a:endParaRPr>
                    </a:p>
                  </a:txBody>
                  <a:tcPr marL="0" marR="0" marT="98425" marB="0">
                    <a:lnT w="12700">
                      <a:solidFill>
                        <a:srgbClr val="AB182D"/>
                      </a:solidFill>
                      <a:prstDash val="solid"/>
                    </a:lnT>
                    <a:lnB w="12700">
                      <a:solidFill>
                        <a:srgbClr val="AB182D"/>
                      </a:solidFill>
                      <a:prstDash val="solid"/>
                    </a:lnB>
                  </a:tcPr>
                </a:tc>
                <a:tc>
                  <a:txBody>
                    <a:bodyPr/>
                    <a:lstStyle/>
                    <a:p>
                      <a:pPr marL="81915">
                        <a:lnSpc>
                          <a:spcPct val="100000"/>
                        </a:lnSpc>
                        <a:spcBef>
                          <a:spcPts val="775"/>
                        </a:spcBef>
                      </a:pPr>
                      <a:r>
                        <a:rPr lang="ca-ES" sz="1250" dirty="0">
                          <a:latin typeface="Arial"/>
                        </a:rPr>
                        <a:t>Sistema</a:t>
                      </a:r>
                      <a:r>
                        <a:rPr sz="1250"/>
                        <a:t> </a:t>
                      </a:r>
                      <a:r>
                        <a:rPr lang="ca-ES" sz="1250" dirty="0">
                          <a:latin typeface="Arial"/>
                        </a:rPr>
                        <a:t>d’extracció</a:t>
                      </a:r>
                      <a:r>
                        <a:rPr sz="1250"/>
                        <a:t> </a:t>
                      </a:r>
                      <a:r>
                        <a:rPr lang="ca-ES" sz="1250" dirty="0">
                          <a:latin typeface="Arial"/>
                        </a:rPr>
                        <a:t>de</a:t>
                      </a:r>
                      <a:r>
                        <a:rPr sz="1250"/>
                        <a:t> </a:t>
                      </a:r>
                      <a:r>
                        <a:rPr lang="ca-ES" sz="1250" dirty="0">
                          <a:latin typeface="Arial"/>
                        </a:rPr>
                        <a:t>fums.</a:t>
                      </a:r>
                      <a:endParaRPr lang="ca-ES" sz="1250">
                        <a:latin typeface="Arial"/>
                        <a:cs typeface="Arial"/>
                      </a:endParaRPr>
                    </a:p>
                  </a:txBody>
                  <a:tcPr marL="0" marR="0" marT="98425" marB="0">
                    <a:lnT w="12700">
                      <a:solidFill>
                        <a:srgbClr val="AB182D"/>
                      </a:solidFill>
                      <a:prstDash val="solid"/>
                    </a:lnT>
                    <a:lnB w="12700">
                      <a:solidFill>
                        <a:srgbClr val="AB182D"/>
                      </a:solidFill>
                      <a:prstDash val="solid"/>
                    </a:lnB>
                  </a:tcPr>
                </a:tc>
                <a:extLst>
                  <a:ext uri="{0D108BD9-81ED-4DB2-BD59-A6C34878D82A}">
                    <a16:rowId xmlns:a16="http://schemas.microsoft.com/office/drawing/2014/main" xmlns="" val="10007"/>
                  </a:ext>
                </a:extLst>
              </a:tr>
              <a:tr h="590550">
                <a:tc>
                  <a:txBody>
                    <a:bodyPr/>
                    <a:lstStyle/>
                    <a:p>
                      <a:pPr marR="211454">
                        <a:lnSpc>
                          <a:spcPct val="103299"/>
                        </a:lnSpc>
                        <a:spcBef>
                          <a:spcPts val="725"/>
                        </a:spcBef>
                      </a:pPr>
                      <a:r>
                        <a:rPr lang="ca-ES" sz="1250" b="1" dirty="0">
                          <a:latin typeface="Arial"/>
                        </a:rPr>
                        <a:t>Mercats de la Mercè, el</a:t>
                      </a:r>
                      <a:r>
                        <a:rPr sz="1250"/>
                        <a:t> </a:t>
                      </a:r>
                      <a:r>
                        <a:rPr lang="ca-ES" sz="1250" b="1" dirty="0">
                          <a:latin typeface="Arial"/>
                        </a:rPr>
                        <a:t>Carmel</a:t>
                      </a:r>
                      <a:r>
                        <a:rPr sz="1250"/>
                        <a:t> </a:t>
                      </a:r>
                      <a:r>
                        <a:rPr lang="ca-ES" sz="1250" b="1" dirty="0">
                          <a:latin typeface="Arial"/>
                        </a:rPr>
                        <a:t>i</a:t>
                      </a:r>
                      <a:r>
                        <a:rPr sz="1250"/>
                        <a:t> </a:t>
                      </a:r>
                      <a:r>
                        <a:rPr lang="ca-ES" sz="1250" b="1" dirty="0">
                          <a:latin typeface="Arial"/>
                        </a:rPr>
                        <a:t>Santa</a:t>
                      </a:r>
                      <a:r>
                        <a:rPr sz="1250"/>
                        <a:t> </a:t>
                      </a:r>
                      <a:r>
                        <a:rPr lang="ca-ES" sz="1250" b="1" dirty="0">
                          <a:latin typeface="Arial"/>
                        </a:rPr>
                        <a:t>Caterina</a:t>
                      </a:r>
                      <a:endParaRPr lang="ca-ES" sz="1250">
                        <a:latin typeface="Arial"/>
                        <a:cs typeface="Arial"/>
                      </a:endParaRPr>
                    </a:p>
                  </a:txBody>
                  <a:tcPr marL="0" marR="0" marT="92075" marB="0">
                    <a:lnT w="12700">
                      <a:solidFill>
                        <a:srgbClr val="AB182D"/>
                      </a:solidFill>
                      <a:prstDash val="solid"/>
                    </a:lnT>
                    <a:lnB w="12700">
                      <a:solidFill>
                        <a:srgbClr val="AB182D"/>
                      </a:solidFill>
                      <a:prstDash val="solid"/>
                    </a:lnB>
                    <a:solidFill>
                      <a:srgbClr val="FFF7B2"/>
                    </a:solidFill>
                  </a:tcPr>
                </a:tc>
                <a:tc>
                  <a:txBody>
                    <a:bodyPr/>
                    <a:lstStyle/>
                    <a:p>
                      <a:pPr marR="76835" algn="r">
                        <a:lnSpc>
                          <a:spcPct val="100000"/>
                        </a:lnSpc>
                        <a:spcBef>
                          <a:spcPts val="775"/>
                        </a:spcBef>
                      </a:pPr>
                      <a:r>
                        <a:rPr lang="ca-ES" sz="1250" dirty="0">
                          <a:latin typeface="Arial"/>
                        </a:rPr>
                        <a:t>2020</a:t>
                      </a:r>
                      <a:endParaRPr lang="ca-ES" sz="1250">
                        <a:latin typeface="Arial"/>
                        <a:cs typeface="Arial"/>
                      </a:endParaRPr>
                    </a:p>
                  </a:txBody>
                  <a:tcPr marL="0" marR="0" marT="98425" marB="0">
                    <a:lnT w="12700">
                      <a:solidFill>
                        <a:srgbClr val="AB182D"/>
                      </a:solidFill>
                      <a:prstDash val="solid"/>
                    </a:lnT>
                    <a:lnB w="12700">
                      <a:solidFill>
                        <a:srgbClr val="AB182D"/>
                      </a:solidFill>
                      <a:prstDash val="solid"/>
                    </a:lnB>
                  </a:tcPr>
                </a:tc>
                <a:tc>
                  <a:txBody>
                    <a:bodyPr/>
                    <a:lstStyle/>
                    <a:p>
                      <a:pPr marL="81915">
                        <a:lnSpc>
                          <a:spcPct val="100000"/>
                        </a:lnSpc>
                        <a:spcBef>
                          <a:spcPts val="775"/>
                        </a:spcBef>
                      </a:pPr>
                      <a:r>
                        <a:rPr lang="ca-ES" sz="1250" dirty="0">
                          <a:latin typeface="Arial"/>
                        </a:rPr>
                        <a:t>Redacció</a:t>
                      </a:r>
                      <a:r>
                        <a:rPr sz="1250"/>
                        <a:t> </a:t>
                      </a:r>
                      <a:r>
                        <a:rPr lang="ca-ES" sz="1250" dirty="0">
                          <a:latin typeface="Arial"/>
                        </a:rPr>
                        <a:t>del</a:t>
                      </a:r>
                      <a:r>
                        <a:rPr sz="1250"/>
                        <a:t> </a:t>
                      </a:r>
                      <a:r>
                        <a:rPr lang="ca-ES" sz="1250" dirty="0">
                          <a:latin typeface="Arial"/>
                        </a:rPr>
                        <a:t>projecte</a:t>
                      </a:r>
                      <a:r>
                        <a:rPr sz="1250"/>
                        <a:t> </a:t>
                      </a:r>
                      <a:r>
                        <a:rPr lang="ca-ES" sz="1250" dirty="0">
                          <a:latin typeface="Arial"/>
                        </a:rPr>
                        <a:t>de</a:t>
                      </a:r>
                      <a:r>
                        <a:rPr sz="1250"/>
                        <a:t> </a:t>
                      </a:r>
                      <a:r>
                        <a:rPr lang="ca-ES" sz="1250" dirty="0">
                          <a:latin typeface="Arial"/>
                        </a:rPr>
                        <a:t>climatització.</a:t>
                      </a:r>
                      <a:endParaRPr lang="ca-ES" sz="1250">
                        <a:latin typeface="Arial"/>
                        <a:cs typeface="Arial"/>
                      </a:endParaRPr>
                    </a:p>
                  </a:txBody>
                  <a:tcPr marL="0" marR="0" marT="98425" marB="0">
                    <a:lnT w="12700">
                      <a:solidFill>
                        <a:srgbClr val="AB182D"/>
                      </a:solidFill>
                      <a:prstDash val="solid"/>
                    </a:lnT>
                    <a:lnB w="12700">
                      <a:solidFill>
                        <a:srgbClr val="AB182D"/>
                      </a:solidFill>
                      <a:prstDash val="solid"/>
                    </a:lnB>
                  </a:tcPr>
                </a:tc>
                <a:extLst>
                  <a:ext uri="{0D108BD9-81ED-4DB2-BD59-A6C34878D82A}">
                    <a16:rowId xmlns:a16="http://schemas.microsoft.com/office/drawing/2014/main" xmlns="" val="10008"/>
                  </a:ext>
                </a:extLst>
              </a:tr>
              <a:tr h="393699">
                <a:tc>
                  <a:txBody>
                    <a:bodyPr/>
                    <a:lstStyle/>
                    <a:p>
                      <a:pPr>
                        <a:lnSpc>
                          <a:spcPct val="100000"/>
                        </a:lnSpc>
                        <a:spcBef>
                          <a:spcPts val="775"/>
                        </a:spcBef>
                      </a:pPr>
                      <a:r>
                        <a:rPr lang="ca-ES" sz="1250" b="1" dirty="0">
                          <a:latin typeface="Arial"/>
                        </a:rPr>
                        <a:t>Mercat</a:t>
                      </a:r>
                      <a:r>
                        <a:rPr sz="1250"/>
                        <a:t> </a:t>
                      </a:r>
                      <a:r>
                        <a:rPr lang="ca-ES" sz="1250" b="1" dirty="0">
                          <a:latin typeface="Arial"/>
                        </a:rPr>
                        <a:t>d’Hostafrancs</a:t>
                      </a:r>
                      <a:endParaRPr lang="ca-ES" sz="1250">
                        <a:latin typeface="Arial"/>
                        <a:cs typeface="Arial"/>
                      </a:endParaRPr>
                    </a:p>
                  </a:txBody>
                  <a:tcPr marL="0" marR="0" marT="98425" marB="0">
                    <a:lnT w="12700">
                      <a:solidFill>
                        <a:srgbClr val="AB182D"/>
                      </a:solidFill>
                      <a:prstDash val="solid"/>
                    </a:lnT>
                    <a:lnB w="12700">
                      <a:solidFill>
                        <a:srgbClr val="AB182D"/>
                      </a:solidFill>
                      <a:prstDash val="solid"/>
                    </a:lnB>
                    <a:solidFill>
                      <a:srgbClr val="FFF7B2"/>
                    </a:solidFill>
                  </a:tcPr>
                </a:tc>
                <a:tc gridSpan="2">
                  <a:txBody>
                    <a:bodyPr/>
                    <a:lstStyle/>
                    <a:p>
                      <a:pPr marL="53975" algn="ctr">
                        <a:lnSpc>
                          <a:spcPct val="100000"/>
                        </a:lnSpc>
                        <a:spcBef>
                          <a:spcPts val="775"/>
                        </a:spcBef>
                      </a:pPr>
                      <a:r>
                        <a:rPr lang="ca-ES" sz="1250" dirty="0">
                          <a:latin typeface="Arial"/>
                        </a:rPr>
                        <a:t>Millores</a:t>
                      </a:r>
                      <a:r>
                        <a:rPr sz="1250" dirty="0"/>
                        <a:t> </a:t>
                      </a:r>
                      <a:r>
                        <a:rPr lang="ca-ES" sz="1250" dirty="0">
                          <a:latin typeface="Arial"/>
                        </a:rPr>
                        <a:t>en</a:t>
                      </a:r>
                      <a:r>
                        <a:rPr sz="1250" dirty="0"/>
                        <a:t> </a:t>
                      </a:r>
                      <a:r>
                        <a:rPr lang="ca-ES" sz="1250" dirty="0">
                          <a:latin typeface="Arial"/>
                        </a:rPr>
                        <a:t>les</a:t>
                      </a:r>
                      <a:r>
                        <a:rPr sz="1250" dirty="0"/>
                        <a:t> </a:t>
                      </a:r>
                      <a:r>
                        <a:rPr lang="ca-ES" sz="1250" dirty="0">
                          <a:latin typeface="Arial"/>
                        </a:rPr>
                        <a:t>instal·lacions</a:t>
                      </a:r>
                      <a:r>
                        <a:rPr sz="1250" dirty="0"/>
                        <a:t> </a:t>
                      </a:r>
                      <a:r>
                        <a:rPr lang="ca-ES" sz="1250" dirty="0">
                          <a:latin typeface="Arial"/>
                        </a:rPr>
                        <a:t>de</a:t>
                      </a:r>
                      <a:r>
                        <a:rPr sz="1250" dirty="0"/>
                        <a:t> </a:t>
                      </a:r>
                      <a:r>
                        <a:rPr lang="ca-ES" sz="1250" dirty="0">
                          <a:latin typeface="Arial"/>
                        </a:rPr>
                        <a:t>climatització</a:t>
                      </a:r>
                      <a:r>
                        <a:rPr sz="1250" dirty="0"/>
                        <a:t> </a:t>
                      </a:r>
                      <a:r>
                        <a:rPr lang="ca-ES" sz="1250" dirty="0">
                          <a:latin typeface="Arial"/>
                        </a:rPr>
                        <a:t>(en</a:t>
                      </a:r>
                      <a:r>
                        <a:rPr sz="1250" dirty="0"/>
                        <a:t> </a:t>
                      </a:r>
                      <a:r>
                        <a:rPr lang="ca-ES" sz="1250" dirty="0">
                          <a:latin typeface="Arial"/>
                        </a:rPr>
                        <a:t>fase</a:t>
                      </a:r>
                      <a:r>
                        <a:rPr sz="1250" dirty="0"/>
                        <a:t> </a:t>
                      </a:r>
                      <a:r>
                        <a:rPr lang="ca-ES" sz="1250" dirty="0">
                          <a:latin typeface="Arial"/>
                        </a:rPr>
                        <a:t>d’estudi).</a:t>
                      </a:r>
                      <a:endParaRPr lang="ca-ES" sz="1250" dirty="0">
                        <a:latin typeface="Arial"/>
                        <a:cs typeface="Arial"/>
                      </a:endParaRPr>
                    </a:p>
                  </a:txBody>
                  <a:tcPr marL="0" marR="0" marT="98425" marB="0">
                    <a:lnT w="12700">
                      <a:solidFill>
                        <a:srgbClr val="AB182D"/>
                      </a:solidFill>
                      <a:prstDash val="solid"/>
                    </a:lnT>
                    <a:lnB w="12700">
                      <a:solidFill>
                        <a:srgbClr val="AB182D"/>
                      </a:solidFill>
                      <a:prstDash val="solid"/>
                    </a:lnB>
                  </a:tcPr>
                </a:tc>
                <a:tc hMerge="1">
                  <a:txBody>
                    <a:bodyPr/>
                    <a:lstStyle/>
                    <a:p>
                      <a:endParaRPr/>
                    </a:p>
                  </a:txBody>
                  <a:tcPr marL="0" marR="0" marT="0" marB="0"/>
                </a:tc>
                <a:extLst>
                  <a:ext uri="{0D108BD9-81ED-4DB2-BD59-A6C34878D82A}">
                    <a16:rowId xmlns:a16="http://schemas.microsoft.com/office/drawing/2014/main" xmlns="" val="10009"/>
                  </a:ext>
                </a:extLst>
              </a:tr>
            </a:tbl>
          </a:graphicData>
        </a:graphic>
      </p:graphicFrame>
      <p:sp>
        <p:nvSpPr>
          <p:cNvPr id="3" name="object 3"/>
          <p:cNvSpPr txBox="1"/>
          <p:nvPr/>
        </p:nvSpPr>
        <p:spPr>
          <a:xfrm>
            <a:off x="4540410" y="1035815"/>
            <a:ext cx="5706745" cy="538480"/>
          </a:xfrm>
          <a:prstGeom prst="rect">
            <a:avLst/>
          </a:prstGeom>
        </p:spPr>
        <p:txBody>
          <a:bodyPr vert="horz" wrap="square" lIns="0" tIns="25400" rIns="0" bIns="0" rtlCol="0">
            <a:spAutoFit/>
          </a:bodyPr>
          <a:lstStyle/>
          <a:p>
            <a:pPr marL="12700" marR="5080">
              <a:lnSpc>
                <a:spcPts val="2000"/>
              </a:lnSpc>
              <a:spcBef>
                <a:spcPts val="200"/>
              </a:spcBef>
            </a:pPr>
            <a:r>
              <a:rPr lang="ca-ES" sz="1700" b="1" dirty="0">
                <a:latin typeface="Arial"/>
              </a:rPr>
              <a:t>Millores</a:t>
            </a:r>
            <a:r>
              <a:rPr lang="ca-ES"/>
              <a:t> </a:t>
            </a:r>
            <a:r>
              <a:rPr lang="ca-ES" sz="1700" b="1" dirty="0">
                <a:latin typeface="Arial"/>
              </a:rPr>
              <a:t>energètiques</a:t>
            </a:r>
            <a:r>
              <a:rPr lang="ca-ES"/>
              <a:t> </a:t>
            </a:r>
            <a:r>
              <a:rPr lang="ca-ES" sz="1700" b="1" dirty="0">
                <a:latin typeface="Arial"/>
              </a:rPr>
              <a:t>en</a:t>
            </a:r>
            <a:r>
              <a:rPr lang="ca-ES"/>
              <a:t> </a:t>
            </a:r>
            <a:r>
              <a:rPr lang="ca-ES" sz="1700" b="1" dirty="0">
                <a:latin typeface="Arial"/>
              </a:rPr>
              <a:t>les</a:t>
            </a:r>
            <a:r>
              <a:rPr lang="ca-ES"/>
              <a:t> </a:t>
            </a:r>
            <a:r>
              <a:rPr lang="ca-ES" sz="1700" b="1" dirty="0">
                <a:latin typeface="Arial"/>
              </a:rPr>
              <a:t>instal·lacions</a:t>
            </a:r>
            <a:r>
              <a:rPr lang="ca-ES"/>
              <a:t> </a:t>
            </a:r>
            <a:r>
              <a:rPr lang="ca-ES" sz="1700" b="1" dirty="0">
                <a:latin typeface="Arial"/>
              </a:rPr>
              <a:t>de</a:t>
            </a:r>
            <a:r>
              <a:rPr lang="ca-ES"/>
              <a:t> </a:t>
            </a:r>
            <a:r>
              <a:rPr lang="ca-ES" sz="1700" b="1" dirty="0">
                <a:latin typeface="Arial"/>
              </a:rPr>
              <a:t>climatització realitzades</a:t>
            </a:r>
            <a:r>
              <a:rPr lang="ca-ES"/>
              <a:t> </a:t>
            </a:r>
            <a:r>
              <a:rPr lang="ca-ES" sz="1700" b="1" dirty="0">
                <a:latin typeface="Arial"/>
              </a:rPr>
              <a:t>als</a:t>
            </a:r>
            <a:r>
              <a:rPr lang="ca-ES"/>
              <a:t> </a:t>
            </a:r>
            <a:r>
              <a:rPr lang="ca-ES" sz="1700" b="1" dirty="0">
                <a:latin typeface="Arial"/>
              </a:rPr>
              <a:t>darrers</a:t>
            </a:r>
            <a:r>
              <a:rPr lang="ca-ES"/>
              <a:t> </a:t>
            </a:r>
            <a:r>
              <a:rPr lang="ca-ES" sz="1700" b="1" dirty="0">
                <a:latin typeface="Arial"/>
              </a:rPr>
              <a:t>cinc</a:t>
            </a:r>
            <a:r>
              <a:rPr lang="ca-ES"/>
              <a:t> </a:t>
            </a:r>
            <a:r>
              <a:rPr lang="ca-ES" sz="1700" b="1" dirty="0">
                <a:latin typeface="Arial"/>
              </a:rPr>
              <a:t>anys:</a:t>
            </a:r>
            <a:endParaRPr lang="ca-ES" sz="1700" dirty="0">
              <a:latin typeface="Arial"/>
              <a:cs typeface="Arial"/>
            </a:endParaRP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12252325" algn="l"/>
              </a:tabLst>
            </a:pPr>
            <a:r>
              <a:rPr lang="ca-ES" u="heavy" dirty="0">
                <a:uFill>
                  <a:solidFill>
                    <a:srgbClr val="AB182D"/>
                  </a:solidFill>
                </a:uFill>
              </a:rPr>
              <a:t>9.</a:t>
            </a:r>
            <a:r>
              <a:rPr lang="ca-ES"/>
              <a:t> </a:t>
            </a:r>
            <a:r>
              <a:rPr lang="ca-ES" u="heavy" dirty="0">
                <a:uFill>
                  <a:solidFill>
                    <a:srgbClr val="AB182D"/>
                  </a:solidFill>
                </a:uFill>
              </a:rPr>
              <a:t>Mercats</a:t>
            </a:r>
            <a:r>
              <a:rPr lang="ca-ES"/>
              <a:t> </a:t>
            </a:r>
            <a:r>
              <a:rPr lang="ca-ES" u="heavy" dirty="0">
                <a:uFill>
                  <a:solidFill>
                    <a:srgbClr val="AB182D"/>
                  </a:solidFill>
                </a:uFill>
              </a:rPr>
              <a:t>+</a:t>
            </a:r>
            <a:r>
              <a:rPr lang="ca-ES"/>
              <a:t> </a:t>
            </a:r>
            <a:r>
              <a:rPr lang="ca-ES" u="heavy" dirty="0">
                <a:uFill>
                  <a:solidFill>
                    <a:srgbClr val="AB182D"/>
                  </a:solidFill>
                </a:uFill>
              </a:rPr>
              <a:t>sostenibles</a:t>
            </a:r>
            <a:r>
              <a:rPr lang="en-US" u="heavy" dirty="0">
                <a:uFill>
                  <a:solidFill>
                    <a:srgbClr val="AB182D"/>
                  </a:solidFill>
                </a:uFill>
              </a:rPr>
              <a:t>	</a:t>
            </a:r>
          </a:p>
        </p:txBody>
      </p:sp>
      <p:sp>
        <p:nvSpPr>
          <p:cNvPr id="5" name="object 5"/>
          <p:cNvSpPr txBox="1"/>
          <p:nvPr/>
        </p:nvSpPr>
        <p:spPr>
          <a:xfrm>
            <a:off x="347299" y="1035815"/>
            <a:ext cx="3834765" cy="2570480"/>
          </a:xfrm>
          <a:prstGeom prst="rect">
            <a:avLst/>
          </a:prstGeom>
        </p:spPr>
        <p:txBody>
          <a:bodyPr vert="horz" wrap="square" lIns="0" tIns="12700" rIns="0" bIns="0" rtlCol="0">
            <a:spAutoFit/>
          </a:bodyPr>
          <a:lstStyle/>
          <a:p>
            <a:pPr marL="12700">
              <a:lnSpc>
                <a:spcPct val="100000"/>
              </a:lnSpc>
              <a:spcBef>
                <a:spcPts val="100"/>
              </a:spcBef>
            </a:pPr>
            <a:r>
              <a:rPr lang="ca-ES" sz="1700" b="1" dirty="0">
                <a:latin typeface="Arial"/>
              </a:rPr>
              <a:t>Col·laboració</a:t>
            </a:r>
            <a:r>
              <a:rPr lang="ca-ES"/>
              <a:t> </a:t>
            </a:r>
            <a:r>
              <a:rPr lang="ca-ES" sz="1700" b="1" dirty="0">
                <a:latin typeface="Arial"/>
              </a:rPr>
              <a:t>amb</a:t>
            </a:r>
            <a:r>
              <a:rPr lang="ca-ES"/>
              <a:t> </a:t>
            </a:r>
            <a:r>
              <a:rPr lang="ca-ES" sz="1700" b="1" dirty="0">
                <a:latin typeface="Arial"/>
              </a:rPr>
              <a:t>Barcelona Energia</a:t>
            </a:r>
            <a:endParaRPr lang="ca-ES" sz="1700" dirty="0">
              <a:latin typeface="Arial"/>
              <a:cs typeface="Arial"/>
            </a:endParaRPr>
          </a:p>
          <a:p>
            <a:pPr marL="12700" marR="80010">
              <a:lnSpc>
                <a:spcPts val="2000"/>
              </a:lnSpc>
              <a:spcBef>
                <a:spcPts val="2060"/>
              </a:spcBef>
            </a:pPr>
            <a:r>
              <a:rPr lang="ca-ES" sz="1700" dirty="0">
                <a:latin typeface="Arial"/>
              </a:rPr>
              <a:t>100%</a:t>
            </a:r>
            <a:r>
              <a:rPr lang="ca-ES"/>
              <a:t> </a:t>
            </a:r>
            <a:r>
              <a:rPr lang="ca-ES" sz="1700" dirty="0">
                <a:latin typeface="Arial"/>
              </a:rPr>
              <a:t>d’energia</a:t>
            </a:r>
            <a:r>
              <a:rPr lang="ca-ES"/>
              <a:t> </a:t>
            </a:r>
            <a:r>
              <a:rPr lang="ca-ES" sz="1700" dirty="0">
                <a:latin typeface="Arial"/>
              </a:rPr>
              <a:t>renovable</a:t>
            </a:r>
            <a:r>
              <a:rPr lang="ca-ES"/>
              <a:t> </a:t>
            </a:r>
            <a:r>
              <a:rPr lang="ca-ES" sz="1700" dirty="0">
                <a:latin typeface="Arial"/>
              </a:rPr>
              <a:t>en</a:t>
            </a:r>
            <a:r>
              <a:rPr lang="ca-ES"/>
              <a:t> </a:t>
            </a:r>
            <a:r>
              <a:rPr lang="ca-ES" sz="1700" dirty="0">
                <a:latin typeface="Arial"/>
              </a:rPr>
              <a:t>el</a:t>
            </a:r>
            <a:r>
              <a:rPr lang="ca-ES"/>
              <a:t> </a:t>
            </a:r>
            <a:r>
              <a:rPr lang="ca-ES" sz="1700" dirty="0">
                <a:latin typeface="Arial"/>
              </a:rPr>
              <a:t>consum</a:t>
            </a:r>
            <a:r>
              <a:rPr lang="ca-ES"/>
              <a:t> </a:t>
            </a:r>
            <a:r>
              <a:rPr lang="ca-ES" sz="1700" dirty="0">
                <a:latin typeface="Arial"/>
              </a:rPr>
              <a:t>dels</a:t>
            </a:r>
            <a:r>
              <a:rPr lang="ca-ES"/>
              <a:t> </a:t>
            </a:r>
            <a:r>
              <a:rPr lang="ca-ES" sz="1700" dirty="0">
                <a:latin typeface="Arial"/>
              </a:rPr>
              <a:t>serveis</a:t>
            </a:r>
            <a:r>
              <a:rPr lang="ca-ES"/>
              <a:t> </a:t>
            </a:r>
            <a:r>
              <a:rPr lang="ca-ES" sz="1700" dirty="0">
                <a:latin typeface="Arial"/>
              </a:rPr>
              <a:t>comuns.</a:t>
            </a:r>
            <a:endParaRPr lang="ca-ES" sz="1700" dirty="0">
              <a:latin typeface="Arial"/>
              <a:cs typeface="Arial"/>
            </a:endParaRPr>
          </a:p>
          <a:p>
            <a:pPr marL="12700">
              <a:lnSpc>
                <a:spcPts val="1939"/>
              </a:lnSpc>
            </a:pPr>
            <a:r>
              <a:rPr lang="ca-ES" sz="1700" dirty="0">
                <a:latin typeface="Arial"/>
              </a:rPr>
              <a:t>Contracte</a:t>
            </a:r>
            <a:r>
              <a:rPr lang="ca-ES"/>
              <a:t> </a:t>
            </a:r>
            <a:r>
              <a:rPr lang="ca-ES" sz="1700" dirty="0">
                <a:latin typeface="Arial"/>
              </a:rPr>
              <a:t>IMMB</a:t>
            </a:r>
            <a:r>
              <a:rPr lang="ca-ES"/>
              <a:t> </a:t>
            </a:r>
            <a:r>
              <a:rPr lang="ca-ES" sz="1700" dirty="0">
                <a:latin typeface="Arial"/>
              </a:rPr>
              <a:t>/</a:t>
            </a:r>
            <a:r>
              <a:rPr lang="ca-ES"/>
              <a:t> </a:t>
            </a:r>
            <a:r>
              <a:rPr lang="ca-ES" sz="1700" dirty="0">
                <a:latin typeface="Arial"/>
              </a:rPr>
              <a:t>Barcelona</a:t>
            </a:r>
            <a:r>
              <a:rPr lang="ca-ES"/>
              <a:t> </a:t>
            </a:r>
            <a:r>
              <a:rPr lang="ca-ES" sz="1700" dirty="0">
                <a:latin typeface="Arial"/>
              </a:rPr>
              <a:t>Energia.</a:t>
            </a:r>
            <a:endParaRPr lang="ca-ES" sz="1700" dirty="0">
              <a:latin typeface="Arial"/>
              <a:cs typeface="Arial"/>
            </a:endParaRPr>
          </a:p>
          <a:p>
            <a:pPr marL="12700" marR="360045">
              <a:lnSpc>
                <a:spcPts val="2000"/>
              </a:lnSpc>
              <a:spcBef>
                <a:spcPts val="2060"/>
              </a:spcBef>
            </a:pPr>
            <a:r>
              <a:rPr lang="ca-ES" sz="1700" dirty="0">
                <a:latin typeface="Arial"/>
              </a:rPr>
              <a:t>Els</a:t>
            </a:r>
            <a:r>
              <a:rPr lang="ca-ES"/>
              <a:t> </a:t>
            </a:r>
            <a:r>
              <a:rPr lang="ca-ES" sz="1700" dirty="0">
                <a:latin typeface="Arial"/>
              </a:rPr>
              <a:t>comerços</a:t>
            </a:r>
            <a:r>
              <a:rPr lang="ca-ES"/>
              <a:t> </a:t>
            </a:r>
            <a:r>
              <a:rPr lang="ca-ES" sz="1700" dirty="0">
                <a:latin typeface="Arial"/>
              </a:rPr>
              <a:t>comencen</a:t>
            </a:r>
            <a:r>
              <a:rPr lang="ca-ES"/>
              <a:t> </a:t>
            </a:r>
            <a:r>
              <a:rPr lang="ca-ES" sz="1700" dirty="0">
                <a:latin typeface="Arial"/>
              </a:rPr>
              <a:t>el</a:t>
            </a:r>
            <a:r>
              <a:rPr lang="ca-ES"/>
              <a:t> </a:t>
            </a:r>
            <a:r>
              <a:rPr lang="ca-ES" sz="1700" dirty="0">
                <a:latin typeface="Arial"/>
              </a:rPr>
              <a:t>procés per fer servir íntegrament energia renovable</a:t>
            </a:r>
            <a:r>
              <a:rPr lang="ca-ES"/>
              <a:t> </a:t>
            </a:r>
            <a:r>
              <a:rPr lang="ca-ES" sz="1700" dirty="0">
                <a:latin typeface="Arial"/>
              </a:rPr>
              <a:t>als</a:t>
            </a:r>
            <a:r>
              <a:rPr lang="ca-ES"/>
              <a:t> </a:t>
            </a:r>
            <a:r>
              <a:rPr lang="ca-ES" sz="1700" dirty="0">
                <a:latin typeface="Arial"/>
              </a:rPr>
              <a:t>Mercats.</a:t>
            </a:r>
            <a:endParaRPr lang="ca-ES" sz="1700" dirty="0">
              <a:latin typeface="Arial"/>
              <a:cs typeface="Arial"/>
            </a:endParaRPr>
          </a:p>
          <a:p>
            <a:pPr marL="12700">
              <a:lnSpc>
                <a:spcPts val="1939"/>
              </a:lnSpc>
            </a:pPr>
            <a:r>
              <a:rPr lang="ca-ES" sz="1700" dirty="0">
                <a:latin typeface="Arial"/>
              </a:rPr>
              <a:t>Conveni</a:t>
            </a:r>
            <a:r>
              <a:rPr lang="ca-ES"/>
              <a:t> </a:t>
            </a:r>
            <a:r>
              <a:rPr lang="ca-ES" sz="1700" dirty="0">
                <a:latin typeface="Arial"/>
              </a:rPr>
              <a:t>FEMM / Barcelona</a:t>
            </a:r>
            <a:r>
              <a:rPr lang="ca-ES"/>
              <a:t> </a:t>
            </a:r>
            <a:r>
              <a:rPr lang="ca-ES" sz="1700" dirty="0">
                <a:latin typeface="Arial"/>
              </a:rPr>
              <a:t>Energia.</a:t>
            </a:r>
            <a:endParaRPr lang="ca-ES" sz="1700" dirty="0">
              <a:latin typeface="Arial"/>
              <a:cs typeface="Arial"/>
            </a:endParaRPr>
          </a:p>
        </p:txBody>
      </p:sp>
      <p:pic>
        <p:nvPicPr>
          <p:cNvPr id="6" name="object 6"/>
          <p:cNvPicPr/>
          <p:nvPr/>
        </p:nvPicPr>
        <p:blipFill>
          <a:blip r:embed="rId2" cstate="print"/>
          <a:stretch>
            <a:fillRect/>
          </a:stretch>
        </p:blipFill>
        <p:spPr>
          <a:xfrm>
            <a:off x="359999" y="3975137"/>
            <a:ext cx="3128025" cy="72094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59994" y="360006"/>
            <a:ext cx="3869105" cy="6624002"/>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4205605">
              <a:lnSpc>
                <a:spcPct val="100000"/>
              </a:lnSpc>
              <a:spcBef>
                <a:spcPts val="100"/>
              </a:spcBef>
              <a:tabLst>
                <a:tab pos="12252325" algn="l"/>
              </a:tabLst>
            </a:pPr>
            <a:r>
              <a:rPr lang="ca-ES"/>
              <a:t>9. Mercats + sostenibles</a:t>
            </a:r>
            <a:r>
              <a:rPr lang="en-US"/>
              <a:t>	</a:t>
            </a:r>
          </a:p>
        </p:txBody>
      </p:sp>
      <p:sp>
        <p:nvSpPr>
          <p:cNvPr id="4" name="object 4"/>
          <p:cNvSpPr txBox="1"/>
          <p:nvPr/>
        </p:nvSpPr>
        <p:spPr>
          <a:xfrm>
            <a:off x="4540410" y="1046403"/>
            <a:ext cx="8049259" cy="5576570"/>
          </a:xfrm>
          <a:prstGeom prst="rect">
            <a:avLst/>
          </a:prstGeom>
        </p:spPr>
        <p:txBody>
          <a:bodyPr vert="horz" wrap="square" lIns="0" tIns="12700" rIns="0" bIns="0" rtlCol="0">
            <a:spAutoFit/>
          </a:bodyPr>
          <a:lstStyle/>
          <a:p>
            <a:pPr marL="12700">
              <a:lnSpc>
                <a:spcPts val="1910"/>
              </a:lnSpc>
              <a:spcBef>
                <a:spcPts val="100"/>
              </a:spcBef>
            </a:pPr>
            <a:r>
              <a:rPr lang="ca-ES" sz="1600" b="1" dirty="0">
                <a:latin typeface="Arial"/>
              </a:rPr>
              <a:t>Millores</a:t>
            </a:r>
            <a:r>
              <a:rPr lang="ca-ES"/>
              <a:t> </a:t>
            </a:r>
            <a:r>
              <a:rPr lang="ca-ES" sz="1600" b="1" dirty="0">
                <a:latin typeface="Arial"/>
              </a:rPr>
              <a:t>energètiques</a:t>
            </a:r>
            <a:r>
              <a:rPr lang="ca-ES"/>
              <a:t> </a:t>
            </a:r>
            <a:r>
              <a:rPr lang="ca-ES" sz="1600" b="1" dirty="0">
                <a:latin typeface="Arial"/>
              </a:rPr>
              <a:t>en</a:t>
            </a:r>
            <a:r>
              <a:rPr lang="ca-ES"/>
              <a:t> </a:t>
            </a:r>
            <a:r>
              <a:rPr lang="ca-ES" sz="1600" b="1" dirty="0">
                <a:latin typeface="Arial"/>
              </a:rPr>
              <a:t>les</a:t>
            </a:r>
            <a:r>
              <a:rPr lang="ca-ES"/>
              <a:t> </a:t>
            </a:r>
            <a:r>
              <a:rPr lang="ca-ES" sz="1600" b="1" dirty="0">
                <a:latin typeface="Arial"/>
              </a:rPr>
              <a:t>instal·lacions</a:t>
            </a:r>
            <a:r>
              <a:rPr lang="ca-ES"/>
              <a:t> </a:t>
            </a:r>
            <a:r>
              <a:rPr lang="ca-ES" sz="1600" b="1" dirty="0">
                <a:latin typeface="Arial"/>
              </a:rPr>
              <a:t>d’enllumenat:</a:t>
            </a:r>
            <a:endParaRPr lang="ca-ES" sz="1600" dirty="0">
              <a:latin typeface="Arial"/>
              <a:cs typeface="Arial"/>
            </a:endParaRPr>
          </a:p>
          <a:p>
            <a:pPr marL="12700">
              <a:lnSpc>
                <a:spcPts val="1910"/>
              </a:lnSpc>
            </a:pPr>
            <a:r>
              <a:rPr lang="ca-ES" sz="1600" b="1" dirty="0">
                <a:latin typeface="Arial"/>
              </a:rPr>
              <a:t>(24</a:t>
            </a:r>
            <a:r>
              <a:rPr lang="ca-ES"/>
              <a:t> </a:t>
            </a:r>
            <a:r>
              <a:rPr lang="ca-ES" sz="1600" b="1" dirty="0">
                <a:latin typeface="Arial"/>
              </a:rPr>
              <a:t>mercats</a:t>
            </a:r>
            <a:r>
              <a:rPr lang="ca-ES"/>
              <a:t> </a:t>
            </a:r>
            <a:r>
              <a:rPr lang="ca-ES" sz="1600" b="1" dirty="0">
                <a:latin typeface="Arial"/>
              </a:rPr>
              <a:t>tenen</a:t>
            </a:r>
            <a:r>
              <a:rPr lang="ca-ES"/>
              <a:t> </a:t>
            </a:r>
            <a:r>
              <a:rPr lang="ca-ES" sz="1600" b="1" dirty="0">
                <a:latin typeface="Arial"/>
              </a:rPr>
              <a:t>il·luminació</a:t>
            </a:r>
            <a:r>
              <a:rPr lang="ca-ES"/>
              <a:t> </a:t>
            </a:r>
            <a:r>
              <a:rPr lang="ca-ES" sz="1600" b="1" dirty="0">
                <a:latin typeface="Arial"/>
              </a:rPr>
              <a:t>LED)</a:t>
            </a:r>
            <a:endParaRPr lang="ca-ES" sz="1600" dirty="0">
              <a:latin typeface="Arial"/>
              <a:cs typeface="Arial"/>
            </a:endParaRPr>
          </a:p>
          <a:p>
            <a:pPr marL="12700" marR="44450">
              <a:lnSpc>
                <a:spcPts val="1900"/>
              </a:lnSpc>
              <a:spcBef>
                <a:spcPts val="1960"/>
              </a:spcBef>
            </a:pPr>
            <a:r>
              <a:rPr lang="ca-ES" sz="1600" dirty="0">
                <a:latin typeface="Arial"/>
              </a:rPr>
              <a:t>Des del 2014, s’està implantant la tecnologia LED a les sales de vendes dels mercats següents: Hostafrancs, la Concepció, la Barceloneta, Fort Pienc, Sarrià, Felip II, la Trinitat, les Corts. Cal remarcar que la tecnologia LED ha anat canviant, la qual</a:t>
            </a:r>
            <a:r>
              <a:rPr lang="ca-ES"/>
              <a:t> </a:t>
            </a:r>
            <a:r>
              <a:rPr lang="ca-ES" sz="1600" dirty="0">
                <a:latin typeface="Arial"/>
              </a:rPr>
              <a:t>cosa</a:t>
            </a:r>
            <a:r>
              <a:rPr lang="ca-ES"/>
              <a:t> </a:t>
            </a:r>
            <a:r>
              <a:rPr lang="ca-ES" sz="1600" dirty="0">
                <a:latin typeface="Arial"/>
              </a:rPr>
              <a:t>implicarà</a:t>
            </a:r>
            <a:r>
              <a:rPr lang="ca-ES"/>
              <a:t> </a:t>
            </a:r>
            <a:r>
              <a:rPr lang="ca-ES" sz="1600" dirty="0">
                <a:latin typeface="Arial"/>
              </a:rPr>
              <a:t>actuacions</a:t>
            </a:r>
            <a:r>
              <a:rPr lang="ca-ES"/>
              <a:t> </a:t>
            </a:r>
            <a:r>
              <a:rPr lang="ca-ES" sz="1600" dirty="0">
                <a:latin typeface="Arial"/>
              </a:rPr>
              <a:t>a</a:t>
            </a:r>
            <a:r>
              <a:rPr lang="ca-ES"/>
              <a:t> </a:t>
            </a:r>
            <a:r>
              <a:rPr lang="ca-ES" sz="1600" dirty="0">
                <a:latin typeface="Arial"/>
              </a:rPr>
              <a:t>mitjà</a:t>
            </a:r>
            <a:r>
              <a:rPr lang="ca-ES"/>
              <a:t> </a:t>
            </a:r>
            <a:r>
              <a:rPr lang="ca-ES" sz="1600" dirty="0">
                <a:latin typeface="Arial"/>
              </a:rPr>
              <a:t>termini</a:t>
            </a:r>
            <a:r>
              <a:rPr lang="ca-ES"/>
              <a:t> </a:t>
            </a:r>
            <a:r>
              <a:rPr lang="ca-ES" sz="1600" dirty="0">
                <a:latin typeface="Arial"/>
              </a:rPr>
              <a:t>als</a:t>
            </a:r>
            <a:r>
              <a:rPr lang="ca-ES"/>
              <a:t> </a:t>
            </a:r>
            <a:r>
              <a:rPr lang="ca-ES" sz="1600" dirty="0">
                <a:latin typeface="Arial"/>
              </a:rPr>
              <a:t>mercats</a:t>
            </a:r>
            <a:r>
              <a:rPr lang="ca-ES"/>
              <a:t> </a:t>
            </a:r>
            <a:r>
              <a:rPr lang="ca-ES" sz="1600" dirty="0">
                <a:latin typeface="Arial"/>
              </a:rPr>
              <a:t>en</a:t>
            </a:r>
            <a:r>
              <a:rPr lang="ca-ES"/>
              <a:t> </a:t>
            </a:r>
            <a:r>
              <a:rPr lang="ca-ES" sz="1600" dirty="0">
                <a:latin typeface="Arial"/>
              </a:rPr>
              <a:t>què</a:t>
            </a:r>
            <a:r>
              <a:rPr lang="ca-ES"/>
              <a:t> </a:t>
            </a:r>
            <a:r>
              <a:rPr lang="ca-ES" sz="1600" dirty="0">
                <a:latin typeface="Arial"/>
              </a:rPr>
              <a:t>es</a:t>
            </a:r>
            <a:r>
              <a:rPr lang="ca-ES"/>
              <a:t> </a:t>
            </a:r>
            <a:r>
              <a:rPr lang="ca-ES" sz="1600" dirty="0">
                <a:latin typeface="Arial"/>
              </a:rPr>
              <a:t>va</a:t>
            </a:r>
            <a:r>
              <a:rPr lang="ca-ES"/>
              <a:t> </a:t>
            </a:r>
            <a:r>
              <a:rPr lang="ca-ES" sz="1600" dirty="0">
                <a:latin typeface="Arial"/>
              </a:rPr>
              <a:t>incorporar</a:t>
            </a:r>
            <a:r>
              <a:rPr lang="ca-ES"/>
              <a:t> </a:t>
            </a:r>
            <a:r>
              <a:rPr lang="ca-ES" sz="1600" dirty="0">
                <a:latin typeface="Arial"/>
              </a:rPr>
              <a:t>el 2014-2015.</a:t>
            </a:r>
            <a:endParaRPr lang="ca-ES" sz="1600" dirty="0">
              <a:latin typeface="Arial"/>
              <a:cs typeface="Arial"/>
            </a:endParaRPr>
          </a:p>
          <a:p>
            <a:pPr marL="12700" marR="5080">
              <a:lnSpc>
                <a:spcPts val="1900"/>
              </a:lnSpc>
              <a:spcBef>
                <a:spcPts val="1895"/>
              </a:spcBef>
            </a:pPr>
            <a:r>
              <a:rPr lang="ca-ES" sz="1600" dirty="0">
                <a:latin typeface="Arial"/>
              </a:rPr>
              <a:t>Des del 2016, les actuacions d’implantació de l’enllumenat s’han realitzat tant a les zones</a:t>
            </a:r>
            <a:r>
              <a:rPr lang="ca-ES"/>
              <a:t> </a:t>
            </a:r>
            <a:r>
              <a:rPr lang="ca-ES" sz="1600" dirty="0">
                <a:latin typeface="Arial"/>
              </a:rPr>
              <a:t>de</a:t>
            </a:r>
            <a:r>
              <a:rPr lang="ca-ES"/>
              <a:t> </a:t>
            </a:r>
            <a:r>
              <a:rPr lang="ca-ES" sz="1600" dirty="0">
                <a:latin typeface="Arial"/>
              </a:rPr>
              <a:t>vendes</a:t>
            </a:r>
            <a:r>
              <a:rPr lang="ca-ES"/>
              <a:t> </a:t>
            </a:r>
            <a:r>
              <a:rPr lang="ca-ES" sz="1600" dirty="0">
                <a:latin typeface="Arial"/>
              </a:rPr>
              <a:t>com</a:t>
            </a:r>
            <a:r>
              <a:rPr lang="ca-ES"/>
              <a:t> </a:t>
            </a:r>
            <a:r>
              <a:rPr lang="ca-ES" sz="1600" dirty="0">
                <a:latin typeface="Arial"/>
              </a:rPr>
              <a:t>als</a:t>
            </a:r>
            <a:r>
              <a:rPr lang="ca-ES"/>
              <a:t> </a:t>
            </a:r>
            <a:r>
              <a:rPr lang="ca-ES" sz="1600" dirty="0">
                <a:latin typeface="Arial"/>
              </a:rPr>
              <a:t>espais</a:t>
            </a:r>
            <a:r>
              <a:rPr lang="ca-ES"/>
              <a:t> </a:t>
            </a:r>
            <a:r>
              <a:rPr lang="ca-ES" sz="1600" dirty="0">
                <a:latin typeface="Arial"/>
              </a:rPr>
              <a:t>de</a:t>
            </a:r>
            <a:r>
              <a:rPr lang="ca-ES"/>
              <a:t> </a:t>
            </a:r>
            <a:r>
              <a:rPr lang="ca-ES" sz="1600" dirty="0">
                <a:latin typeface="Arial"/>
              </a:rPr>
              <a:t>logística</a:t>
            </a:r>
            <a:r>
              <a:rPr lang="ca-ES"/>
              <a:t> </a:t>
            </a:r>
            <a:r>
              <a:rPr lang="ca-ES" sz="1600" dirty="0">
                <a:latin typeface="Arial"/>
              </a:rPr>
              <a:t>i</a:t>
            </a:r>
            <a:r>
              <a:rPr lang="ca-ES"/>
              <a:t> </a:t>
            </a:r>
            <a:r>
              <a:rPr lang="ca-ES" sz="1600" dirty="0">
                <a:latin typeface="Arial"/>
              </a:rPr>
              <a:t>als</a:t>
            </a:r>
            <a:r>
              <a:rPr lang="ca-ES"/>
              <a:t> </a:t>
            </a:r>
            <a:r>
              <a:rPr lang="ca-ES" sz="1600" dirty="0">
                <a:latin typeface="Arial"/>
              </a:rPr>
              <a:t>magatzems</a:t>
            </a:r>
            <a:r>
              <a:rPr lang="ca-ES"/>
              <a:t> </a:t>
            </a:r>
            <a:r>
              <a:rPr lang="ca-ES" sz="1600" dirty="0">
                <a:latin typeface="Arial"/>
              </a:rPr>
              <a:t>dels</a:t>
            </a:r>
            <a:r>
              <a:rPr lang="ca-ES"/>
              <a:t> </a:t>
            </a:r>
            <a:r>
              <a:rPr lang="ca-ES" sz="1600" dirty="0">
                <a:latin typeface="Arial"/>
              </a:rPr>
              <a:t>mercats</a:t>
            </a:r>
            <a:r>
              <a:rPr lang="ca-ES"/>
              <a:t> </a:t>
            </a:r>
            <a:r>
              <a:rPr lang="ca-ES" sz="1600" dirty="0">
                <a:latin typeface="Arial"/>
              </a:rPr>
              <a:t>següents: </a:t>
            </a:r>
            <a:r>
              <a:rPr lang="ca-ES"/>
              <a:t> </a:t>
            </a:r>
            <a:r>
              <a:rPr lang="ca-ES" sz="1600" dirty="0">
                <a:latin typeface="Arial"/>
              </a:rPr>
              <a:t>el Besòs, la Marina, Lesseps, la Mercè. Aquest 2020 s’han executat les instal·lacions</a:t>
            </a:r>
            <a:r>
              <a:rPr lang="ca-ES"/>
              <a:t> </a:t>
            </a:r>
            <a:r>
              <a:rPr lang="ca-ES" sz="1600" dirty="0">
                <a:latin typeface="Arial"/>
              </a:rPr>
              <a:t>de</a:t>
            </a:r>
            <a:r>
              <a:rPr lang="ca-ES"/>
              <a:t> </a:t>
            </a:r>
            <a:r>
              <a:rPr lang="ca-ES" sz="1600" dirty="0">
                <a:latin typeface="Arial"/>
              </a:rPr>
              <a:t>l’Estrella</a:t>
            </a:r>
            <a:r>
              <a:rPr lang="ca-ES"/>
              <a:t> </a:t>
            </a:r>
            <a:r>
              <a:rPr lang="ca-ES" sz="1600" dirty="0">
                <a:latin typeface="Arial"/>
              </a:rPr>
              <a:t>i</a:t>
            </a:r>
            <a:r>
              <a:rPr lang="ca-ES"/>
              <a:t> </a:t>
            </a:r>
            <a:r>
              <a:rPr lang="ca-ES" sz="1600" dirty="0">
                <a:latin typeface="Arial"/>
              </a:rPr>
              <a:t>Sants,</a:t>
            </a:r>
            <a:r>
              <a:rPr lang="ca-ES"/>
              <a:t> </a:t>
            </a:r>
            <a:r>
              <a:rPr lang="ca-ES" sz="1600" dirty="0">
                <a:latin typeface="Arial"/>
              </a:rPr>
              <a:t>i</a:t>
            </a:r>
            <a:r>
              <a:rPr lang="ca-ES"/>
              <a:t> </a:t>
            </a:r>
            <a:r>
              <a:rPr lang="ca-ES" sz="1600" dirty="0">
                <a:latin typeface="Arial"/>
              </a:rPr>
              <a:t>el</a:t>
            </a:r>
            <a:r>
              <a:rPr lang="ca-ES"/>
              <a:t> </a:t>
            </a:r>
            <a:r>
              <a:rPr lang="ca-ES" sz="1600" dirty="0">
                <a:latin typeface="Arial"/>
              </a:rPr>
              <a:t>Mercat</a:t>
            </a:r>
            <a:r>
              <a:rPr lang="ca-ES"/>
              <a:t> </a:t>
            </a:r>
            <a:r>
              <a:rPr lang="ca-ES" sz="1600" dirty="0">
                <a:latin typeface="Arial"/>
              </a:rPr>
              <a:t>Galvany</a:t>
            </a:r>
            <a:r>
              <a:rPr lang="ca-ES"/>
              <a:t> </a:t>
            </a:r>
            <a:r>
              <a:rPr lang="ca-ES" sz="1600" dirty="0">
                <a:latin typeface="Arial"/>
              </a:rPr>
              <a:t>està</a:t>
            </a:r>
            <a:r>
              <a:rPr lang="ca-ES"/>
              <a:t> </a:t>
            </a:r>
            <a:r>
              <a:rPr lang="ca-ES" sz="1600" dirty="0">
                <a:latin typeface="Arial"/>
              </a:rPr>
              <a:t>en</a:t>
            </a:r>
            <a:r>
              <a:rPr lang="ca-ES"/>
              <a:t> </a:t>
            </a:r>
            <a:r>
              <a:rPr lang="ca-ES" sz="1600" dirty="0">
                <a:latin typeface="Arial"/>
              </a:rPr>
              <a:t>procés</a:t>
            </a:r>
            <a:r>
              <a:rPr lang="ca-ES"/>
              <a:t> </a:t>
            </a:r>
            <a:r>
              <a:rPr lang="ca-ES" sz="1600" dirty="0">
                <a:latin typeface="Arial"/>
              </a:rPr>
              <a:t>d’obres.</a:t>
            </a:r>
            <a:endParaRPr lang="ca-ES" sz="1600" dirty="0">
              <a:latin typeface="Arial"/>
              <a:cs typeface="Arial"/>
            </a:endParaRPr>
          </a:p>
          <a:p>
            <a:pPr marL="12700" marR="34925">
              <a:lnSpc>
                <a:spcPts val="1900"/>
              </a:lnSpc>
              <a:spcBef>
                <a:spcPts val="1900"/>
              </a:spcBef>
            </a:pPr>
            <a:r>
              <a:rPr lang="ca-ES" sz="1600" dirty="0">
                <a:latin typeface="Arial"/>
              </a:rPr>
              <a:t>Així mateix, des del 2016, tots els projectes de remodelació de l’IMMB preveuen la implantació</a:t>
            </a:r>
            <a:r>
              <a:rPr lang="ca-ES"/>
              <a:t> </a:t>
            </a:r>
            <a:r>
              <a:rPr lang="ca-ES" sz="1600" dirty="0">
                <a:latin typeface="Arial"/>
              </a:rPr>
              <a:t>de</a:t>
            </a:r>
            <a:r>
              <a:rPr lang="ca-ES"/>
              <a:t> </a:t>
            </a:r>
            <a:r>
              <a:rPr lang="ca-ES" sz="1600" dirty="0">
                <a:latin typeface="Arial"/>
              </a:rPr>
              <a:t>la</a:t>
            </a:r>
            <a:r>
              <a:rPr lang="ca-ES"/>
              <a:t> </a:t>
            </a:r>
            <a:r>
              <a:rPr lang="ca-ES" sz="1600" dirty="0">
                <a:latin typeface="Arial"/>
              </a:rPr>
              <a:t>tecnologia</a:t>
            </a:r>
            <a:r>
              <a:rPr lang="ca-ES"/>
              <a:t> </a:t>
            </a:r>
            <a:r>
              <a:rPr lang="ca-ES" sz="1600" dirty="0">
                <a:latin typeface="Arial"/>
              </a:rPr>
              <a:t>LED</a:t>
            </a:r>
            <a:r>
              <a:rPr lang="ca-ES"/>
              <a:t> </a:t>
            </a:r>
            <a:r>
              <a:rPr lang="ca-ES" sz="1600" dirty="0">
                <a:latin typeface="Arial"/>
              </a:rPr>
              <a:t>(són</a:t>
            </a:r>
            <a:r>
              <a:rPr lang="ca-ES"/>
              <a:t> </a:t>
            </a:r>
            <a:r>
              <a:rPr lang="ca-ES" sz="1600" dirty="0">
                <a:latin typeface="Arial"/>
              </a:rPr>
              <a:t>projectes</a:t>
            </a:r>
            <a:r>
              <a:rPr lang="ca-ES"/>
              <a:t> </a:t>
            </a:r>
            <a:r>
              <a:rPr lang="ca-ES" sz="1600" dirty="0">
                <a:latin typeface="Arial"/>
              </a:rPr>
              <a:t>redactats</a:t>
            </a:r>
            <a:r>
              <a:rPr lang="ca-ES"/>
              <a:t> </a:t>
            </a:r>
            <a:r>
              <a:rPr lang="ca-ES" sz="1600" dirty="0">
                <a:latin typeface="Arial"/>
              </a:rPr>
              <a:t>un</a:t>
            </a:r>
            <a:r>
              <a:rPr lang="ca-ES"/>
              <a:t> </a:t>
            </a:r>
            <a:r>
              <a:rPr lang="ca-ES" sz="1600" dirty="0">
                <a:latin typeface="Arial"/>
              </a:rPr>
              <a:t>o</a:t>
            </a:r>
            <a:r>
              <a:rPr lang="ca-ES"/>
              <a:t> </a:t>
            </a:r>
            <a:r>
              <a:rPr lang="ca-ES" sz="1600" dirty="0">
                <a:latin typeface="Arial"/>
              </a:rPr>
              <a:t>dos</a:t>
            </a:r>
            <a:r>
              <a:rPr lang="ca-ES"/>
              <a:t> </a:t>
            </a:r>
            <a:r>
              <a:rPr lang="ca-ES" sz="1600" dirty="0">
                <a:latin typeface="Arial"/>
              </a:rPr>
              <a:t>anys</a:t>
            </a:r>
            <a:r>
              <a:rPr lang="ca-ES"/>
              <a:t> </a:t>
            </a:r>
            <a:r>
              <a:rPr lang="ca-ES" sz="1600" dirty="0">
                <a:latin typeface="Arial"/>
              </a:rPr>
              <a:t>abans</a:t>
            </a:r>
            <a:r>
              <a:rPr lang="ca-ES"/>
              <a:t> </a:t>
            </a:r>
            <a:r>
              <a:rPr lang="ca-ES" sz="1600" dirty="0">
                <a:latin typeface="Arial"/>
              </a:rPr>
              <a:t>de</a:t>
            </a:r>
            <a:r>
              <a:rPr lang="ca-ES"/>
              <a:t> </a:t>
            </a:r>
            <a:r>
              <a:rPr lang="ca-ES" sz="1600" dirty="0">
                <a:latin typeface="Arial"/>
              </a:rPr>
              <a:t>la finalització</a:t>
            </a:r>
            <a:r>
              <a:rPr lang="ca-ES"/>
              <a:t> </a:t>
            </a:r>
            <a:r>
              <a:rPr lang="ca-ES" sz="1600" dirty="0">
                <a:latin typeface="Arial"/>
              </a:rPr>
              <a:t>de</a:t>
            </a:r>
            <a:r>
              <a:rPr lang="ca-ES"/>
              <a:t> </a:t>
            </a:r>
            <a:r>
              <a:rPr lang="ca-ES" sz="1600" dirty="0">
                <a:latin typeface="Arial"/>
              </a:rPr>
              <a:t>les</a:t>
            </a:r>
            <a:r>
              <a:rPr lang="ca-ES"/>
              <a:t> </a:t>
            </a:r>
            <a:r>
              <a:rPr lang="ca-ES" sz="1600" dirty="0">
                <a:latin typeface="Arial"/>
              </a:rPr>
              <a:t>obres).</a:t>
            </a:r>
            <a:r>
              <a:rPr lang="ca-ES"/>
              <a:t> </a:t>
            </a:r>
            <a:r>
              <a:rPr lang="ca-ES" sz="1600" dirty="0">
                <a:latin typeface="Arial"/>
              </a:rPr>
              <a:t>Les</a:t>
            </a:r>
            <a:r>
              <a:rPr lang="ca-ES"/>
              <a:t> </a:t>
            </a:r>
            <a:r>
              <a:rPr lang="ca-ES" sz="1600" dirty="0">
                <a:latin typeface="Arial"/>
              </a:rPr>
              <a:t>remodelacions</a:t>
            </a:r>
            <a:r>
              <a:rPr lang="ca-ES"/>
              <a:t> </a:t>
            </a:r>
            <a:r>
              <a:rPr lang="ca-ES" sz="1600" dirty="0">
                <a:latin typeface="Arial"/>
              </a:rPr>
              <a:t>dels</a:t>
            </a:r>
            <a:r>
              <a:rPr lang="ca-ES"/>
              <a:t> </a:t>
            </a:r>
            <a:r>
              <a:rPr lang="ca-ES" sz="1600" dirty="0">
                <a:latin typeface="Arial"/>
              </a:rPr>
              <a:t>últims</a:t>
            </a:r>
            <a:r>
              <a:rPr lang="ca-ES"/>
              <a:t> </a:t>
            </a:r>
            <a:r>
              <a:rPr lang="ca-ES" sz="1600" dirty="0">
                <a:latin typeface="Arial"/>
              </a:rPr>
              <a:t>anys</a:t>
            </a:r>
            <a:r>
              <a:rPr lang="ca-ES"/>
              <a:t> </a:t>
            </a:r>
            <a:r>
              <a:rPr lang="ca-ES" sz="1600" dirty="0">
                <a:latin typeface="Arial"/>
              </a:rPr>
              <a:t>són:</a:t>
            </a:r>
            <a:r>
              <a:rPr lang="ca-ES"/>
              <a:t> </a:t>
            </a:r>
            <a:r>
              <a:rPr lang="ca-ES" sz="1600" dirty="0">
                <a:latin typeface="Arial"/>
              </a:rPr>
              <a:t>Sant</a:t>
            </a:r>
            <a:r>
              <a:rPr lang="ca-ES"/>
              <a:t> </a:t>
            </a:r>
            <a:r>
              <a:rPr lang="ca-ES" sz="1600" dirty="0">
                <a:latin typeface="Arial"/>
              </a:rPr>
              <a:t>Andreu</a:t>
            </a:r>
            <a:r>
              <a:rPr lang="ca-ES"/>
              <a:t> </a:t>
            </a:r>
            <a:r>
              <a:rPr lang="ca-ES" sz="1600" dirty="0">
                <a:latin typeface="Arial"/>
              </a:rPr>
              <a:t>(carpa provisional), les Tres Torres, l’Abaceria Central (carpa provisional), la Vall d’Hebron, la</a:t>
            </a:r>
            <a:r>
              <a:rPr lang="ca-ES"/>
              <a:t> </a:t>
            </a:r>
            <a:r>
              <a:rPr lang="ca-ES" sz="1600" dirty="0">
                <a:latin typeface="Arial"/>
              </a:rPr>
              <a:t>Boqueria,</a:t>
            </a:r>
            <a:r>
              <a:rPr lang="ca-ES"/>
              <a:t> </a:t>
            </a:r>
            <a:r>
              <a:rPr lang="ca-ES" sz="1600" dirty="0">
                <a:latin typeface="Arial"/>
              </a:rPr>
              <a:t>Sant</a:t>
            </a:r>
            <a:r>
              <a:rPr lang="ca-ES"/>
              <a:t> </a:t>
            </a:r>
            <a:r>
              <a:rPr lang="ca-ES" sz="1600" dirty="0">
                <a:latin typeface="Arial"/>
              </a:rPr>
              <a:t>Antoni,</a:t>
            </a:r>
            <a:r>
              <a:rPr lang="ca-ES"/>
              <a:t> </a:t>
            </a:r>
            <a:r>
              <a:rPr lang="ca-ES" sz="1600" dirty="0">
                <a:latin typeface="Arial"/>
              </a:rPr>
              <a:t>el</a:t>
            </a:r>
            <a:r>
              <a:rPr lang="ca-ES"/>
              <a:t> </a:t>
            </a:r>
            <a:r>
              <a:rPr lang="ca-ES" sz="1600" dirty="0">
                <a:latin typeface="Arial"/>
              </a:rPr>
              <a:t>Bon</a:t>
            </a:r>
            <a:r>
              <a:rPr lang="ca-ES"/>
              <a:t> </a:t>
            </a:r>
            <a:r>
              <a:rPr lang="ca-ES" sz="1600" dirty="0">
                <a:latin typeface="Arial"/>
              </a:rPr>
              <a:t>Pastor,</a:t>
            </a:r>
            <a:r>
              <a:rPr lang="ca-ES"/>
              <a:t> </a:t>
            </a:r>
            <a:r>
              <a:rPr lang="ca-ES" sz="1600" dirty="0">
                <a:latin typeface="Arial"/>
              </a:rPr>
              <a:t>Sant</a:t>
            </a:r>
            <a:r>
              <a:rPr lang="ca-ES"/>
              <a:t> </a:t>
            </a:r>
            <a:r>
              <a:rPr lang="ca-ES" sz="1600" dirty="0">
                <a:latin typeface="Arial"/>
              </a:rPr>
              <a:t>Gervasi,</a:t>
            </a:r>
            <a:r>
              <a:rPr lang="ca-ES"/>
              <a:t> </a:t>
            </a:r>
            <a:r>
              <a:rPr lang="ca-ES" sz="1600" dirty="0">
                <a:latin typeface="Arial"/>
              </a:rPr>
              <a:t>Ciutat</a:t>
            </a:r>
            <a:r>
              <a:rPr lang="ca-ES"/>
              <a:t> </a:t>
            </a:r>
            <a:r>
              <a:rPr lang="ca-ES" sz="1600" dirty="0">
                <a:latin typeface="Arial"/>
              </a:rPr>
              <a:t>Meridiana.</a:t>
            </a:r>
            <a:endParaRPr lang="ca-ES" sz="1600" dirty="0">
              <a:latin typeface="Arial"/>
              <a:cs typeface="Arial"/>
            </a:endParaRPr>
          </a:p>
          <a:p>
            <a:pPr marL="12700" marR="11430">
              <a:lnSpc>
                <a:spcPts val="1900"/>
              </a:lnSpc>
              <a:spcBef>
                <a:spcPts val="1895"/>
              </a:spcBef>
            </a:pPr>
            <a:r>
              <a:rPr lang="ca-ES" sz="1600" dirty="0">
                <a:latin typeface="Arial"/>
              </a:rPr>
              <a:t>Durant</a:t>
            </a:r>
            <a:r>
              <a:rPr lang="ca-ES"/>
              <a:t> </a:t>
            </a:r>
            <a:r>
              <a:rPr lang="ca-ES" sz="1600" dirty="0">
                <a:latin typeface="Arial"/>
              </a:rPr>
              <a:t>el</a:t>
            </a:r>
            <a:r>
              <a:rPr lang="ca-ES"/>
              <a:t> </a:t>
            </a:r>
            <a:r>
              <a:rPr lang="ca-ES" sz="1600" dirty="0">
                <a:latin typeface="Arial"/>
              </a:rPr>
              <a:t>2020</a:t>
            </a:r>
            <a:r>
              <a:rPr lang="ca-ES"/>
              <a:t> </a:t>
            </a:r>
            <a:r>
              <a:rPr lang="ca-ES" sz="1600" dirty="0">
                <a:latin typeface="Arial"/>
              </a:rPr>
              <a:t>s’han</a:t>
            </a:r>
            <a:r>
              <a:rPr lang="ca-ES"/>
              <a:t> </a:t>
            </a:r>
            <a:r>
              <a:rPr lang="ca-ES" sz="1600" dirty="0">
                <a:latin typeface="Arial"/>
              </a:rPr>
              <a:t>redactat</a:t>
            </a:r>
            <a:r>
              <a:rPr lang="ca-ES"/>
              <a:t> </a:t>
            </a:r>
            <a:r>
              <a:rPr lang="ca-ES" sz="1600" dirty="0">
                <a:latin typeface="Arial"/>
              </a:rPr>
              <a:t>també</a:t>
            </a:r>
            <a:r>
              <a:rPr lang="ca-ES"/>
              <a:t> </a:t>
            </a:r>
            <a:r>
              <a:rPr lang="ca-ES" sz="1600" dirty="0">
                <a:latin typeface="Arial"/>
              </a:rPr>
              <a:t>sis</a:t>
            </a:r>
            <a:r>
              <a:rPr lang="ca-ES"/>
              <a:t> </a:t>
            </a:r>
            <a:r>
              <a:rPr lang="ca-ES" sz="1600" dirty="0">
                <a:latin typeface="Arial"/>
              </a:rPr>
              <a:t>projectes</a:t>
            </a:r>
            <a:r>
              <a:rPr lang="ca-ES"/>
              <a:t> </a:t>
            </a:r>
            <a:r>
              <a:rPr lang="ca-ES" sz="1600" dirty="0">
                <a:latin typeface="Arial"/>
              </a:rPr>
              <a:t>executius</a:t>
            </a:r>
            <a:r>
              <a:rPr lang="ca-ES"/>
              <a:t> </a:t>
            </a:r>
            <a:r>
              <a:rPr lang="ca-ES" sz="1600" dirty="0">
                <a:latin typeface="Arial"/>
              </a:rPr>
              <a:t>de</a:t>
            </a:r>
            <a:r>
              <a:rPr lang="ca-ES"/>
              <a:t> </a:t>
            </a:r>
            <a:r>
              <a:rPr lang="ca-ES" sz="1600" dirty="0">
                <a:latin typeface="Arial"/>
              </a:rPr>
              <a:t>substitució</a:t>
            </a:r>
            <a:r>
              <a:rPr lang="ca-ES"/>
              <a:t> </a:t>
            </a:r>
            <a:r>
              <a:rPr lang="ca-ES" sz="1600" dirty="0">
                <a:latin typeface="Arial"/>
              </a:rPr>
              <a:t>d’enllumenat</a:t>
            </a:r>
            <a:r>
              <a:rPr lang="ca-ES"/>
              <a:t> </a:t>
            </a:r>
            <a:r>
              <a:rPr lang="ca-ES" sz="1600" dirty="0">
                <a:latin typeface="Arial"/>
              </a:rPr>
              <a:t>a</a:t>
            </a:r>
            <a:r>
              <a:rPr lang="ca-ES"/>
              <a:t> </a:t>
            </a:r>
            <a:r>
              <a:rPr lang="ca-ES" sz="1600" dirty="0">
                <a:latin typeface="Arial"/>
              </a:rPr>
              <a:t>LED:</a:t>
            </a:r>
            <a:r>
              <a:rPr lang="ca-ES"/>
              <a:t> </a:t>
            </a:r>
            <a:r>
              <a:rPr lang="ca-ES" sz="1600" dirty="0">
                <a:latin typeface="Arial"/>
              </a:rPr>
              <a:t>el</a:t>
            </a:r>
            <a:r>
              <a:rPr lang="ca-ES"/>
              <a:t> </a:t>
            </a:r>
            <a:r>
              <a:rPr lang="ca-ES" sz="1600" dirty="0">
                <a:latin typeface="Arial"/>
              </a:rPr>
              <a:t>Carmel,</a:t>
            </a:r>
            <a:r>
              <a:rPr lang="ca-ES"/>
              <a:t> </a:t>
            </a:r>
            <a:r>
              <a:rPr lang="ca-ES" sz="1600" dirty="0">
                <a:latin typeface="Arial"/>
              </a:rPr>
              <a:t>Hostafrancs,</a:t>
            </a:r>
            <a:r>
              <a:rPr lang="ca-ES"/>
              <a:t> </a:t>
            </a:r>
            <a:r>
              <a:rPr lang="ca-ES" sz="1600" dirty="0">
                <a:latin typeface="Arial"/>
              </a:rPr>
              <a:t>Provençals,</a:t>
            </a:r>
            <a:r>
              <a:rPr lang="ca-ES"/>
              <a:t> </a:t>
            </a:r>
            <a:r>
              <a:rPr lang="ca-ES" sz="1600" dirty="0">
                <a:latin typeface="Arial"/>
              </a:rPr>
              <a:t>la</a:t>
            </a:r>
            <a:r>
              <a:rPr lang="ca-ES"/>
              <a:t> </a:t>
            </a:r>
            <a:r>
              <a:rPr lang="ca-ES" sz="1600" dirty="0">
                <a:latin typeface="Arial"/>
              </a:rPr>
              <a:t>Sagrada</a:t>
            </a:r>
            <a:r>
              <a:rPr lang="ca-ES"/>
              <a:t> </a:t>
            </a:r>
            <a:r>
              <a:rPr lang="ca-ES" sz="1600" dirty="0">
                <a:latin typeface="Arial"/>
              </a:rPr>
              <a:t>Família,</a:t>
            </a:r>
            <a:r>
              <a:rPr lang="ca-ES"/>
              <a:t> </a:t>
            </a:r>
            <a:r>
              <a:rPr lang="ca-ES" sz="1600" dirty="0">
                <a:latin typeface="Arial"/>
              </a:rPr>
              <a:t>Santa</a:t>
            </a:r>
            <a:r>
              <a:rPr lang="ca-ES"/>
              <a:t> </a:t>
            </a:r>
            <a:r>
              <a:rPr lang="ca-ES" sz="1600" dirty="0">
                <a:latin typeface="Arial"/>
              </a:rPr>
              <a:t>Caterina</a:t>
            </a:r>
            <a:endParaRPr lang="ca-ES" sz="1600" dirty="0">
              <a:latin typeface="Arial"/>
              <a:cs typeface="Arial"/>
            </a:endParaRPr>
          </a:p>
          <a:p>
            <a:pPr marL="12700">
              <a:lnSpc>
                <a:spcPts val="1839"/>
              </a:lnSpc>
            </a:pPr>
            <a:r>
              <a:rPr lang="ca-ES" sz="1600" dirty="0">
                <a:latin typeface="Arial"/>
              </a:rPr>
              <a:t>i</a:t>
            </a:r>
            <a:r>
              <a:rPr lang="ca-ES"/>
              <a:t> </a:t>
            </a:r>
            <a:r>
              <a:rPr lang="ca-ES" sz="1600" dirty="0">
                <a:latin typeface="Arial"/>
              </a:rPr>
              <a:t>el</a:t>
            </a:r>
            <a:r>
              <a:rPr lang="ca-ES"/>
              <a:t> </a:t>
            </a:r>
            <a:r>
              <a:rPr lang="ca-ES" sz="1600" dirty="0">
                <a:latin typeface="Arial"/>
              </a:rPr>
              <a:t>Ninot.</a:t>
            </a:r>
            <a:endParaRPr lang="ca-ES" sz="1600" dirty="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4205605">
              <a:lnSpc>
                <a:spcPct val="100000"/>
              </a:lnSpc>
              <a:spcBef>
                <a:spcPts val="100"/>
              </a:spcBef>
              <a:tabLst>
                <a:tab pos="12252325" algn="l"/>
              </a:tabLst>
            </a:pPr>
            <a:r>
              <a:rPr lang="ca-ES"/>
              <a:t>9. Mercats + sostenibles</a:t>
            </a:r>
            <a:r>
              <a:rPr lang="en-US"/>
              <a:t>	</a:t>
            </a:r>
          </a:p>
        </p:txBody>
      </p:sp>
      <p:sp>
        <p:nvSpPr>
          <p:cNvPr id="3" name="object 3"/>
          <p:cNvSpPr txBox="1"/>
          <p:nvPr/>
        </p:nvSpPr>
        <p:spPr>
          <a:xfrm>
            <a:off x="4540410" y="1046403"/>
            <a:ext cx="8065134" cy="5094605"/>
          </a:xfrm>
          <a:prstGeom prst="rect">
            <a:avLst/>
          </a:prstGeom>
        </p:spPr>
        <p:txBody>
          <a:bodyPr vert="horz" wrap="square" lIns="0" tIns="12700" rIns="0" bIns="0" rtlCol="0">
            <a:spAutoFit/>
          </a:bodyPr>
          <a:lstStyle/>
          <a:p>
            <a:pPr marL="12700">
              <a:lnSpc>
                <a:spcPct val="100000"/>
              </a:lnSpc>
              <a:spcBef>
                <a:spcPts val="100"/>
              </a:spcBef>
            </a:pPr>
            <a:r>
              <a:rPr lang="ca-ES" sz="1600" b="1" dirty="0">
                <a:latin typeface="Arial"/>
              </a:rPr>
              <a:t>Instal·lacions d’estalvi energètic o energies renovables als</a:t>
            </a:r>
            <a:r>
              <a:rPr lang="ca-ES"/>
              <a:t> </a:t>
            </a:r>
            <a:r>
              <a:rPr lang="ca-ES" sz="1600" b="1" dirty="0">
                <a:latin typeface="Arial"/>
              </a:rPr>
              <a:t>mercats</a:t>
            </a:r>
            <a:r>
              <a:rPr lang="ca-ES"/>
              <a:t> </a:t>
            </a:r>
            <a:r>
              <a:rPr lang="ca-ES" sz="1600" b="1" dirty="0">
                <a:latin typeface="Arial"/>
              </a:rPr>
              <a:t>de Barcelona:</a:t>
            </a:r>
            <a:endParaRPr lang="ca-ES" sz="1600" dirty="0">
              <a:latin typeface="Arial"/>
              <a:cs typeface="Arial"/>
            </a:endParaRPr>
          </a:p>
          <a:p>
            <a:pPr marL="12700" marR="196215">
              <a:lnSpc>
                <a:spcPts val="1900"/>
              </a:lnSpc>
              <a:spcBef>
                <a:spcPts val="1960"/>
              </a:spcBef>
            </a:pPr>
            <a:r>
              <a:rPr lang="ca-ES" sz="1600" dirty="0">
                <a:latin typeface="Arial"/>
              </a:rPr>
              <a:t>Instal·lacions geotèrmiques/hidrotèrmiques als mercats següents (estalvi energètic al</a:t>
            </a:r>
            <a:r>
              <a:rPr lang="ca-ES"/>
              <a:t> </a:t>
            </a:r>
            <a:r>
              <a:rPr lang="ca-ES" sz="1600" dirty="0">
                <a:latin typeface="Arial"/>
              </a:rPr>
              <a:t>sistema</a:t>
            </a:r>
            <a:r>
              <a:rPr lang="ca-ES"/>
              <a:t> </a:t>
            </a:r>
            <a:r>
              <a:rPr lang="ca-ES" sz="1600" dirty="0">
                <a:latin typeface="Arial"/>
              </a:rPr>
              <a:t>de</a:t>
            </a:r>
            <a:r>
              <a:rPr lang="ca-ES"/>
              <a:t> </a:t>
            </a:r>
            <a:r>
              <a:rPr lang="ca-ES" sz="1600" dirty="0">
                <a:latin typeface="Arial"/>
              </a:rPr>
              <a:t>climatització):</a:t>
            </a:r>
            <a:r>
              <a:rPr lang="ca-ES"/>
              <a:t> </a:t>
            </a:r>
            <a:r>
              <a:rPr lang="ca-ES" sz="1600" dirty="0">
                <a:latin typeface="Arial"/>
              </a:rPr>
              <a:t>Sants</a:t>
            </a:r>
            <a:r>
              <a:rPr lang="ca-ES"/>
              <a:t> </a:t>
            </a:r>
            <a:r>
              <a:rPr lang="ca-ES" sz="1600" dirty="0">
                <a:latin typeface="Arial"/>
              </a:rPr>
              <a:t>(2016)</a:t>
            </a:r>
            <a:r>
              <a:rPr lang="ca-ES"/>
              <a:t> </a:t>
            </a:r>
            <a:r>
              <a:rPr lang="ca-ES" sz="1600" dirty="0">
                <a:latin typeface="Arial"/>
              </a:rPr>
              <a:t>(H),</a:t>
            </a:r>
            <a:r>
              <a:rPr lang="ca-ES"/>
              <a:t> </a:t>
            </a:r>
            <a:r>
              <a:rPr lang="ca-ES" sz="1600" dirty="0">
                <a:latin typeface="Arial"/>
              </a:rPr>
              <a:t>Sant</a:t>
            </a:r>
            <a:r>
              <a:rPr lang="ca-ES"/>
              <a:t> </a:t>
            </a:r>
            <a:r>
              <a:rPr lang="ca-ES" sz="1600" dirty="0">
                <a:latin typeface="Arial"/>
              </a:rPr>
              <a:t>Antoni</a:t>
            </a:r>
            <a:r>
              <a:rPr lang="ca-ES"/>
              <a:t> </a:t>
            </a:r>
            <a:r>
              <a:rPr lang="ca-ES" sz="1600" dirty="0">
                <a:latin typeface="Arial"/>
              </a:rPr>
              <a:t>(2018) (G).</a:t>
            </a:r>
            <a:endParaRPr lang="ca-ES" sz="1600" dirty="0">
              <a:latin typeface="Arial"/>
              <a:cs typeface="Arial"/>
            </a:endParaRPr>
          </a:p>
          <a:p>
            <a:pPr marL="12700" marR="5080">
              <a:lnSpc>
                <a:spcPts val="1900"/>
              </a:lnSpc>
              <a:spcBef>
                <a:spcPts val="1900"/>
              </a:spcBef>
            </a:pPr>
            <a:r>
              <a:rPr lang="ca-ES" sz="1600" dirty="0">
                <a:latin typeface="Arial"/>
              </a:rPr>
              <a:t>Instal·lacions</a:t>
            </a:r>
            <a:r>
              <a:rPr lang="ca-ES"/>
              <a:t> </a:t>
            </a:r>
            <a:r>
              <a:rPr lang="ca-ES" sz="1600" dirty="0">
                <a:latin typeface="Arial"/>
              </a:rPr>
              <a:t>d’aprofitament</a:t>
            </a:r>
            <a:r>
              <a:rPr lang="ca-ES"/>
              <a:t> </a:t>
            </a:r>
            <a:r>
              <a:rPr lang="ca-ES" sz="1600" dirty="0">
                <a:latin typeface="Arial"/>
              </a:rPr>
              <a:t>de</a:t>
            </a:r>
            <a:r>
              <a:rPr lang="ca-ES"/>
              <a:t> </a:t>
            </a:r>
            <a:r>
              <a:rPr lang="ca-ES" sz="1600" dirty="0">
                <a:latin typeface="Arial"/>
              </a:rPr>
              <a:t>filtracions</a:t>
            </a:r>
            <a:r>
              <a:rPr lang="ca-ES"/>
              <a:t> </a:t>
            </a:r>
            <a:r>
              <a:rPr lang="ca-ES" sz="1600" dirty="0">
                <a:latin typeface="Arial"/>
              </a:rPr>
              <a:t>d’aigua</a:t>
            </a:r>
            <a:r>
              <a:rPr lang="ca-ES"/>
              <a:t> </a:t>
            </a:r>
            <a:r>
              <a:rPr lang="ca-ES" sz="1600" dirty="0">
                <a:latin typeface="Arial"/>
              </a:rPr>
              <a:t>freàtica</a:t>
            </a:r>
            <a:r>
              <a:rPr lang="ca-ES"/>
              <a:t> </a:t>
            </a:r>
            <a:r>
              <a:rPr lang="ca-ES" sz="1600" dirty="0">
                <a:latin typeface="Arial"/>
              </a:rPr>
              <a:t>per</a:t>
            </a:r>
            <a:r>
              <a:rPr lang="ca-ES"/>
              <a:t> </a:t>
            </a:r>
            <a:r>
              <a:rPr lang="ca-ES" sz="1600" dirty="0">
                <a:latin typeface="Arial"/>
              </a:rPr>
              <a:t>a</a:t>
            </a:r>
            <a:r>
              <a:rPr lang="ca-ES"/>
              <a:t> </a:t>
            </a:r>
            <a:r>
              <a:rPr lang="ca-ES" sz="1600" dirty="0">
                <a:latin typeface="Arial"/>
              </a:rPr>
              <a:t>WC:</a:t>
            </a:r>
            <a:r>
              <a:rPr lang="ca-ES"/>
              <a:t> </a:t>
            </a:r>
            <a:r>
              <a:rPr lang="ca-ES" sz="1600" dirty="0">
                <a:latin typeface="Arial"/>
              </a:rPr>
              <a:t>Bellcaire</a:t>
            </a:r>
            <a:r>
              <a:rPr lang="ca-ES"/>
              <a:t> </a:t>
            </a:r>
            <a:r>
              <a:rPr lang="ca-ES" sz="1600" dirty="0">
                <a:latin typeface="Arial"/>
              </a:rPr>
              <a:t>(2013), Sant</a:t>
            </a:r>
            <a:r>
              <a:rPr lang="ca-ES"/>
              <a:t> </a:t>
            </a:r>
            <a:r>
              <a:rPr lang="ca-ES" sz="1600" dirty="0">
                <a:latin typeface="Arial"/>
              </a:rPr>
              <a:t>Antoni</a:t>
            </a:r>
            <a:r>
              <a:rPr lang="ca-ES"/>
              <a:t> </a:t>
            </a:r>
            <a:r>
              <a:rPr lang="ca-ES" sz="1600" dirty="0">
                <a:latin typeface="Arial"/>
              </a:rPr>
              <a:t>(2018).</a:t>
            </a:r>
            <a:endParaRPr lang="ca-ES" sz="1600" dirty="0">
              <a:latin typeface="Arial"/>
              <a:cs typeface="Arial"/>
            </a:endParaRPr>
          </a:p>
          <a:p>
            <a:pPr marL="12700" marR="143510">
              <a:lnSpc>
                <a:spcPts val="1900"/>
              </a:lnSpc>
              <a:spcBef>
                <a:spcPts val="1895"/>
              </a:spcBef>
            </a:pPr>
            <a:r>
              <a:rPr lang="ca-ES" sz="1600" dirty="0">
                <a:latin typeface="Arial"/>
              </a:rPr>
              <a:t>Instal·lacions de plaques solars per al subministrament de l’aigua calenta sanitària:  la</a:t>
            </a:r>
            <a:r>
              <a:rPr lang="ca-ES"/>
              <a:t> </a:t>
            </a:r>
            <a:r>
              <a:rPr lang="ca-ES" sz="1600" dirty="0">
                <a:latin typeface="Arial"/>
              </a:rPr>
              <a:t>Guineueta</a:t>
            </a:r>
            <a:r>
              <a:rPr lang="ca-ES"/>
              <a:t> </a:t>
            </a:r>
            <a:r>
              <a:rPr lang="ca-ES" sz="1600" dirty="0">
                <a:latin typeface="Arial"/>
              </a:rPr>
              <a:t>(2013),</a:t>
            </a:r>
            <a:r>
              <a:rPr lang="ca-ES"/>
              <a:t> </a:t>
            </a:r>
            <a:r>
              <a:rPr lang="ca-ES" sz="1600" dirty="0">
                <a:latin typeface="Arial"/>
              </a:rPr>
              <a:t>Bellcaire</a:t>
            </a:r>
            <a:r>
              <a:rPr lang="ca-ES"/>
              <a:t> </a:t>
            </a:r>
            <a:r>
              <a:rPr lang="ca-ES" sz="1600" dirty="0">
                <a:latin typeface="Arial"/>
              </a:rPr>
              <a:t>(2013),</a:t>
            </a:r>
            <a:r>
              <a:rPr lang="ca-ES"/>
              <a:t> </a:t>
            </a:r>
            <a:r>
              <a:rPr lang="ca-ES" sz="1600" dirty="0">
                <a:latin typeface="Arial"/>
              </a:rPr>
              <a:t>Provençals</a:t>
            </a:r>
            <a:r>
              <a:rPr lang="ca-ES"/>
              <a:t> </a:t>
            </a:r>
            <a:r>
              <a:rPr lang="ca-ES" sz="1600" dirty="0">
                <a:latin typeface="Arial"/>
              </a:rPr>
              <a:t>(2013),</a:t>
            </a:r>
            <a:r>
              <a:rPr lang="ca-ES"/>
              <a:t> </a:t>
            </a:r>
            <a:r>
              <a:rPr lang="ca-ES" sz="1600" dirty="0">
                <a:latin typeface="Arial"/>
              </a:rPr>
              <a:t>el</a:t>
            </a:r>
            <a:r>
              <a:rPr lang="ca-ES"/>
              <a:t> </a:t>
            </a:r>
            <a:r>
              <a:rPr lang="ca-ES" sz="1600" dirty="0">
                <a:latin typeface="Arial"/>
              </a:rPr>
              <a:t>Ninot</a:t>
            </a:r>
            <a:r>
              <a:rPr lang="ca-ES"/>
              <a:t> </a:t>
            </a:r>
            <a:r>
              <a:rPr lang="ca-ES" sz="1600" dirty="0">
                <a:latin typeface="Arial"/>
              </a:rPr>
              <a:t>(2015),</a:t>
            </a:r>
            <a:r>
              <a:rPr lang="ca-ES"/>
              <a:t> </a:t>
            </a:r>
            <a:r>
              <a:rPr lang="ca-ES" sz="1600" dirty="0">
                <a:latin typeface="Arial"/>
              </a:rPr>
              <a:t>el</a:t>
            </a:r>
            <a:r>
              <a:rPr lang="ca-ES"/>
              <a:t> </a:t>
            </a:r>
            <a:r>
              <a:rPr lang="ca-ES" sz="1600" dirty="0">
                <a:latin typeface="Arial"/>
              </a:rPr>
              <a:t>Guinar-</a:t>
            </a:r>
            <a:endParaRPr lang="ca-ES" sz="1600" dirty="0">
              <a:latin typeface="Arial"/>
              <a:cs typeface="Arial"/>
            </a:endParaRPr>
          </a:p>
          <a:p>
            <a:pPr marL="12700">
              <a:lnSpc>
                <a:spcPts val="1839"/>
              </a:lnSpc>
            </a:pPr>
            <a:r>
              <a:rPr lang="ca-ES" sz="1600" dirty="0">
                <a:latin typeface="Arial"/>
              </a:rPr>
              <a:t>dó</a:t>
            </a:r>
            <a:r>
              <a:rPr lang="ca-ES"/>
              <a:t> </a:t>
            </a:r>
            <a:r>
              <a:rPr lang="ca-ES" sz="1600" dirty="0">
                <a:latin typeface="Arial"/>
              </a:rPr>
              <a:t>(2015),</a:t>
            </a:r>
            <a:r>
              <a:rPr lang="ca-ES"/>
              <a:t> </a:t>
            </a:r>
            <a:r>
              <a:rPr lang="ca-ES" sz="1600" dirty="0">
                <a:latin typeface="Arial"/>
              </a:rPr>
              <a:t>la</a:t>
            </a:r>
            <a:r>
              <a:rPr lang="ca-ES"/>
              <a:t> </a:t>
            </a:r>
            <a:r>
              <a:rPr lang="ca-ES" sz="1600" dirty="0">
                <a:latin typeface="Arial"/>
              </a:rPr>
              <a:t>Vall</a:t>
            </a:r>
            <a:r>
              <a:rPr lang="ca-ES"/>
              <a:t> </a:t>
            </a:r>
            <a:r>
              <a:rPr lang="ca-ES" sz="1600" dirty="0">
                <a:latin typeface="Arial"/>
              </a:rPr>
              <a:t>d’Hebron</a:t>
            </a:r>
            <a:r>
              <a:rPr lang="ca-ES"/>
              <a:t> </a:t>
            </a:r>
            <a:r>
              <a:rPr lang="ca-ES" sz="1600" dirty="0">
                <a:latin typeface="Arial"/>
              </a:rPr>
              <a:t>(2018).</a:t>
            </a:r>
            <a:endParaRPr lang="ca-ES" sz="1600" dirty="0">
              <a:latin typeface="Arial"/>
              <a:cs typeface="Arial"/>
            </a:endParaRPr>
          </a:p>
          <a:p>
            <a:pPr marL="12700" marR="431165">
              <a:lnSpc>
                <a:spcPts val="1900"/>
              </a:lnSpc>
              <a:spcBef>
                <a:spcPts val="1960"/>
              </a:spcBef>
            </a:pPr>
            <a:r>
              <a:rPr lang="ca-ES" sz="1600" dirty="0">
                <a:latin typeface="Arial"/>
              </a:rPr>
              <a:t>Instal·lacions</a:t>
            </a:r>
            <a:r>
              <a:rPr lang="ca-ES"/>
              <a:t> </a:t>
            </a:r>
            <a:r>
              <a:rPr lang="ca-ES" sz="1600" dirty="0">
                <a:latin typeface="Arial"/>
              </a:rPr>
              <a:t>de</a:t>
            </a:r>
            <a:r>
              <a:rPr lang="ca-ES"/>
              <a:t> </a:t>
            </a:r>
            <a:r>
              <a:rPr lang="ca-ES" sz="1600" dirty="0">
                <a:latin typeface="Arial"/>
              </a:rPr>
              <a:t>plaques</a:t>
            </a:r>
            <a:r>
              <a:rPr lang="ca-ES"/>
              <a:t> </a:t>
            </a:r>
            <a:r>
              <a:rPr lang="ca-ES" sz="1600" dirty="0">
                <a:latin typeface="Arial"/>
              </a:rPr>
              <a:t>fotovoltaiques:</a:t>
            </a:r>
            <a:r>
              <a:rPr lang="ca-ES"/>
              <a:t> </a:t>
            </a:r>
            <a:r>
              <a:rPr lang="ca-ES" sz="1600" dirty="0">
                <a:latin typeface="Arial"/>
              </a:rPr>
              <a:t>la</a:t>
            </a:r>
            <a:r>
              <a:rPr lang="ca-ES"/>
              <a:t> </a:t>
            </a:r>
            <a:r>
              <a:rPr lang="ca-ES" sz="1600" dirty="0">
                <a:latin typeface="Arial"/>
              </a:rPr>
              <a:t>Barceloneta</a:t>
            </a:r>
            <a:r>
              <a:rPr lang="ca-ES"/>
              <a:t> </a:t>
            </a:r>
            <a:r>
              <a:rPr lang="ca-ES" sz="1600" dirty="0">
                <a:latin typeface="Arial"/>
              </a:rPr>
              <a:t>(2007),</a:t>
            </a:r>
            <a:r>
              <a:rPr lang="ca-ES"/>
              <a:t> </a:t>
            </a:r>
            <a:r>
              <a:rPr lang="ca-ES" sz="1600" dirty="0">
                <a:latin typeface="Arial"/>
              </a:rPr>
              <a:t>Bellcaire</a:t>
            </a:r>
            <a:r>
              <a:rPr lang="ca-ES"/>
              <a:t> </a:t>
            </a:r>
            <a:r>
              <a:rPr lang="ca-ES" sz="1600" dirty="0">
                <a:latin typeface="Arial"/>
              </a:rPr>
              <a:t>(2013), el</a:t>
            </a:r>
            <a:r>
              <a:rPr lang="ca-ES"/>
              <a:t> </a:t>
            </a:r>
            <a:r>
              <a:rPr lang="ca-ES" sz="1600" dirty="0">
                <a:latin typeface="Arial"/>
              </a:rPr>
              <a:t>Guinardó</a:t>
            </a:r>
            <a:r>
              <a:rPr lang="ca-ES"/>
              <a:t> </a:t>
            </a:r>
            <a:r>
              <a:rPr lang="ca-ES" sz="1600" dirty="0">
                <a:latin typeface="Arial"/>
              </a:rPr>
              <a:t>(2015),</a:t>
            </a:r>
            <a:r>
              <a:rPr lang="ca-ES"/>
              <a:t> </a:t>
            </a:r>
            <a:r>
              <a:rPr lang="ca-ES" sz="1600" dirty="0">
                <a:latin typeface="Arial"/>
              </a:rPr>
              <a:t>Sant</a:t>
            </a:r>
            <a:r>
              <a:rPr lang="ca-ES"/>
              <a:t> </a:t>
            </a:r>
            <a:r>
              <a:rPr lang="ca-ES" sz="1600" dirty="0">
                <a:latin typeface="Arial"/>
              </a:rPr>
              <a:t>Martí</a:t>
            </a:r>
            <a:r>
              <a:rPr lang="ca-ES"/>
              <a:t> </a:t>
            </a:r>
            <a:r>
              <a:rPr lang="ca-ES" sz="1600" dirty="0">
                <a:latin typeface="Arial"/>
              </a:rPr>
              <a:t>(2003),</a:t>
            </a:r>
            <a:r>
              <a:rPr lang="ca-ES"/>
              <a:t> </a:t>
            </a:r>
            <a:r>
              <a:rPr lang="ca-ES" sz="1600" dirty="0">
                <a:latin typeface="Arial"/>
              </a:rPr>
              <a:t>el Carmel</a:t>
            </a:r>
            <a:r>
              <a:rPr lang="ca-ES"/>
              <a:t> </a:t>
            </a:r>
            <a:r>
              <a:rPr lang="ca-ES" sz="1600" dirty="0">
                <a:latin typeface="Arial"/>
              </a:rPr>
              <a:t>(2007),</a:t>
            </a:r>
            <a:r>
              <a:rPr lang="ca-ES"/>
              <a:t> </a:t>
            </a:r>
            <a:r>
              <a:rPr lang="ca-ES" sz="1600" dirty="0">
                <a:latin typeface="Arial"/>
              </a:rPr>
              <a:t>Provençals</a:t>
            </a:r>
            <a:r>
              <a:rPr lang="ca-ES"/>
              <a:t> </a:t>
            </a:r>
            <a:r>
              <a:rPr lang="ca-ES" sz="1600" dirty="0">
                <a:latin typeface="Arial"/>
              </a:rPr>
              <a:t>(2013),</a:t>
            </a:r>
            <a:endParaRPr lang="ca-ES" sz="1600" dirty="0">
              <a:latin typeface="Arial"/>
              <a:cs typeface="Arial"/>
            </a:endParaRPr>
          </a:p>
          <a:p>
            <a:pPr marL="12700">
              <a:lnSpc>
                <a:spcPts val="1830"/>
              </a:lnSpc>
            </a:pPr>
            <a:r>
              <a:rPr lang="ca-ES" sz="1600" dirty="0">
                <a:latin typeface="Arial"/>
              </a:rPr>
              <a:t>el</a:t>
            </a:r>
            <a:r>
              <a:rPr lang="ca-ES"/>
              <a:t> </a:t>
            </a:r>
            <a:r>
              <a:rPr lang="ca-ES" sz="1600" dirty="0">
                <a:latin typeface="Arial"/>
              </a:rPr>
              <a:t>Ninot</a:t>
            </a:r>
            <a:r>
              <a:rPr lang="ca-ES"/>
              <a:t> </a:t>
            </a:r>
            <a:r>
              <a:rPr lang="ca-ES" sz="1600" dirty="0">
                <a:latin typeface="Arial"/>
              </a:rPr>
              <a:t>(2015),</a:t>
            </a:r>
            <a:r>
              <a:rPr lang="ca-ES"/>
              <a:t> </a:t>
            </a:r>
            <a:r>
              <a:rPr lang="ca-ES" sz="1600" dirty="0">
                <a:latin typeface="Arial"/>
              </a:rPr>
              <a:t>la</a:t>
            </a:r>
            <a:r>
              <a:rPr lang="ca-ES"/>
              <a:t> </a:t>
            </a:r>
            <a:r>
              <a:rPr lang="ca-ES" sz="1600" dirty="0">
                <a:latin typeface="Arial"/>
              </a:rPr>
              <a:t>Vall</a:t>
            </a:r>
            <a:r>
              <a:rPr lang="ca-ES"/>
              <a:t> </a:t>
            </a:r>
            <a:r>
              <a:rPr lang="ca-ES" sz="1600" dirty="0">
                <a:latin typeface="Arial"/>
              </a:rPr>
              <a:t>d’Hebron</a:t>
            </a:r>
            <a:r>
              <a:rPr lang="ca-ES"/>
              <a:t> </a:t>
            </a:r>
            <a:r>
              <a:rPr lang="ca-ES" sz="1600" dirty="0">
                <a:latin typeface="Arial"/>
              </a:rPr>
              <a:t>(2018),</a:t>
            </a:r>
            <a:r>
              <a:rPr lang="ca-ES"/>
              <a:t> </a:t>
            </a:r>
            <a:r>
              <a:rPr lang="ca-ES" sz="1600" dirty="0">
                <a:latin typeface="Arial"/>
              </a:rPr>
              <a:t>les</a:t>
            </a:r>
            <a:r>
              <a:rPr lang="ca-ES"/>
              <a:t> </a:t>
            </a:r>
            <a:r>
              <a:rPr lang="ca-ES" sz="1600" dirty="0">
                <a:latin typeface="Arial"/>
              </a:rPr>
              <a:t>Tres</a:t>
            </a:r>
            <a:r>
              <a:rPr lang="ca-ES"/>
              <a:t> </a:t>
            </a:r>
            <a:r>
              <a:rPr lang="ca-ES" sz="1600" dirty="0">
                <a:latin typeface="Arial"/>
              </a:rPr>
              <a:t>Torres</a:t>
            </a:r>
            <a:r>
              <a:rPr lang="ca-ES"/>
              <a:t> </a:t>
            </a:r>
            <a:r>
              <a:rPr lang="ca-ES" sz="1600" dirty="0">
                <a:latin typeface="Arial"/>
              </a:rPr>
              <a:t>(en</a:t>
            </a:r>
            <a:r>
              <a:rPr lang="ca-ES"/>
              <a:t> </a:t>
            </a:r>
            <a:r>
              <a:rPr lang="ca-ES" sz="1600" dirty="0">
                <a:latin typeface="Arial"/>
              </a:rPr>
              <a:t>projecte),</a:t>
            </a:r>
            <a:r>
              <a:rPr lang="ca-ES"/>
              <a:t> </a:t>
            </a:r>
            <a:r>
              <a:rPr lang="ca-ES" sz="1600" dirty="0">
                <a:latin typeface="Arial"/>
              </a:rPr>
              <a:t>Sant</a:t>
            </a:r>
            <a:r>
              <a:rPr lang="ca-ES"/>
              <a:t> </a:t>
            </a:r>
            <a:r>
              <a:rPr lang="ca-ES" sz="1600" dirty="0">
                <a:latin typeface="Arial"/>
              </a:rPr>
              <a:t>Gervasi</a:t>
            </a:r>
            <a:endParaRPr lang="ca-ES" sz="1600" dirty="0">
              <a:latin typeface="Arial"/>
              <a:cs typeface="Arial"/>
            </a:endParaRPr>
          </a:p>
          <a:p>
            <a:pPr marL="12700">
              <a:lnSpc>
                <a:spcPts val="1910"/>
              </a:lnSpc>
            </a:pPr>
            <a:r>
              <a:rPr lang="ca-ES" sz="1600" dirty="0">
                <a:latin typeface="Arial"/>
              </a:rPr>
              <a:t>(en</a:t>
            </a:r>
            <a:r>
              <a:rPr lang="ca-ES"/>
              <a:t> </a:t>
            </a:r>
            <a:r>
              <a:rPr lang="ca-ES" sz="1600" dirty="0">
                <a:latin typeface="Arial"/>
              </a:rPr>
              <a:t>projecte).</a:t>
            </a:r>
            <a:endParaRPr lang="ca-ES" sz="1600" dirty="0">
              <a:latin typeface="Arial"/>
              <a:cs typeface="Arial"/>
            </a:endParaRPr>
          </a:p>
          <a:p>
            <a:pPr marL="12700">
              <a:lnSpc>
                <a:spcPct val="100000"/>
              </a:lnSpc>
              <a:spcBef>
                <a:spcPts val="1880"/>
              </a:spcBef>
            </a:pPr>
            <a:r>
              <a:rPr lang="ca-ES" sz="1600" dirty="0">
                <a:latin typeface="Arial"/>
              </a:rPr>
              <a:t>Instal·lacions</a:t>
            </a:r>
            <a:r>
              <a:rPr lang="ca-ES"/>
              <a:t> </a:t>
            </a:r>
            <a:r>
              <a:rPr lang="ca-ES" sz="1600" dirty="0">
                <a:latin typeface="Arial"/>
              </a:rPr>
              <a:t>de</a:t>
            </a:r>
            <a:r>
              <a:rPr lang="ca-ES"/>
              <a:t> </a:t>
            </a:r>
            <a:r>
              <a:rPr lang="ca-ES" sz="1600" dirty="0">
                <a:latin typeface="Arial"/>
              </a:rPr>
              <a:t>geotèrmia:</a:t>
            </a:r>
            <a:r>
              <a:rPr lang="ca-ES"/>
              <a:t> </a:t>
            </a:r>
            <a:r>
              <a:rPr lang="ca-ES" sz="1600" dirty="0">
                <a:latin typeface="Arial"/>
              </a:rPr>
              <a:t>Sant</a:t>
            </a:r>
            <a:r>
              <a:rPr lang="ca-ES"/>
              <a:t> </a:t>
            </a:r>
            <a:r>
              <a:rPr lang="ca-ES" sz="1600" dirty="0">
                <a:latin typeface="Arial"/>
              </a:rPr>
              <a:t>Antoni</a:t>
            </a:r>
            <a:r>
              <a:rPr lang="ca-ES"/>
              <a:t> </a:t>
            </a:r>
            <a:r>
              <a:rPr lang="ca-ES" sz="1600" dirty="0">
                <a:latin typeface="Arial"/>
              </a:rPr>
              <a:t>(2018).</a:t>
            </a:r>
            <a:endParaRPr lang="ca-ES" sz="1600" dirty="0">
              <a:latin typeface="Arial"/>
              <a:cs typeface="Arial"/>
            </a:endParaRPr>
          </a:p>
          <a:p>
            <a:pPr marL="12700" marR="528320">
              <a:lnSpc>
                <a:spcPts val="1900"/>
              </a:lnSpc>
              <a:spcBef>
                <a:spcPts val="1960"/>
              </a:spcBef>
            </a:pPr>
            <a:r>
              <a:rPr lang="ca-ES" sz="1600" dirty="0">
                <a:latin typeface="Arial"/>
              </a:rPr>
              <a:t>Control</a:t>
            </a:r>
            <a:r>
              <a:rPr lang="ca-ES"/>
              <a:t> </a:t>
            </a:r>
            <a:r>
              <a:rPr lang="ca-ES" sz="1600" dirty="0">
                <a:latin typeface="Arial"/>
              </a:rPr>
              <a:t>energètic</a:t>
            </a:r>
            <a:r>
              <a:rPr lang="ca-ES"/>
              <a:t> </a:t>
            </a:r>
            <a:r>
              <a:rPr lang="ca-ES" sz="1600" dirty="0">
                <a:latin typeface="Arial"/>
              </a:rPr>
              <a:t>(monitoratge</a:t>
            </a:r>
            <a:r>
              <a:rPr lang="ca-ES"/>
              <a:t> </a:t>
            </a:r>
            <a:r>
              <a:rPr lang="ca-ES" sz="1600" dirty="0">
                <a:latin typeface="Arial"/>
              </a:rPr>
              <a:t>a</a:t>
            </a:r>
            <a:r>
              <a:rPr lang="ca-ES"/>
              <a:t> </a:t>
            </a:r>
            <a:r>
              <a:rPr lang="ca-ES" sz="1600" dirty="0">
                <a:latin typeface="Arial"/>
              </a:rPr>
              <a:t>través</a:t>
            </a:r>
            <a:r>
              <a:rPr lang="ca-ES"/>
              <a:t> </a:t>
            </a:r>
            <a:r>
              <a:rPr lang="ca-ES" sz="1600" dirty="0">
                <a:latin typeface="Arial"/>
              </a:rPr>
              <a:t>d’un</a:t>
            </a:r>
            <a:r>
              <a:rPr lang="ca-ES"/>
              <a:t> </a:t>
            </a:r>
            <a:r>
              <a:rPr lang="ca-ES" sz="1600" dirty="0">
                <a:latin typeface="Arial"/>
              </a:rPr>
              <a:t>sistema</a:t>
            </a:r>
            <a:r>
              <a:rPr lang="ca-ES"/>
              <a:t> </a:t>
            </a:r>
            <a:r>
              <a:rPr lang="ca-ES" sz="1600" dirty="0">
                <a:latin typeface="Arial"/>
              </a:rPr>
              <a:t>de</a:t>
            </a:r>
            <a:r>
              <a:rPr lang="ca-ES"/>
              <a:t> </a:t>
            </a:r>
            <a:r>
              <a:rPr lang="ca-ES" sz="1600" dirty="0">
                <a:latin typeface="Arial"/>
              </a:rPr>
              <a:t>control</a:t>
            </a:r>
            <a:r>
              <a:rPr lang="ca-ES"/>
              <a:t> </a:t>
            </a:r>
            <a:r>
              <a:rPr lang="ca-ES" sz="1600" dirty="0">
                <a:latin typeface="Arial"/>
              </a:rPr>
              <a:t>de</a:t>
            </a:r>
            <a:r>
              <a:rPr lang="ca-ES"/>
              <a:t> </a:t>
            </a:r>
            <a:r>
              <a:rPr lang="ca-ES" sz="1600" dirty="0">
                <a:latin typeface="Arial"/>
              </a:rPr>
              <a:t>supervisió i</a:t>
            </a:r>
            <a:r>
              <a:rPr lang="ca-ES"/>
              <a:t> </a:t>
            </a:r>
            <a:r>
              <a:rPr lang="ca-ES" sz="1600" dirty="0">
                <a:latin typeface="Arial"/>
              </a:rPr>
              <a:t>adquisició</a:t>
            </a:r>
            <a:r>
              <a:rPr lang="ca-ES"/>
              <a:t> </a:t>
            </a:r>
            <a:r>
              <a:rPr lang="ca-ES" sz="1600" dirty="0">
                <a:latin typeface="Arial"/>
              </a:rPr>
              <a:t>de</a:t>
            </a:r>
            <a:r>
              <a:rPr lang="ca-ES"/>
              <a:t> </a:t>
            </a:r>
            <a:r>
              <a:rPr lang="ca-ES" sz="1600" dirty="0">
                <a:latin typeface="Arial"/>
              </a:rPr>
              <a:t>dades,</a:t>
            </a:r>
            <a:r>
              <a:rPr lang="ca-ES"/>
              <a:t> </a:t>
            </a:r>
            <a:r>
              <a:rPr lang="ca-ES" sz="1600" dirty="0">
                <a:latin typeface="Arial"/>
              </a:rPr>
              <a:t>SCADA):</a:t>
            </a:r>
            <a:r>
              <a:rPr lang="ca-ES"/>
              <a:t> </a:t>
            </a:r>
            <a:r>
              <a:rPr lang="ca-ES" sz="1600" dirty="0">
                <a:latin typeface="Arial"/>
              </a:rPr>
              <a:t>Sant</a:t>
            </a:r>
            <a:r>
              <a:rPr lang="ca-ES"/>
              <a:t> </a:t>
            </a:r>
            <a:r>
              <a:rPr lang="ca-ES" sz="1600" dirty="0">
                <a:latin typeface="Arial"/>
              </a:rPr>
              <a:t>Antoni</a:t>
            </a:r>
            <a:r>
              <a:rPr lang="ca-ES"/>
              <a:t> </a:t>
            </a:r>
            <a:r>
              <a:rPr lang="ca-ES" sz="1600" dirty="0">
                <a:latin typeface="Arial"/>
              </a:rPr>
              <a:t>(2018),</a:t>
            </a:r>
            <a:r>
              <a:rPr lang="ca-ES"/>
              <a:t> </a:t>
            </a:r>
            <a:r>
              <a:rPr lang="ca-ES" sz="1600" dirty="0">
                <a:latin typeface="Arial"/>
              </a:rPr>
              <a:t>El</a:t>
            </a:r>
            <a:r>
              <a:rPr lang="ca-ES"/>
              <a:t> </a:t>
            </a:r>
            <a:r>
              <a:rPr lang="ca-ES" sz="1600" dirty="0">
                <a:latin typeface="Arial"/>
              </a:rPr>
              <a:t>Ninot</a:t>
            </a:r>
            <a:r>
              <a:rPr lang="ca-ES"/>
              <a:t> </a:t>
            </a:r>
            <a:r>
              <a:rPr lang="ca-ES" sz="1600" dirty="0">
                <a:latin typeface="Arial"/>
              </a:rPr>
              <a:t>(2019).</a:t>
            </a:r>
          </a:p>
        </p:txBody>
      </p:sp>
      <p:pic>
        <p:nvPicPr>
          <p:cNvPr id="4" name="object 4"/>
          <p:cNvPicPr/>
          <p:nvPr/>
        </p:nvPicPr>
        <p:blipFill>
          <a:blip r:embed="rId2" cstate="print"/>
          <a:stretch>
            <a:fillRect/>
          </a:stretch>
        </p:blipFill>
        <p:spPr>
          <a:xfrm>
            <a:off x="359994" y="360006"/>
            <a:ext cx="3869105" cy="662399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647121" y="1462754"/>
            <a:ext cx="5953125" cy="0"/>
          </a:xfrm>
          <a:custGeom>
            <a:avLst/>
            <a:gdLst/>
            <a:ahLst/>
            <a:cxnLst/>
            <a:rect l="l" t="t" r="r" b="b"/>
            <a:pathLst>
              <a:path w="5953125">
                <a:moveTo>
                  <a:pt x="0" y="0"/>
                </a:moveTo>
                <a:lnTo>
                  <a:pt x="5952883" y="0"/>
                </a:lnTo>
              </a:path>
            </a:pathLst>
          </a:custGeom>
          <a:ln w="12700">
            <a:solidFill>
              <a:srgbClr val="AB182D"/>
            </a:solidFill>
          </a:ln>
        </p:spPr>
        <p:txBody>
          <a:bodyPr wrap="square" lIns="0" tIns="0" rIns="0" bIns="0" rtlCol="0"/>
          <a:lstStyle/>
          <a:p>
            <a:endParaRPr/>
          </a:p>
        </p:txBody>
      </p:sp>
      <p:sp>
        <p:nvSpPr>
          <p:cNvPr id="3" name="object 3"/>
          <p:cNvSpPr/>
          <p:nvPr/>
        </p:nvSpPr>
        <p:spPr>
          <a:xfrm>
            <a:off x="6647121" y="2021554"/>
            <a:ext cx="5953125" cy="0"/>
          </a:xfrm>
          <a:custGeom>
            <a:avLst/>
            <a:gdLst/>
            <a:ahLst/>
            <a:cxnLst/>
            <a:rect l="l" t="t" r="r" b="b"/>
            <a:pathLst>
              <a:path w="5953125">
                <a:moveTo>
                  <a:pt x="0" y="0"/>
                </a:moveTo>
                <a:lnTo>
                  <a:pt x="5952883" y="0"/>
                </a:lnTo>
              </a:path>
            </a:pathLst>
          </a:custGeom>
          <a:ln w="12700">
            <a:solidFill>
              <a:srgbClr val="AB182D"/>
            </a:solidFill>
          </a:ln>
        </p:spPr>
        <p:txBody>
          <a:bodyPr wrap="square" lIns="0" tIns="0" rIns="0" bIns="0" rtlCol="0"/>
          <a:lstStyle/>
          <a:p>
            <a:endParaRPr/>
          </a:p>
        </p:txBody>
      </p:sp>
      <p:sp>
        <p:nvSpPr>
          <p:cNvPr id="4" name="object 4"/>
          <p:cNvSpPr/>
          <p:nvPr/>
        </p:nvSpPr>
        <p:spPr>
          <a:xfrm>
            <a:off x="6647121" y="2580354"/>
            <a:ext cx="5953125" cy="0"/>
          </a:xfrm>
          <a:custGeom>
            <a:avLst/>
            <a:gdLst/>
            <a:ahLst/>
            <a:cxnLst/>
            <a:rect l="l" t="t" r="r" b="b"/>
            <a:pathLst>
              <a:path w="5953125">
                <a:moveTo>
                  <a:pt x="0" y="0"/>
                </a:moveTo>
                <a:lnTo>
                  <a:pt x="5952883" y="0"/>
                </a:lnTo>
              </a:path>
            </a:pathLst>
          </a:custGeom>
          <a:ln w="12700">
            <a:solidFill>
              <a:srgbClr val="AB182D"/>
            </a:solidFill>
          </a:ln>
        </p:spPr>
        <p:txBody>
          <a:bodyPr wrap="square" lIns="0" tIns="0" rIns="0" bIns="0" rtlCol="0"/>
          <a:lstStyle/>
          <a:p>
            <a:endParaRPr/>
          </a:p>
        </p:txBody>
      </p:sp>
      <p:sp>
        <p:nvSpPr>
          <p:cNvPr id="5" name="object 5"/>
          <p:cNvSpPr/>
          <p:nvPr/>
        </p:nvSpPr>
        <p:spPr>
          <a:xfrm>
            <a:off x="6647121" y="3418554"/>
            <a:ext cx="5953125" cy="0"/>
          </a:xfrm>
          <a:custGeom>
            <a:avLst/>
            <a:gdLst/>
            <a:ahLst/>
            <a:cxnLst/>
            <a:rect l="l" t="t" r="r" b="b"/>
            <a:pathLst>
              <a:path w="5953125">
                <a:moveTo>
                  <a:pt x="0" y="0"/>
                </a:moveTo>
                <a:lnTo>
                  <a:pt x="5952883" y="0"/>
                </a:lnTo>
              </a:path>
            </a:pathLst>
          </a:custGeom>
          <a:ln w="12700">
            <a:solidFill>
              <a:srgbClr val="AB182D"/>
            </a:solidFill>
          </a:ln>
        </p:spPr>
        <p:txBody>
          <a:bodyPr wrap="square" lIns="0" tIns="0" rIns="0" bIns="0" rtlCol="0"/>
          <a:lstStyle/>
          <a:p>
            <a:endParaRPr/>
          </a:p>
        </p:txBody>
      </p:sp>
      <p:sp>
        <p:nvSpPr>
          <p:cNvPr id="6" name="object 6"/>
          <p:cNvSpPr/>
          <p:nvPr/>
        </p:nvSpPr>
        <p:spPr>
          <a:xfrm>
            <a:off x="6647121" y="3977354"/>
            <a:ext cx="5953125" cy="0"/>
          </a:xfrm>
          <a:custGeom>
            <a:avLst/>
            <a:gdLst/>
            <a:ahLst/>
            <a:cxnLst/>
            <a:rect l="l" t="t" r="r" b="b"/>
            <a:pathLst>
              <a:path w="5953125">
                <a:moveTo>
                  <a:pt x="0" y="0"/>
                </a:moveTo>
                <a:lnTo>
                  <a:pt x="5952883" y="0"/>
                </a:lnTo>
              </a:path>
            </a:pathLst>
          </a:custGeom>
          <a:ln w="12700">
            <a:solidFill>
              <a:srgbClr val="AB182D"/>
            </a:solidFill>
          </a:ln>
        </p:spPr>
        <p:txBody>
          <a:bodyPr wrap="square" lIns="0" tIns="0" rIns="0" bIns="0" rtlCol="0"/>
          <a:lstStyle/>
          <a:p>
            <a:endParaRPr/>
          </a:p>
        </p:txBody>
      </p:sp>
      <p:sp>
        <p:nvSpPr>
          <p:cNvPr id="7" name="object 7"/>
          <p:cNvSpPr/>
          <p:nvPr/>
        </p:nvSpPr>
        <p:spPr>
          <a:xfrm>
            <a:off x="6647121" y="4536152"/>
            <a:ext cx="5953125" cy="0"/>
          </a:xfrm>
          <a:custGeom>
            <a:avLst/>
            <a:gdLst/>
            <a:ahLst/>
            <a:cxnLst/>
            <a:rect l="l" t="t" r="r" b="b"/>
            <a:pathLst>
              <a:path w="5953125">
                <a:moveTo>
                  <a:pt x="0" y="0"/>
                </a:moveTo>
                <a:lnTo>
                  <a:pt x="5952883" y="0"/>
                </a:lnTo>
              </a:path>
            </a:pathLst>
          </a:custGeom>
          <a:ln w="12700">
            <a:solidFill>
              <a:srgbClr val="AB182D"/>
            </a:solidFill>
          </a:ln>
        </p:spPr>
        <p:txBody>
          <a:bodyPr wrap="square" lIns="0" tIns="0" rIns="0" bIns="0" rtlCol="0"/>
          <a:lstStyle/>
          <a:p>
            <a:endParaRPr/>
          </a:p>
        </p:txBody>
      </p:sp>
      <p:sp>
        <p:nvSpPr>
          <p:cNvPr id="8" name="object 8"/>
          <p:cNvSpPr/>
          <p:nvPr/>
        </p:nvSpPr>
        <p:spPr>
          <a:xfrm>
            <a:off x="6647121" y="5094952"/>
            <a:ext cx="5953125" cy="0"/>
          </a:xfrm>
          <a:custGeom>
            <a:avLst/>
            <a:gdLst/>
            <a:ahLst/>
            <a:cxnLst/>
            <a:rect l="l" t="t" r="r" b="b"/>
            <a:pathLst>
              <a:path w="5953125">
                <a:moveTo>
                  <a:pt x="0" y="0"/>
                </a:moveTo>
                <a:lnTo>
                  <a:pt x="5952883" y="0"/>
                </a:lnTo>
              </a:path>
            </a:pathLst>
          </a:custGeom>
          <a:ln w="12700">
            <a:solidFill>
              <a:srgbClr val="AB182D"/>
            </a:solidFill>
          </a:ln>
        </p:spPr>
        <p:txBody>
          <a:bodyPr wrap="square" lIns="0" tIns="0" rIns="0" bIns="0" rtlCol="0"/>
          <a:lstStyle/>
          <a:p>
            <a:endParaRPr/>
          </a:p>
        </p:txBody>
      </p:sp>
      <p:sp>
        <p:nvSpPr>
          <p:cNvPr id="9" name="object 9"/>
          <p:cNvSpPr/>
          <p:nvPr/>
        </p:nvSpPr>
        <p:spPr>
          <a:xfrm>
            <a:off x="6647121" y="5653752"/>
            <a:ext cx="5953125" cy="0"/>
          </a:xfrm>
          <a:custGeom>
            <a:avLst/>
            <a:gdLst/>
            <a:ahLst/>
            <a:cxnLst/>
            <a:rect l="l" t="t" r="r" b="b"/>
            <a:pathLst>
              <a:path w="5953125">
                <a:moveTo>
                  <a:pt x="0" y="0"/>
                </a:moveTo>
                <a:lnTo>
                  <a:pt x="5952883" y="0"/>
                </a:lnTo>
              </a:path>
            </a:pathLst>
          </a:custGeom>
          <a:ln w="12700">
            <a:solidFill>
              <a:srgbClr val="AB182D"/>
            </a:solidFill>
          </a:ln>
        </p:spPr>
        <p:txBody>
          <a:bodyPr wrap="square" lIns="0" tIns="0" rIns="0" bIns="0" rtlCol="0"/>
          <a:lstStyle/>
          <a:p>
            <a:endParaRPr/>
          </a:p>
        </p:txBody>
      </p:sp>
      <p:sp>
        <p:nvSpPr>
          <p:cNvPr id="10" name="object 10"/>
          <p:cNvSpPr/>
          <p:nvPr/>
        </p:nvSpPr>
        <p:spPr>
          <a:xfrm>
            <a:off x="6647121" y="6212552"/>
            <a:ext cx="5953125" cy="0"/>
          </a:xfrm>
          <a:custGeom>
            <a:avLst/>
            <a:gdLst/>
            <a:ahLst/>
            <a:cxnLst/>
            <a:rect l="l" t="t" r="r" b="b"/>
            <a:pathLst>
              <a:path w="5953125">
                <a:moveTo>
                  <a:pt x="0" y="0"/>
                </a:moveTo>
                <a:lnTo>
                  <a:pt x="5952883" y="0"/>
                </a:lnTo>
              </a:path>
            </a:pathLst>
          </a:custGeom>
          <a:ln w="12700">
            <a:solidFill>
              <a:srgbClr val="AB182D"/>
            </a:solidFill>
          </a:ln>
        </p:spPr>
        <p:txBody>
          <a:bodyPr wrap="square" lIns="0" tIns="0" rIns="0" bIns="0" rtlCol="0"/>
          <a:lstStyle/>
          <a:p>
            <a:endParaRPr/>
          </a:p>
        </p:txBody>
      </p:sp>
      <p:sp>
        <p:nvSpPr>
          <p:cNvPr id="11" name="object 11"/>
          <p:cNvSpPr txBox="1">
            <a:spLocks noGrp="1"/>
          </p:cNvSpPr>
          <p:nvPr>
            <p:ph type="title"/>
          </p:nvPr>
        </p:nvSpPr>
        <p:spPr>
          <a:prstGeom prst="rect">
            <a:avLst/>
          </a:prstGeom>
        </p:spPr>
        <p:txBody>
          <a:bodyPr vert="horz" wrap="square" lIns="0" tIns="12700" rIns="0" bIns="0" rtlCol="0">
            <a:spAutoFit/>
          </a:bodyPr>
          <a:lstStyle/>
          <a:p>
            <a:pPr marL="6299200">
              <a:lnSpc>
                <a:spcPct val="100000"/>
              </a:lnSpc>
              <a:spcBef>
                <a:spcPts val="100"/>
              </a:spcBef>
              <a:tabLst>
                <a:tab pos="12252325" algn="l"/>
              </a:tabLst>
            </a:pPr>
            <a:r>
              <a:rPr lang="ca-ES" dirty="0"/>
              <a:t>Xarxa de mercats</a:t>
            </a:r>
            <a:r>
              <a:rPr lang="en-US" dirty="0"/>
              <a:t>	</a:t>
            </a:r>
          </a:p>
        </p:txBody>
      </p:sp>
      <p:sp>
        <p:nvSpPr>
          <p:cNvPr id="12" name="object 12"/>
          <p:cNvSpPr txBox="1"/>
          <p:nvPr/>
        </p:nvSpPr>
        <p:spPr>
          <a:xfrm>
            <a:off x="6634421" y="1020403"/>
            <a:ext cx="3677920" cy="299720"/>
          </a:xfrm>
          <a:prstGeom prst="rect">
            <a:avLst/>
          </a:prstGeom>
        </p:spPr>
        <p:txBody>
          <a:bodyPr vert="horz" wrap="square" lIns="0" tIns="12700" rIns="0" bIns="0" rtlCol="0">
            <a:spAutoFit/>
          </a:bodyPr>
          <a:lstStyle/>
          <a:p>
            <a:pPr marL="12700">
              <a:lnSpc>
                <a:spcPct val="100000"/>
              </a:lnSpc>
              <a:spcBef>
                <a:spcPts val="100"/>
              </a:spcBef>
            </a:pPr>
            <a:r>
              <a:rPr lang="ca-ES" sz="2700" baseline="1543" dirty="0">
                <a:latin typeface="Arial"/>
              </a:rPr>
              <a:t>1.</a:t>
            </a:r>
            <a:r>
              <a:rPr lang="ca-ES" dirty="0"/>
              <a:t> </a:t>
            </a:r>
            <a:r>
              <a:rPr lang="ca-ES" sz="1800" dirty="0">
                <a:latin typeface="Arial"/>
              </a:rPr>
              <a:t>Mercats</a:t>
            </a:r>
            <a:r>
              <a:rPr lang="ca-ES" dirty="0"/>
              <a:t> </a:t>
            </a:r>
            <a:r>
              <a:rPr lang="ca-ES" sz="1800" dirty="0">
                <a:latin typeface="Arial"/>
              </a:rPr>
              <a:t>2020:</a:t>
            </a:r>
            <a:r>
              <a:rPr lang="ca-ES" dirty="0"/>
              <a:t> </a:t>
            </a:r>
            <a:r>
              <a:rPr lang="ca-ES" sz="1800" dirty="0">
                <a:latin typeface="Arial"/>
              </a:rPr>
              <a:t>dades principals</a:t>
            </a:r>
            <a:endParaRPr lang="ca-ES" sz="1800" dirty="0">
              <a:latin typeface="Arial"/>
              <a:cs typeface="Arial"/>
            </a:endParaRPr>
          </a:p>
        </p:txBody>
      </p:sp>
      <p:sp>
        <p:nvSpPr>
          <p:cNvPr id="13" name="object 13"/>
          <p:cNvSpPr txBox="1"/>
          <p:nvPr/>
        </p:nvSpPr>
        <p:spPr>
          <a:xfrm>
            <a:off x="6634421" y="1579101"/>
            <a:ext cx="4831715" cy="299720"/>
          </a:xfrm>
          <a:prstGeom prst="rect">
            <a:avLst/>
          </a:prstGeom>
        </p:spPr>
        <p:txBody>
          <a:bodyPr vert="horz" wrap="square" lIns="0" tIns="12700" rIns="0" bIns="0" rtlCol="0">
            <a:spAutoFit/>
          </a:bodyPr>
          <a:lstStyle/>
          <a:p>
            <a:pPr marL="12700">
              <a:lnSpc>
                <a:spcPct val="100000"/>
              </a:lnSpc>
              <a:spcBef>
                <a:spcPts val="100"/>
              </a:spcBef>
            </a:pPr>
            <a:r>
              <a:rPr lang="ca-ES" sz="2700" baseline="1543" dirty="0">
                <a:latin typeface="Arial"/>
              </a:rPr>
              <a:t>2.</a:t>
            </a:r>
            <a:r>
              <a:rPr lang="ca-ES"/>
              <a:t> </a:t>
            </a:r>
            <a:r>
              <a:rPr lang="ca-ES" sz="1800" dirty="0">
                <a:latin typeface="Arial"/>
              </a:rPr>
              <a:t>Mercats</a:t>
            </a:r>
            <a:r>
              <a:rPr lang="ca-ES"/>
              <a:t> </a:t>
            </a:r>
            <a:r>
              <a:rPr lang="ca-ES" sz="1800" dirty="0">
                <a:latin typeface="Arial"/>
              </a:rPr>
              <a:t>2020-21:</a:t>
            </a:r>
            <a:r>
              <a:rPr lang="ca-ES"/>
              <a:t> </a:t>
            </a:r>
            <a:r>
              <a:rPr lang="ca-ES" sz="1800" dirty="0">
                <a:latin typeface="Arial"/>
              </a:rPr>
              <a:t>actuacions</a:t>
            </a:r>
            <a:r>
              <a:rPr lang="ca-ES"/>
              <a:t> </a:t>
            </a:r>
            <a:r>
              <a:rPr lang="ca-ES" sz="1800" dirty="0">
                <a:latin typeface="Arial"/>
              </a:rPr>
              <a:t>covid-19</a:t>
            </a:r>
            <a:endParaRPr lang="ca-ES" sz="1800" dirty="0">
              <a:latin typeface="Arial"/>
              <a:cs typeface="Arial"/>
            </a:endParaRPr>
          </a:p>
        </p:txBody>
      </p:sp>
      <p:sp>
        <p:nvSpPr>
          <p:cNvPr id="14" name="object 14"/>
          <p:cNvSpPr txBox="1"/>
          <p:nvPr/>
        </p:nvSpPr>
        <p:spPr>
          <a:xfrm>
            <a:off x="6634421" y="2137800"/>
            <a:ext cx="5978525" cy="299720"/>
          </a:xfrm>
          <a:prstGeom prst="rect">
            <a:avLst/>
          </a:prstGeom>
        </p:spPr>
        <p:txBody>
          <a:bodyPr vert="horz" wrap="square" lIns="0" tIns="12700" rIns="0" bIns="0" rtlCol="0">
            <a:spAutoFit/>
          </a:bodyPr>
          <a:lstStyle/>
          <a:p>
            <a:pPr marL="12700">
              <a:lnSpc>
                <a:spcPct val="100000"/>
              </a:lnSpc>
              <a:spcBef>
                <a:spcPts val="100"/>
              </a:spcBef>
              <a:tabLst>
                <a:tab pos="5867400" algn="l"/>
              </a:tabLst>
            </a:pPr>
            <a:r>
              <a:rPr lang="ca-ES" sz="2700" baseline="1543" dirty="0">
                <a:latin typeface="Arial"/>
              </a:rPr>
              <a:t>3.</a:t>
            </a:r>
            <a:r>
              <a:rPr lang="ca-ES"/>
              <a:t> </a:t>
            </a:r>
            <a:r>
              <a:rPr lang="ca-ES" sz="1800" dirty="0">
                <a:latin typeface="Arial"/>
              </a:rPr>
              <a:t>Un</a:t>
            </a:r>
            <a:r>
              <a:rPr lang="ca-ES"/>
              <a:t> </a:t>
            </a:r>
            <a:r>
              <a:rPr lang="ca-ES" sz="1800" dirty="0">
                <a:latin typeface="Arial"/>
              </a:rPr>
              <a:t>model</a:t>
            </a:r>
            <a:r>
              <a:rPr lang="ca-ES"/>
              <a:t> </a:t>
            </a:r>
            <a:r>
              <a:rPr lang="ca-ES" sz="1800" dirty="0">
                <a:latin typeface="Arial"/>
              </a:rPr>
              <a:t>d’èxit:</a:t>
            </a:r>
            <a:r>
              <a:rPr lang="ca-ES"/>
              <a:t> </a:t>
            </a:r>
            <a:r>
              <a:rPr lang="ca-ES" sz="1800" dirty="0">
                <a:latin typeface="Arial"/>
              </a:rPr>
              <a:t>el</a:t>
            </a:r>
            <a:r>
              <a:rPr lang="ca-ES"/>
              <a:t> </a:t>
            </a:r>
            <a:r>
              <a:rPr lang="ca-ES" sz="1800" dirty="0">
                <a:latin typeface="Arial"/>
              </a:rPr>
              <a:t>model</a:t>
            </a:r>
            <a:r>
              <a:rPr lang="ca-ES"/>
              <a:t> </a:t>
            </a:r>
            <a:r>
              <a:rPr lang="ca-ES" sz="1800" dirty="0">
                <a:latin typeface="Arial"/>
              </a:rPr>
              <a:t>“Mercats</a:t>
            </a:r>
            <a:r>
              <a:rPr lang="ca-ES"/>
              <a:t> </a:t>
            </a:r>
            <a:r>
              <a:rPr lang="ca-ES" sz="1800" dirty="0">
                <a:latin typeface="Arial"/>
              </a:rPr>
              <a:t>de</a:t>
            </a:r>
            <a:r>
              <a:rPr lang="ca-ES"/>
              <a:t> </a:t>
            </a:r>
            <a:r>
              <a:rPr lang="ca-ES" sz="1800" dirty="0">
                <a:latin typeface="Arial"/>
              </a:rPr>
              <a:t>Barcelona”</a:t>
            </a:r>
            <a:r>
              <a:rPr lang="en-US"/>
              <a:t>	</a:t>
            </a:r>
            <a:r>
              <a:rPr lang="ca-ES" sz="1200" dirty="0">
                <a:latin typeface="Arial"/>
              </a:rPr>
              <a:t>6</a:t>
            </a:r>
            <a:endParaRPr lang="ca-ES" sz="1200">
              <a:latin typeface="Arial"/>
              <a:cs typeface="Arial"/>
            </a:endParaRPr>
          </a:p>
        </p:txBody>
      </p:sp>
      <p:sp>
        <p:nvSpPr>
          <p:cNvPr id="15" name="object 15"/>
          <p:cNvSpPr txBox="1"/>
          <p:nvPr/>
        </p:nvSpPr>
        <p:spPr>
          <a:xfrm>
            <a:off x="6634421" y="2696498"/>
            <a:ext cx="3747135" cy="579120"/>
          </a:xfrm>
          <a:prstGeom prst="rect">
            <a:avLst/>
          </a:prstGeom>
        </p:spPr>
        <p:txBody>
          <a:bodyPr vert="horz" wrap="square" lIns="0" tIns="7620" rIns="0" bIns="0" rtlCol="0">
            <a:spAutoFit/>
          </a:bodyPr>
          <a:lstStyle/>
          <a:p>
            <a:pPr marL="300355" marR="5080" indent="-288290">
              <a:lnSpc>
                <a:spcPct val="101800"/>
              </a:lnSpc>
              <a:spcBef>
                <a:spcPts val="60"/>
              </a:spcBef>
            </a:pPr>
            <a:r>
              <a:rPr lang="ca-ES" sz="2700" baseline="1543" dirty="0">
                <a:latin typeface="Arial"/>
              </a:rPr>
              <a:t>4.</a:t>
            </a:r>
            <a:r>
              <a:rPr lang="ca-ES"/>
              <a:t> </a:t>
            </a:r>
            <a:r>
              <a:rPr lang="ca-ES" sz="1800" dirty="0">
                <a:latin typeface="Arial"/>
              </a:rPr>
              <a:t>Xarxa</a:t>
            </a:r>
            <a:r>
              <a:rPr lang="ca-ES"/>
              <a:t> </a:t>
            </a:r>
            <a:r>
              <a:rPr lang="ca-ES" sz="1800" dirty="0">
                <a:latin typeface="Arial"/>
              </a:rPr>
              <a:t>de</a:t>
            </a:r>
            <a:r>
              <a:rPr lang="ca-ES"/>
              <a:t> </a:t>
            </a:r>
            <a:r>
              <a:rPr lang="ca-ES" sz="1800" dirty="0">
                <a:latin typeface="Arial"/>
              </a:rPr>
              <a:t>mercats</a:t>
            </a:r>
            <a:r>
              <a:rPr lang="ca-ES"/>
              <a:t> </a:t>
            </a:r>
            <a:r>
              <a:rPr lang="ca-ES" sz="1800" dirty="0">
                <a:latin typeface="Arial"/>
              </a:rPr>
              <a:t>de</a:t>
            </a:r>
            <a:r>
              <a:rPr lang="ca-ES"/>
              <a:t> </a:t>
            </a:r>
            <a:r>
              <a:rPr lang="ca-ES" sz="1800" dirty="0">
                <a:latin typeface="Arial"/>
              </a:rPr>
              <a:t>Barcelona: </a:t>
            </a:r>
            <a:r>
              <a:rPr lang="ca-ES"/>
              <a:t> </a:t>
            </a:r>
            <a:r>
              <a:rPr lang="ca-ES" sz="1800" dirty="0">
                <a:latin typeface="Arial"/>
              </a:rPr>
              <a:t>procés</a:t>
            </a:r>
            <a:r>
              <a:rPr lang="ca-ES"/>
              <a:t> </a:t>
            </a:r>
            <a:r>
              <a:rPr lang="ca-ES" sz="1800" dirty="0">
                <a:latin typeface="Arial"/>
              </a:rPr>
              <a:t>de</a:t>
            </a:r>
            <a:r>
              <a:rPr lang="ca-ES"/>
              <a:t> </a:t>
            </a:r>
            <a:r>
              <a:rPr lang="ca-ES" sz="1800" dirty="0">
                <a:latin typeface="Arial"/>
              </a:rPr>
              <a:t>transformació</a:t>
            </a:r>
            <a:endParaRPr lang="ca-ES" sz="1800">
              <a:latin typeface="Arial"/>
              <a:cs typeface="Arial"/>
            </a:endParaRPr>
          </a:p>
        </p:txBody>
      </p:sp>
      <p:sp>
        <p:nvSpPr>
          <p:cNvPr id="16" name="object 16"/>
          <p:cNvSpPr txBox="1"/>
          <p:nvPr/>
        </p:nvSpPr>
        <p:spPr>
          <a:xfrm>
            <a:off x="6634421" y="3534545"/>
            <a:ext cx="5211445" cy="299720"/>
          </a:xfrm>
          <a:prstGeom prst="rect">
            <a:avLst/>
          </a:prstGeom>
        </p:spPr>
        <p:txBody>
          <a:bodyPr vert="horz" wrap="square" lIns="0" tIns="12700" rIns="0" bIns="0" rtlCol="0">
            <a:spAutoFit/>
          </a:bodyPr>
          <a:lstStyle/>
          <a:p>
            <a:pPr marL="12700">
              <a:lnSpc>
                <a:spcPct val="100000"/>
              </a:lnSpc>
              <a:spcBef>
                <a:spcPts val="100"/>
              </a:spcBef>
            </a:pPr>
            <a:r>
              <a:rPr lang="ca-ES" sz="2700" baseline="1543" dirty="0">
                <a:latin typeface="Arial"/>
              </a:rPr>
              <a:t>5.</a:t>
            </a:r>
            <a:r>
              <a:rPr lang="ca-ES"/>
              <a:t> </a:t>
            </a:r>
            <a:r>
              <a:rPr lang="ca-ES" sz="1800" dirty="0">
                <a:latin typeface="Arial"/>
              </a:rPr>
              <a:t>Model</a:t>
            </a:r>
            <a:r>
              <a:rPr lang="ca-ES"/>
              <a:t> </a:t>
            </a:r>
            <a:r>
              <a:rPr lang="ca-ES" sz="1800" dirty="0">
                <a:latin typeface="Arial"/>
              </a:rPr>
              <a:t>de</a:t>
            </a:r>
            <a:r>
              <a:rPr lang="ca-ES"/>
              <a:t> </a:t>
            </a:r>
            <a:r>
              <a:rPr lang="ca-ES" sz="1800" dirty="0">
                <a:latin typeface="Arial"/>
              </a:rPr>
              <a:t>gestió:</a:t>
            </a:r>
            <a:r>
              <a:rPr lang="ca-ES"/>
              <a:t> </a:t>
            </a:r>
            <a:r>
              <a:rPr lang="ca-ES" sz="1800" dirty="0">
                <a:latin typeface="Arial"/>
              </a:rPr>
              <a:t>col·laboració</a:t>
            </a:r>
            <a:r>
              <a:rPr lang="ca-ES"/>
              <a:t> </a:t>
            </a:r>
            <a:r>
              <a:rPr lang="ca-ES" sz="1800" dirty="0">
                <a:latin typeface="Arial"/>
              </a:rPr>
              <a:t>publicoprivada</a:t>
            </a:r>
            <a:endParaRPr lang="ca-ES" sz="1800">
              <a:latin typeface="Arial"/>
              <a:cs typeface="Arial"/>
            </a:endParaRPr>
          </a:p>
        </p:txBody>
      </p:sp>
      <p:sp>
        <p:nvSpPr>
          <p:cNvPr id="17" name="object 17"/>
          <p:cNvSpPr txBox="1"/>
          <p:nvPr/>
        </p:nvSpPr>
        <p:spPr>
          <a:xfrm>
            <a:off x="6634421" y="4093244"/>
            <a:ext cx="4242435" cy="299720"/>
          </a:xfrm>
          <a:prstGeom prst="rect">
            <a:avLst/>
          </a:prstGeom>
        </p:spPr>
        <p:txBody>
          <a:bodyPr vert="horz" wrap="square" lIns="0" tIns="12700" rIns="0" bIns="0" rtlCol="0">
            <a:spAutoFit/>
          </a:bodyPr>
          <a:lstStyle/>
          <a:p>
            <a:pPr marL="12700">
              <a:lnSpc>
                <a:spcPct val="100000"/>
              </a:lnSpc>
              <a:spcBef>
                <a:spcPts val="100"/>
              </a:spcBef>
            </a:pPr>
            <a:r>
              <a:rPr lang="ca-ES" sz="2700" baseline="1543" dirty="0">
                <a:latin typeface="Arial"/>
              </a:rPr>
              <a:t>6.</a:t>
            </a:r>
            <a:r>
              <a:rPr lang="ca-ES"/>
              <a:t> </a:t>
            </a:r>
            <a:r>
              <a:rPr lang="ca-ES" sz="1800" dirty="0">
                <a:latin typeface="Arial"/>
              </a:rPr>
              <a:t>Mercats</a:t>
            </a:r>
            <a:r>
              <a:rPr lang="ca-ES"/>
              <a:t> </a:t>
            </a:r>
            <a:r>
              <a:rPr lang="ca-ES" sz="1800" dirty="0">
                <a:latin typeface="Arial"/>
              </a:rPr>
              <a:t>de</a:t>
            </a:r>
            <a:r>
              <a:rPr lang="ca-ES"/>
              <a:t> </a:t>
            </a:r>
            <a:r>
              <a:rPr lang="ca-ES" sz="1800" dirty="0">
                <a:latin typeface="Arial"/>
              </a:rPr>
              <a:t>Barcelona:</a:t>
            </a:r>
            <a:r>
              <a:rPr lang="ca-ES"/>
              <a:t> </a:t>
            </a:r>
            <a:r>
              <a:rPr lang="ca-ES" sz="1800" dirty="0">
                <a:latin typeface="Arial"/>
              </a:rPr>
              <a:t>ànima</a:t>
            </a:r>
            <a:r>
              <a:rPr lang="ca-ES"/>
              <a:t> </a:t>
            </a:r>
            <a:r>
              <a:rPr lang="ca-ES" sz="1800" dirty="0">
                <a:latin typeface="Arial"/>
              </a:rPr>
              <a:t>i</a:t>
            </a:r>
            <a:r>
              <a:rPr lang="ca-ES"/>
              <a:t> </a:t>
            </a:r>
            <a:r>
              <a:rPr lang="ca-ES" sz="1800" dirty="0">
                <a:latin typeface="Arial"/>
              </a:rPr>
              <a:t>motor</a:t>
            </a:r>
            <a:endParaRPr lang="ca-ES" sz="1800">
              <a:latin typeface="Arial"/>
              <a:cs typeface="Arial"/>
            </a:endParaRPr>
          </a:p>
        </p:txBody>
      </p:sp>
      <p:sp>
        <p:nvSpPr>
          <p:cNvPr id="18" name="object 18"/>
          <p:cNvSpPr txBox="1"/>
          <p:nvPr/>
        </p:nvSpPr>
        <p:spPr>
          <a:xfrm>
            <a:off x="6634421" y="4651942"/>
            <a:ext cx="3717290" cy="299720"/>
          </a:xfrm>
          <a:prstGeom prst="rect">
            <a:avLst/>
          </a:prstGeom>
        </p:spPr>
        <p:txBody>
          <a:bodyPr vert="horz" wrap="square" lIns="0" tIns="12700" rIns="0" bIns="0" rtlCol="0">
            <a:spAutoFit/>
          </a:bodyPr>
          <a:lstStyle/>
          <a:p>
            <a:pPr marL="12700">
              <a:lnSpc>
                <a:spcPct val="100000"/>
              </a:lnSpc>
              <a:spcBef>
                <a:spcPts val="100"/>
              </a:spcBef>
            </a:pPr>
            <a:r>
              <a:rPr lang="ca-ES" sz="2700" baseline="1543" dirty="0">
                <a:latin typeface="Arial"/>
              </a:rPr>
              <a:t>7.</a:t>
            </a:r>
            <a:r>
              <a:rPr lang="ca-ES"/>
              <a:t> </a:t>
            </a:r>
            <a:r>
              <a:rPr lang="ca-ES" sz="1800" dirty="0">
                <a:latin typeface="Arial"/>
              </a:rPr>
              <a:t>Valors</a:t>
            </a:r>
            <a:r>
              <a:rPr lang="ca-ES"/>
              <a:t> </a:t>
            </a:r>
            <a:r>
              <a:rPr lang="ca-ES" sz="1800" dirty="0">
                <a:latin typeface="Arial"/>
              </a:rPr>
              <a:t>tradicionals</a:t>
            </a:r>
            <a:r>
              <a:rPr lang="ca-ES"/>
              <a:t> </a:t>
            </a:r>
            <a:r>
              <a:rPr lang="ca-ES" sz="1800" dirty="0">
                <a:latin typeface="Arial"/>
              </a:rPr>
              <a:t>i</a:t>
            </a:r>
            <a:r>
              <a:rPr lang="ca-ES"/>
              <a:t> </a:t>
            </a:r>
            <a:r>
              <a:rPr lang="ca-ES" sz="1800" dirty="0">
                <a:latin typeface="Arial"/>
              </a:rPr>
              <a:t>nous</a:t>
            </a:r>
            <a:r>
              <a:rPr lang="ca-ES"/>
              <a:t> </a:t>
            </a:r>
            <a:r>
              <a:rPr lang="ca-ES" sz="1800" dirty="0">
                <a:latin typeface="Arial"/>
              </a:rPr>
              <a:t>reptes</a:t>
            </a:r>
            <a:endParaRPr lang="ca-ES" sz="1800">
              <a:latin typeface="Arial"/>
              <a:cs typeface="Arial"/>
            </a:endParaRPr>
          </a:p>
        </p:txBody>
      </p:sp>
      <p:sp>
        <p:nvSpPr>
          <p:cNvPr id="19" name="object 19"/>
          <p:cNvSpPr txBox="1"/>
          <p:nvPr/>
        </p:nvSpPr>
        <p:spPr>
          <a:xfrm>
            <a:off x="6634421" y="5210641"/>
            <a:ext cx="5284470" cy="299720"/>
          </a:xfrm>
          <a:prstGeom prst="rect">
            <a:avLst/>
          </a:prstGeom>
        </p:spPr>
        <p:txBody>
          <a:bodyPr vert="horz" wrap="square" lIns="0" tIns="12700" rIns="0" bIns="0" rtlCol="0">
            <a:spAutoFit/>
          </a:bodyPr>
          <a:lstStyle/>
          <a:p>
            <a:pPr marL="12700">
              <a:lnSpc>
                <a:spcPct val="100000"/>
              </a:lnSpc>
              <a:spcBef>
                <a:spcPts val="100"/>
              </a:spcBef>
            </a:pPr>
            <a:r>
              <a:rPr lang="ca-ES" sz="2700" baseline="1543" dirty="0">
                <a:latin typeface="Arial"/>
              </a:rPr>
              <a:t>8.</a:t>
            </a:r>
            <a:r>
              <a:rPr lang="ca-ES"/>
              <a:t> </a:t>
            </a:r>
            <a:r>
              <a:rPr lang="ca-ES" sz="1800" dirty="0">
                <a:latin typeface="Arial"/>
              </a:rPr>
              <a:t>Les</a:t>
            </a:r>
            <a:r>
              <a:rPr lang="ca-ES"/>
              <a:t> </a:t>
            </a:r>
            <a:r>
              <a:rPr lang="ca-ES" sz="1800" dirty="0">
                <a:latin typeface="Arial"/>
              </a:rPr>
              <a:t>inversions</a:t>
            </a:r>
            <a:r>
              <a:rPr lang="ca-ES"/>
              <a:t> </a:t>
            </a:r>
            <a:r>
              <a:rPr lang="ca-ES" sz="1800" dirty="0">
                <a:latin typeface="Arial"/>
              </a:rPr>
              <a:t>en</a:t>
            </a:r>
            <a:r>
              <a:rPr lang="ca-ES"/>
              <a:t> </a:t>
            </a:r>
            <a:r>
              <a:rPr lang="ca-ES" sz="1800" dirty="0">
                <a:latin typeface="Arial"/>
              </a:rPr>
              <a:t>la</a:t>
            </a:r>
            <a:r>
              <a:rPr lang="ca-ES"/>
              <a:t> </a:t>
            </a:r>
            <a:r>
              <a:rPr lang="ca-ES" sz="1800" dirty="0">
                <a:latin typeface="Arial"/>
              </a:rPr>
              <a:t>xarxa</a:t>
            </a:r>
            <a:r>
              <a:rPr lang="ca-ES"/>
              <a:t> </a:t>
            </a:r>
            <a:r>
              <a:rPr lang="ca-ES" sz="1800" dirty="0">
                <a:latin typeface="Arial"/>
              </a:rPr>
              <a:t>de mercats</a:t>
            </a:r>
            <a:r>
              <a:rPr lang="ca-ES"/>
              <a:t> </a:t>
            </a:r>
            <a:r>
              <a:rPr lang="ca-ES" sz="1800" dirty="0">
                <a:latin typeface="Arial"/>
              </a:rPr>
              <a:t>2020-23</a:t>
            </a:r>
            <a:endParaRPr lang="ca-ES" sz="1800">
              <a:latin typeface="Arial"/>
              <a:cs typeface="Arial"/>
            </a:endParaRPr>
          </a:p>
        </p:txBody>
      </p:sp>
      <p:sp>
        <p:nvSpPr>
          <p:cNvPr id="20" name="object 20"/>
          <p:cNvSpPr txBox="1"/>
          <p:nvPr/>
        </p:nvSpPr>
        <p:spPr>
          <a:xfrm>
            <a:off x="6634421" y="5769339"/>
            <a:ext cx="2656205" cy="299720"/>
          </a:xfrm>
          <a:prstGeom prst="rect">
            <a:avLst/>
          </a:prstGeom>
        </p:spPr>
        <p:txBody>
          <a:bodyPr vert="horz" wrap="square" lIns="0" tIns="12700" rIns="0" bIns="0" rtlCol="0">
            <a:spAutoFit/>
          </a:bodyPr>
          <a:lstStyle/>
          <a:p>
            <a:pPr marL="12700">
              <a:lnSpc>
                <a:spcPct val="100000"/>
              </a:lnSpc>
              <a:spcBef>
                <a:spcPts val="100"/>
              </a:spcBef>
            </a:pPr>
            <a:r>
              <a:rPr lang="ca-ES" sz="2700" baseline="1543" dirty="0">
                <a:latin typeface="Arial"/>
              </a:rPr>
              <a:t>9.</a:t>
            </a:r>
            <a:r>
              <a:rPr lang="ca-ES"/>
              <a:t> </a:t>
            </a:r>
            <a:r>
              <a:rPr lang="ca-ES" sz="1800" dirty="0">
                <a:latin typeface="Arial"/>
              </a:rPr>
              <a:t>Mercats</a:t>
            </a:r>
            <a:r>
              <a:rPr lang="ca-ES"/>
              <a:t> </a:t>
            </a:r>
            <a:r>
              <a:rPr lang="ca-ES" sz="1800" dirty="0">
                <a:latin typeface="Arial"/>
              </a:rPr>
              <a:t>+</a:t>
            </a:r>
            <a:r>
              <a:rPr lang="ca-ES"/>
              <a:t> </a:t>
            </a:r>
            <a:r>
              <a:rPr lang="ca-ES" sz="1800" dirty="0">
                <a:latin typeface="Arial"/>
              </a:rPr>
              <a:t>sostenibles</a:t>
            </a:r>
            <a:endParaRPr lang="ca-ES" sz="1800">
              <a:latin typeface="Arial"/>
              <a:cs typeface="Arial"/>
            </a:endParaRPr>
          </a:p>
        </p:txBody>
      </p:sp>
      <p:pic>
        <p:nvPicPr>
          <p:cNvPr id="21" name="object 21"/>
          <p:cNvPicPr/>
          <p:nvPr/>
        </p:nvPicPr>
        <p:blipFill>
          <a:blip r:embed="rId2" cstate="print"/>
          <a:stretch>
            <a:fillRect/>
          </a:stretch>
        </p:blipFill>
        <p:spPr>
          <a:xfrm>
            <a:off x="359994" y="360006"/>
            <a:ext cx="5963107" cy="6624002"/>
          </a:xfrm>
          <a:prstGeom prst="rect">
            <a:avLst/>
          </a:prstGeom>
        </p:spPr>
      </p:pic>
      <p:sp>
        <p:nvSpPr>
          <p:cNvPr id="23" name="object 23"/>
          <p:cNvSpPr txBox="1"/>
          <p:nvPr/>
        </p:nvSpPr>
        <p:spPr>
          <a:xfrm>
            <a:off x="12489763" y="1096254"/>
            <a:ext cx="123189" cy="208279"/>
          </a:xfrm>
          <a:prstGeom prst="rect">
            <a:avLst/>
          </a:prstGeom>
        </p:spPr>
        <p:txBody>
          <a:bodyPr vert="horz" wrap="square" lIns="0" tIns="12700" rIns="0" bIns="0" rtlCol="0">
            <a:spAutoFit/>
          </a:bodyPr>
          <a:lstStyle/>
          <a:p>
            <a:pPr marL="12700">
              <a:lnSpc>
                <a:spcPct val="100000"/>
              </a:lnSpc>
              <a:spcBef>
                <a:spcPts val="100"/>
              </a:spcBef>
            </a:pPr>
            <a:r>
              <a:rPr lang="ca-ES" sz="1200" dirty="0">
                <a:latin typeface="Arial"/>
              </a:rPr>
              <a:t>3</a:t>
            </a:r>
            <a:endParaRPr lang="ca-ES" sz="1200" dirty="0">
              <a:latin typeface="Arial"/>
              <a:cs typeface="Arial"/>
            </a:endParaRPr>
          </a:p>
        </p:txBody>
      </p:sp>
      <p:sp>
        <p:nvSpPr>
          <p:cNvPr id="24" name="object 24"/>
          <p:cNvSpPr txBox="1"/>
          <p:nvPr/>
        </p:nvSpPr>
        <p:spPr>
          <a:xfrm>
            <a:off x="12489763" y="1655104"/>
            <a:ext cx="123189" cy="208279"/>
          </a:xfrm>
          <a:prstGeom prst="rect">
            <a:avLst/>
          </a:prstGeom>
        </p:spPr>
        <p:txBody>
          <a:bodyPr vert="horz" wrap="square" lIns="0" tIns="12700" rIns="0" bIns="0" rtlCol="0">
            <a:spAutoFit/>
          </a:bodyPr>
          <a:lstStyle/>
          <a:p>
            <a:pPr marL="12700">
              <a:lnSpc>
                <a:spcPct val="100000"/>
              </a:lnSpc>
              <a:spcBef>
                <a:spcPts val="100"/>
              </a:spcBef>
            </a:pPr>
            <a:r>
              <a:rPr lang="ca-ES" sz="1200" dirty="0">
                <a:latin typeface="Arial"/>
              </a:rPr>
              <a:t>4</a:t>
            </a:r>
            <a:endParaRPr lang="ca-ES" sz="1200">
              <a:latin typeface="Arial"/>
              <a:cs typeface="Arial"/>
            </a:endParaRPr>
          </a:p>
        </p:txBody>
      </p:sp>
      <p:sp>
        <p:nvSpPr>
          <p:cNvPr id="25" name="object 25"/>
          <p:cNvSpPr txBox="1"/>
          <p:nvPr/>
        </p:nvSpPr>
        <p:spPr>
          <a:xfrm>
            <a:off x="12489763" y="2772806"/>
            <a:ext cx="123189" cy="208279"/>
          </a:xfrm>
          <a:prstGeom prst="rect">
            <a:avLst/>
          </a:prstGeom>
        </p:spPr>
        <p:txBody>
          <a:bodyPr vert="horz" wrap="square" lIns="0" tIns="12700" rIns="0" bIns="0" rtlCol="0">
            <a:spAutoFit/>
          </a:bodyPr>
          <a:lstStyle/>
          <a:p>
            <a:pPr marL="12700">
              <a:lnSpc>
                <a:spcPct val="100000"/>
              </a:lnSpc>
              <a:spcBef>
                <a:spcPts val="100"/>
              </a:spcBef>
            </a:pPr>
            <a:r>
              <a:rPr lang="ca-ES" sz="1200" dirty="0">
                <a:latin typeface="Arial"/>
              </a:rPr>
              <a:t>7</a:t>
            </a:r>
            <a:endParaRPr lang="ca-ES" sz="1200">
              <a:latin typeface="Arial"/>
              <a:cs typeface="Arial"/>
            </a:endParaRPr>
          </a:p>
        </p:txBody>
      </p:sp>
      <p:sp>
        <p:nvSpPr>
          <p:cNvPr id="26" name="object 26"/>
          <p:cNvSpPr txBox="1"/>
          <p:nvPr/>
        </p:nvSpPr>
        <p:spPr>
          <a:xfrm>
            <a:off x="12489763" y="3611006"/>
            <a:ext cx="123189" cy="208279"/>
          </a:xfrm>
          <a:prstGeom prst="rect">
            <a:avLst/>
          </a:prstGeom>
        </p:spPr>
        <p:txBody>
          <a:bodyPr vert="horz" wrap="square" lIns="0" tIns="12700" rIns="0" bIns="0" rtlCol="0">
            <a:spAutoFit/>
          </a:bodyPr>
          <a:lstStyle/>
          <a:p>
            <a:pPr marL="12700">
              <a:lnSpc>
                <a:spcPct val="100000"/>
              </a:lnSpc>
              <a:spcBef>
                <a:spcPts val="100"/>
              </a:spcBef>
            </a:pPr>
            <a:r>
              <a:rPr lang="ca-ES" sz="1200" dirty="0">
                <a:latin typeface="Arial"/>
              </a:rPr>
              <a:t>8</a:t>
            </a:r>
            <a:endParaRPr lang="ca-ES" sz="1200">
              <a:latin typeface="Arial"/>
              <a:cs typeface="Arial"/>
            </a:endParaRPr>
          </a:p>
        </p:txBody>
      </p:sp>
      <p:sp>
        <p:nvSpPr>
          <p:cNvPr id="27" name="object 27"/>
          <p:cNvSpPr txBox="1"/>
          <p:nvPr/>
        </p:nvSpPr>
        <p:spPr>
          <a:xfrm>
            <a:off x="12489763" y="4169857"/>
            <a:ext cx="123189" cy="208279"/>
          </a:xfrm>
          <a:prstGeom prst="rect">
            <a:avLst/>
          </a:prstGeom>
        </p:spPr>
        <p:txBody>
          <a:bodyPr vert="horz" wrap="square" lIns="0" tIns="12700" rIns="0" bIns="0" rtlCol="0">
            <a:spAutoFit/>
          </a:bodyPr>
          <a:lstStyle/>
          <a:p>
            <a:pPr marL="12700">
              <a:lnSpc>
                <a:spcPct val="100000"/>
              </a:lnSpc>
              <a:spcBef>
                <a:spcPts val="100"/>
              </a:spcBef>
            </a:pPr>
            <a:r>
              <a:rPr lang="ca-ES" sz="1200" dirty="0">
                <a:latin typeface="Arial"/>
              </a:rPr>
              <a:t>9</a:t>
            </a:r>
            <a:endParaRPr lang="ca-ES" sz="1200">
              <a:latin typeface="Arial"/>
              <a:cs typeface="Arial"/>
            </a:endParaRPr>
          </a:p>
        </p:txBody>
      </p:sp>
      <p:sp>
        <p:nvSpPr>
          <p:cNvPr id="28" name="object 28"/>
          <p:cNvSpPr txBox="1"/>
          <p:nvPr/>
        </p:nvSpPr>
        <p:spPr>
          <a:xfrm>
            <a:off x="12423165" y="4728707"/>
            <a:ext cx="187960" cy="208279"/>
          </a:xfrm>
          <a:prstGeom prst="rect">
            <a:avLst/>
          </a:prstGeom>
        </p:spPr>
        <p:txBody>
          <a:bodyPr vert="horz" wrap="square" lIns="0" tIns="12700" rIns="0" bIns="0" rtlCol="0">
            <a:spAutoFit/>
          </a:bodyPr>
          <a:lstStyle/>
          <a:p>
            <a:pPr marL="12700">
              <a:lnSpc>
                <a:spcPct val="100000"/>
              </a:lnSpc>
              <a:spcBef>
                <a:spcPts val="100"/>
              </a:spcBef>
            </a:pPr>
            <a:r>
              <a:rPr lang="ca-ES" sz="1200" dirty="0">
                <a:latin typeface="Arial"/>
              </a:rPr>
              <a:t>10</a:t>
            </a:r>
            <a:endParaRPr lang="ca-ES" sz="1200">
              <a:latin typeface="Arial"/>
              <a:cs typeface="Arial"/>
            </a:endParaRPr>
          </a:p>
        </p:txBody>
      </p:sp>
      <p:sp>
        <p:nvSpPr>
          <p:cNvPr id="29" name="object 29"/>
          <p:cNvSpPr txBox="1"/>
          <p:nvPr/>
        </p:nvSpPr>
        <p:spPr>
          <a:xfrm>
            <a:off x="12453949" y="5287558"/>
            <a:ext cx="271451" cy="197490"/>
          </a:xfrm>
          <a:prstGeom prst="rect">
            <a:avLst/>
          </a:prstGeom>
        </p:spPr>
        <p:txBody>
          <a:bodyPr vert="horz" wrap="square" lIns="0" tIns="12700" rIns="0" bIns="0" rtlCol="0">
            <a:spAutoFit/>
          </a:bodyPr>
          <a:lstStyle/>
          <a:p>
            <a:pPr marL="12700">
              <a:lnSpc>
                <a:spcPct val="100000"/>
              </a:lnSpc>
              <a:spcBef>
                <a:spcPts val="100"/>
              </a:spcBef>
            </a:pPr>
            <a:r>
              <a:rPr lang="ca-ES" sz="1200" dirty="0">
                <a:latin typeface="Arial"/>
              </a:rPr>
              <a:t>11</a:t>
            </a:r>
            <a:endParaRPr lang="ca-ES" sz="1200">
              <a:latin typeface="Arial"/>
              <a:cs typeface="Arial"/>
            </a:endParaRPr>
          </a:p>
        </p:txBody>
      </p:sp>
      <p:sp>
        <p:nvSpPr>
          <p:cNvPr id="30" name="object 30"/>
          <p:cNvSpPr txBox="1"/>
          <p:nvPr/>
        </p:nvSpPr>
        <p:spPr>
          <a:xfrm>
            <a:off x="12423927" y="5846409"/>
            <a:ext cx="189230" cy="197490"/>
          </a:xfrm>
          <a:prstGeom prst="rect">
            <a:avLst/>
          </a:prstGeom>
        </p:spPr>
        <p:txBody>
          <a:bodyPr vert="horz" wrap="square" lIns="0" tIns="12700" rIns="0" bIns="0" rtlCol="0">
            <a:spAutoFit/>
          </a:bodyPr>
          <a:lstStyle/>
          <a:p>
            <a:pPr marL="12700">
              <a:lnSpc>
                <a:spcPct val="100000"/>
              </a:lnSpc>
              <a:spcBef>
                <a:spcPts val="100"/>
              </a:spcBef>
            </a:pPr>
            <a:r>
              <a:rPr lang="ca-ES" sz="1200" dirty="0" smtClean="0">
                <a:latin typeface="Arial"/>
              </a:rPr>
              <a:t>17</a:t>
            </a:r>
            <a:endParaRPr lang="ca-ES" sz="1200" dirty="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4205605">
              <a:lnSpc>
                <a:spcPct val="100000"/>
              </a:lnSpc>
              <a:spcBef>
                <a:spcPts val="100"/>
              </a:spcBef>
              <a:tabLst>
                <a:tab pos="12252325" algn="l"/>
              </a:tabLst>
            </a:pPr>
            <a:r>
              <a:rPr lang="ca-ES"/>
              <a:t>9. Mercats + sostenibles</a:t>
            </a:r>
            <a:r>
              <a:rPr lang="en-US"/>
              <a:t>	</a:t>
            </a:r>
          </a:p>
        </p:txBody>
      </p:sp>
      <p:sp>
        <p:nvSpPr>
          <p:cNvPr id="3" name="object 3"/>
          <p:cNvSpPr txBox="1"/>
          <p:nvPr/>
        </p:nvSpPr>
        <p:spPr>
          <a:xfrm>
            <a:off x="4540410" y="1046403"/>
            <a:ext cx="8065134" cy="4370705"/>
          </a:xfrm>
          <a:prstGeom prst="rect">
            <a:avLst/>
          </a:prstGeom>
        </p:spPr>
        <p:txBody>
          <a:bodyPr vert="horz" wrap="square" lIns="0" tIns="12700" rIns="0" bIns="0" rtlCol="0">
            <a:spAutoFit/>
          </a:bodyPr>
          <a:lstStyle/>
          <a:p>
            <a:pPr marL="12700">
              <a:lnSpc>
                <a:spcPct val="100000"/>
              </a:lnSpc>
              <a:spcBef>
                <a:spcPts val="100"/>
              </a:spcBef>
            </a:pPr>
            <a:r>
              <a:rPr lang="ca-ES" sz="1600" b="1" dirty="0">
                <a:latin typeface="Arial"/>
              </a:rPr>
              <a:t>Campanyes</a:t>
            </a:r>
            <a:r>
              <a:rPr lang="ca-ES"/>
              <a:t> </a:t>
            </a:r>
            <a:r>
              <a:rPr lang="ca-ES" sz="1600" b="1" dirty="0">
                <a:latin typeface="Arial"/>
              </a:rPr>
              <a:t>per</a:t>
            </a:r>
            <a:r>
              <a:rPr lang="ca-ES"/>
              <a:t> </a:t>
            </a:r>
            <a:r>
              <a:rPr lang="ca-ES" sz="1600" b="1" dirty="0">
                <a:latin typeface="Arial"/>
              </a:rPr>
              <a:t>reduir</a:t>
            </a:r>
            <a:r>
              <a:rPr lang="ca-ES"/>
              <a:t> </a:t>
            </a:r>
            <a:r>
              <a:rPr lang="ca-ES" sz="1600" b="1" dirty="0">
                <a:latin typeface="Arial"/>
              </a:rPr>
              <a:t>el</a:t>
            </a:r>
            <a:r>
              <a:rPr lang="ca-ES"/>
              <a:t> </a:t>
            </a:r>
            <a:r>
              <a:rPr lang="ca-ES" sz="1600" b="1" dirty="0">
                <a:latin typeface="Arial"/>
              </a:rPr>
              <a:t>malbaratament</a:t>
            </a:r>
            <a:endParaRPr lang="ca-ES" sz="1600" dirty="0">
              <a:latin typeface="Arial"/>
              <a:cs typeface="Arial"/>
            </a:endParaRPr>
          </a:p>
          <a:p>
            <a:pPr marL="12700" marR="64135">
              <a:lnSpc>
                <a:spcPts val="1900"/>
              </a:lnSpc>
              <a:spcBef>
                <a:spcPts val="1960"/>
              </a:spcBef>
            </a:pPr>
            <a:r>
              <a:rPr lang="ca-ES" sz="1600" dirty="0">
                <a:latin typeface="Arial"/>
              </a:rPr>
              <a:t>La sostenibilitat és un dels eixos bàsics dels mercats de Barcelona. Per tant, reduir tant</a:t>
            </a:r>
            <a:r>
              <a:rPr lang="ca-ES"/>
              <a:t> </a:t>
            </a:r>
            <a:r>
              <a:rPr lang="ca-ES" sz="1600" dirty="0">
                <a:latin typeface="Arial"/>
              </a:rPr>
              <a:t>com</a:t>
            </a:r>
            <a:r>
              <a:rPr lang="ca-ES"/>
              <a:t> </a:t>
            </a:r>
            <a:r>
              <a:rPr lang="ca-ES" sz="1600" dirty="0">
                <a:latin typeface="Arial"/>
              </a:rPr>
              <a:t>sigui</a:t>
            </a:r>
            <a:r>
              <a:rPr lang="ca-ES"/>
              <a:t> </a:t>
            </a:r>
            <a:r>
              <a:rPr lang="ca-ES" sz="1600" dirty="0">
                <a:latin typeface="Arial"/>
              </a:rPr>
              <a:t>possible</a:t>
            </a:r>
            <a:r>
              <a:rPr lang="ca-ES"/>
              <a:t> </a:t>
            </a:r>
            <a:r>
              <a:rPr lang="ca-ES" sz="1600" dirty="0">
                <a:latin typeface="Arial"/>
              </a:rPr>
              <a:t>el</a:t>
            </a:r>
            <a:r>
              <a:rPr lang="ca-ES"/>
              <a:t> </a:t>
            </a:r>
            <a:r>
              <a:rPr lang="ca-ES" sz="1600" dirty="0">
                <a:latin typeface="Arial"/>
              </a:rPr>
              <a:t>malbaratament</a:t>
            </a:r>
            <a:r>
              <a:rPr lang="ca-ES"/>
              <a:t> </a:t>
            </a:r>
            <a:r>
              <a:rPr lang="ca-ES" sz="1600" dirty="0">
                <a:latin typeface="Arial"/>
              </a:rPr>
              <a:t>dels</a:t>
            </a:r>
            <a:r>
              <a:rPr lang="ca-ES"/>
              <a:t> </a:t>
            </a:r>
            <a:r>
              <a:rPr lang="ca-ES" sz="1600" dirty="0">
                <a:latin typeface="Arial"/>
              </a:rPr>
              <a:t>productes</a:t>
            </a:r>
            <a:r>
              <a:rPr lang="ca-ES"/>
              <a:t> </a:t>
            </a:r>
            <a:r>
              <a:rPr lang="ca-ES" sz="1600" dirty="0">
                <a:latin typeface="Arial"/>
              </a:rPr>
              <a:t>i</a:t>
            </a:r>
            <a:r>
              <a:rPr lang="ca-ES"/>
              <a:t> </a:t>
            </a:r>
            <a:r>
              <a:rPr lang="ca-ES" sz="1600" dirty="0">
                <a:latin typeface="Arial"/>
              </a:rPr>
              <a:t>aprofitar-los</a:t>
            </a:r>
            <a:r>
              <a:rPr lang="ca-ES"/>
              <a:t> </a:t>
            </a:r>
            <a:r>
              <a:rPr lang="ca-ES" sz="1600" dirty="0">
                <a:latin typeface="Arial"/>
              </a:rPr>
              <a:t>al</a:t>
            </a:r>
            <a:r>
              <a:rPr lang="ca-ES"/>
              <a:t> </a:t>
            </a:r>
            <a:r>
              <a:rPr lang="ca-ES" sz="1600" dirty="0">
                <a:latin typeface="Arial"/>
              </a:rPr>
              <a:t>màxim</a:t>
            </a:r>
            <a:r>
              <a:rPr lang="ca-ES"/>
              <a:t> </a:t>
            </a:r>
            <a:r>
              <a:rPr lang="ca-ES" sz="1600" dirty="0">
                <a:latin typeface="Arial"/>
              </a:rPr>
              <a:t>forma</a:t>
            </a:r>
            <a:r>
              <a:rPr lang="ca-ES"/>
              <a:t> </a:t>
            </a:r>
            <a:r>
              <a:rPr lang="ca-ES" sz="1600" dirty="0">
                <a:latin typeface="Arial"/>
              </a:rPr>
              <a:t>part</a:t>
            </a:r>
            <a:r>
              <a:rPr lang="ca-ES"/>
              <a:t> </a:t>
            </a:r>
            <a:r>
              <a:rPr lang="ca-ES" sz="1600" dirty="0">
                <a:latin typeface="Arial"/>
              </a:rPr>
              <a:t>de</a:t>
            </a:r>
            <a:r>
              <a:rPr lang="ca-ES"/>
              <a:t> </a:t>
            </a:r>
            <a:r>
              <a:rPr lang="ca-ES" sz="1600" dirty="0">
                <a:latin typeface="Arial"/>
              </a:rPr>
              <a:t>les</a:t>
            </a:r>
            <a:r>
              <a:rPr lang="ca-ES"/>
              <a:t> </a:t>
            </a:r>
            <a:r>
              <a:rPr lang="ca-ES" sz="1600" dirty="0">
                <a:latin typeface="Arial"/>
              </a:rPr>
              <a:t>iniciatives</a:t>
            </a:r>
            <a:r>
              <a:rPr lang="ca-ES"/>
              <a:t> </a:t>
            </a:r>
            <a:r>
              <a:rPr lang="ca-ES" sz="1600" dirty="0">
                <a:latin typeface="Arial"/>
              </a:rPr>
              <a:t>per</a:t>
            </a:r>
            <a:r>
              <a:rPr lang="ca-ES"/>
              <a:t> </a:t>
            </a:r>
            <a:r>
              <a:rPr lang="ca-ES" sz="1600" dirty="0">
                <a:latin typeface="Arial"/>
              </a:rPr>
              <a:t>aconseguir</a:t>
            </a:r>
            <a:r>
              <a:rPr lang="ca-ES"/>
              <a:t> </a:t>
            </a:r>
            <a:r>
              <a:rPr lang="ca-ES" sz="1600" dirty="0">
                <a:latin typeface="Arial"/>
              </a:rPr>
              <a:t>un</a:t>
            </a:r>
            <a:r>
              <a:rPr lang="ca-ES"/>
              <a:t> </a:t>
            </a:r>
            <a:r>
              <a:rPr lang="ca-ES" sz="1600" dirty="0">
                <a:latin typeface="Arial"/>
              </a:rPr>
              <a:t>model</a:t>
            </a:r>
            <a:r>
              <a:rPr lang="ca-ES"/>
              <a:t> </a:t>
            </a:r>
            <a:r>
              <a:rPr lang="ca-ES" sz="1600" dirty="0">
                <a:latin typeface="Arial"/>
              </a:rPr>
              <a:t>més</a:t>
            </a:r>
            <a:r>
              <a:rPr lang="ca-ES"/>
              <a:t> </a:t>
            </a:r>
            <a:r>
              <a:rPr lang="ca-ES" sz="1600" dirty="0">
                <a:latin typeface="Arial"/>
              </a:rPr>
              <a:t>sostenible.</a:t>
            </a:r>
            <a:endParaRPr lang="ca-ES" sz="1600" dirty="0">
              <a:latin typeface="Arial"/>
              <a:cs typeface="Arial"/>
            </a:endParaRPr>
          </a:p>
          <a:p>
            <a:pPr marL="12700" marR="36195">
              <a:lnSpc>
                <a:spcPts val="1900"/>
              </a:lnSpc>
              <a:spcBef>
                <a:spcPts val="1895"/>
              </a:spcBef>
            </a:pPr>
            <a:r>
              <a:rPr lang="ca-ES" sz="1600" dirty="0">
                <a:latin typeface="Arial"/>
              </a:rPr>
              <a:t>En</a:t>
            </a:r>
            <a:r>
              <a:rPr lang="ca-ES"/>
              <a:t> </a:t>
            </a:r>
            <a:r>
              <a:rPr lang="ca-ES" sz="1600" dirty="0">
                <a:latin typeface="Arial"/>
              </a:rPr>
              <a:t>la</a:t>
            </a:r>
            <a:r>
              <a:rPr lang="ca-ES"/>
              <a:t> </a:t>
            </a:r>
            <a:r>
              <a:rPr lang="ca-ES" sz="1600" dirty="0">
                <a:latin typeface="Arial"/>
              </a:rPr>
              <a:t>seva</a:t>
            </a:r>
            <a:r>
              <a:rPr lang="ca-ES"/>
              <a:t> </a:t>
            </a:r>
            <a:r>
              <a:rPr lang="ca-ES" sz="1600" dirty="0">
                <a:latin typeface="Arial"/>
              </a:rPr>
              <a:t>funció</a:t>
            </a:r>
            <a:r>
              <a:rPr lang="ca-ES"/>
              <a:t> </a:t>
            </a:r>
            <a:r>
              <a:rPr lang="ca-ES" sz="1600" dirty="0">
                <a:latin typeface="Arial"/>
              </a:rPr>
              <a:t>de</a:t>
            </a:r>
            <a:r>
              <a:rPr lang="ca-ES"/>
              <a:t> </a:t>
            </a:r>
            <a:r>
              <a:rPr lang="ca-ES" sz="1600" dirty="0">
                <a:latin typeface="Arial"/>
              </a:rPr>
              <a:t>cohesionadors</a:t>
            </a:r>
            <a:r>
              <a:rPr lang="ca-ES"/>
              <a:t> </a:t>
            </a:r>
            <a:r>
              <a:rPr lang="ca-ES" sz="1600" dirty="0">
                <a:latin typeface="Arial"/>
              </a:rPr>
              <a:t>socials</a:t>
            </a:r>
            <a:r>
              <a:rPr lang="ca-ES"/>
              <a:t> </a:t>
            </a:r>
            <a:r>
              <a:rPr lang="ca-ES" sz="1600" dirty="0">
                <a:latin typeface="Arial"/>
              </a:rPr>
              <a:t>i</a:t>
            </a:r>
            <a:r>
              <a:rPr lang="ca-ES"/>
              <a:t> </a:t>
            </a:r>
            <a:r>
              <a:rPr lang="ca-ES" sz="1600" dirty="0">
                <a:latin typeface="Arial"/>
              </a:rPr>
              <a:t>elements</a:t>
            </a:r>
            <a:r>
              <a:rPr lang="ca-ES"/>
              <a:t> </a:t>
            </a:r>
            <a:r>
              <a:rPr lang="ca-ES" sz="1600" dirty="0">
                <a:latin typeface="Arial"/>
              </a:rPr>
              <a:t>essencials</a:t>
            </a:r>
            <a:r>
              <a:rPr lang="ca-ES"/>
              <a:t> </a:t>
            </a:r>
            <a:r>
              <a:rPr lang="ca-ES" sz="1600" dirty="0">
                <a:latin typeface="Arial"/>
              </a:rPr>
              <a:t>en</a:t>
            </a:r>
            <a:r>
              <a:rPr lang="ca-ES"/>
              <a:t> </a:t>
            </a:r>
            <a:r>
              <a:rPr lang="ca-ES" sz="1600" dirty="0">
                <a:latin typeface="Arial"/>
              </a:rPr>
              <a:t>la</a:t>
            </a:r>
            <a:r>
              <a:rPr lang="ca-ES"/>
              <a:t> </a:t>
            </a:r>
            <a:r>
              <a:rPr lang="ca-ES" sz="1600" dirty="0">
                <a:latin typeface="Arial"/>
              </a:rPr>
              <a:t>vida</a:t>
            </a:r>
            <a:r>
              <a:rPr lang="ca-ES"/>
              <a:t> </a:t>
            </a:r>
            <a:r>
              <a:rPr lang="ca-ES" sz="1600" dirty="0">
                <a:latin typeface="Arial"/>
              </a:rPr>
              <a:t>del</a:t>
            </a:r>
            <a:r>
              <a:rPr lang="ca-ES"/>
              <a:t> </a:t>
            </a:r>
            <a:r>
              <a:rPr lang="ca-ES" sz="1600" dirty="0">
                <a:latin typeface="Arial"/>
              </a:rPr>
              <a:t>barri, diversos mercats de Barcelona s’han posat d’acord amb diverses entitats socials de</a:t>
            </a:r>
            <a:r>
              <a:rPr lang="ca-ES"/>
              <a:t> </a:t>
            </a:r>
            <a:r>
              <a:rPr lang="ca-ES" sz="1600" dirty="0">
                <a:latin typeface="Arial"/>
              </a:rPr>
              <a:t>manera</a:t>
            </a:r>
            <a:r>
              <a:rPr lang="ca-ES"/>
              <a:t> </a:t>
            </a:r>
            <a:r>
              <a:rPr lang="ca-ES" sz="1600" dirty="0">
                <a:latin typeface="Arial"/>
              </a:rPr>
              <a:t>que</a:t>
            </a:r>
            <a:r>
              <a:rPr lang="ca-ES"/>
              <a:t> </a:t>
            </a:r>
            <a:r>
              <a:rPr lang="ca-ES" sz="1600" dirty="0">
                <a:latin typeface="Arial"/>
              </a:rPr>
              <a:t>cada</a:t>
            </a:r>
            <a:r>
              <a:rPr lang="ca-ES"/>
              <a:t> </a:t>
            </a:r>
            <a:r>
              <a:rPr lang="ca-ES" sz="1600" dirty="0">
                <a:latin typeface="Arial"/>
              </a:rPr>
              <a:t>dia</a:t>
            </a:r>
            <a:r>
              <a:rPr lang="ca-ES"/>
              <a:t> </a:t>
            </a:r>
            <a:r>
              <a:rPr lang="ca-ES" sz="1600" dirty="0">
                <a:latin typeface="Arial"/>
              </a:rPr>
              <a:t>els</a:t>
            </a:r>
            <a:r>
              <a:rPr lang="ca-ES"/>
              <a:t> </a:t>
            </a:r>
            <a:r>
              <a:rPr lang="ca-ES" sz="1600" dirty="0">
                <a:latin typeface="Arial"/>
              </a:rPr>
              <a:t>donen</a:t>
            </a:r>
            <a:r>
              <a:rPr lang="ca-ES"/>
              <a:t> </a:t>
            </a:r>
            <a:r>
              <a:rPr lang="ca-ES" sz="1600" dirty="0">
                <a:latin typeface="Arial"/>
              </a:rPr>
              <a:t>tot</a:t>
            </a:r>
            <a:r>
              <a:rPr lang="ca-ES"/>
              <a:t> </a:t>
            </a:r>
            <a:r>
              <a:rPr lang="ca-ES" sz="1600" dirty="0">
                <a:latin typeface="Arial"/>
              </a:rPr>
              <a:t>el</a:t>
            </a:r>
            <a:r>
              <a:rPr lang="ca-ES"/>
              <a:t> </a:t>
            </a:r>
            <a:r>
              <a:rPr lang="ca-ES" sz="1600" dirty="0">
                <a:latin typeface="Arial"/>
              </a:rPr>
              <a:t>producte</a:t>
            </a:r>
            <a:r>
              <a:rPr lang="ca-ES"/>
              <a:t> </a:t>
            </a:r>
            <a:r>
              <a:rPr lang="ca-ES" sz="1600" dirty="0">
                <a:latin typeface="Arial"/>
              </a:rPr>
              <a:t>fresc</a:t>
            </a:r>
            <a:r>
              <a:rPr lang="ca-ES"/>
              <a:t> </a:t>
            </a:r>
            <a:r>
              <a:rPr lang="ca-ES" sz="1600" dirty="0">
                <a:latin typeface="Arial"/>
              </a:rPr>
              <a:t>que</a:t>
            </a:r>
            <a:r>
              <a:rPr lang="ca-ES"/>
              <a:t> </a:t>
            </a:r>
            <a:r>
              <a:rPr lang="ca-ES" sz="1600" dirty="0">
                <a:latin typeface="Arial"/>
              </a:rPr>
              <a:t>no</a:t>
            </a:r>
            <a:r>
              <a:rPr lang="ca-ES"/>
              <a:t> </a:t>
            </a:r>
            <a:r>
              <a:rPr lang="ca-ES" sz="1600" dirty="0">
                <a:latin typeface="Arial"/>
              </a:rPr>
              <a:t>han</a:t>
            </a:r>
            <a:r>
              <a:rPr lang="ca-ES"/>
              <a:t> </a:t>
            </a:r>
            <a:r>
              <a:rPr lang="ca-ES" sz="1600" dirty="0">
                <a:latin typeface="Arial"/>
              </a:rPr>
              <a:t>venut.</a:t>
            </a:r>
            <a:endParaRPr lang="ca-ES" sz="1600" dirty="0">
              <a:latin typeface="Arial"/>
              <a:cs typeface="Arial"/>
            </a:endParaRPr>
          </a:p>
          <a:p>
            <a:pPr marL="12700" marR="100965">
              <a:lnSpc>
                <a:spcPts val="1900"/>
              </a:lnSpc>
              <a:spcBef>
                <a:spcPts val="1900"/>
              </a:spcBef>
            </a:pPr>
            <a:r>
              <a:rPr lang="ca-ES" sz="1600" dirty="0">
                <a:latin typeface="Arial"/>
              </a:rPr>
              <a:t>En l’àmbit educatiu, els mercats col·laboren amb Espigoladors, una organització no lucrativa</a:t>
            </a:r>
            <a:r>
              <a:rPr lang="ca-ES"/>
              <a:t> </a:t>
            </a:r>
            <a:r>
              <a:rPr lang="ca-ES" sz="1600" dirty="0">
                <a:latin typeface="Arial"/>
              </a:rPr>
              <a:t>que</a:t>
            </a:r>
            <a:r>
              <a:rPr lang="ca-ES"/>
              <a:t> </a:t>
            </a:r>
            <a:r>
              <a:rPr lang="ca-ES" sz="1600" dirty="0">
                <a:latin typeface="Arial"/>
              </a:rPr>
              <a:t>es</a:t>
            </a:r>
            <a:r>
              <a:rPr lang="ca-ES"/>
              <a:t> </a:t>
            </a:r>
            <a:r>
              <a:rPr lang="ca-ES" sz="1600" dirty="0">
                <a:latin typeface="Arial"/>
              </a:rPr>
              <a:t>dedica</a:t>
            </a:r>
            <a:r>
              <a:rPr lang="ca-ES"/>
              <a:t> </a:t>
            </a:r>
            <a:r>
              <a:rPr lang="ca-ES" sz="1600" dirty="0">
                <a:latin typeface="Arial"/>
              </a:rPr>
              <a:t>exclusivament</a:t>
            </a:r>
            <a:r>
              <a:rPr lang="ca-ES"/>
              <a:t> </a:t>
            </a:r>
            <a:r>
              <a:rPr lang="ca-ES" sz="1600" dirty="0">
                <a:latin typeface="Arial"/>
              </a:rPr>
              <a:t>a</a:t>
            </a:r>
            <a:r>
              <a:rPr lang="ca-ES"/>
              <a:t> </a:t>
            </a:r>
            <a:r>
              <a:rPr lang="ca-ES" sz="1600" dirty="0">
                <a:latin typeface="Arial"/>
              </a:rPr>
              <a:t>reaprofitar</a:t>
            </a:r>
            <a:r>
              <a:rPr lang="ca-ES"/>
              <a:t> </a:t>
            </a:r>
            <a:r>
              <a:rPr lang="ca-ES" sz="1600" dirty="0">
                <a:latin typeface="Arial"/>
              </a:rPr>
              <a:t>tot</a:t>
            </a:r>
            <a:r>
              <a:rPr lang="ca-ES"/>
              <a:t> </a:t>
            </a:r>
            <a:r>
              <a:rPr lang="ca-ES" sz="1600" dirty="0">
                <a:latin typeface="Arial"/>
              </a:rPr>
              <a:t>aquell</a:t>
            </a:r>
            <a:r>
              <a:rPr lang="ca-ES"/>
              <a:t> </a:t>
            </a:r>
            <a:r>
              <a:rPr lang="ca-ES" sz="1600" dirty="0">
                <a:latin typeface="Arial"/>
              </a:rPr>
              <a:t>producte</a:t>
            </a:r>
            <a:r>
              <a:rPr lang="ca-ES"/>
              <a:t> </a:t>
            </a:r>
            <a:r>
              <a:rPr lang="ca-ES" sz="1600" dirty="0">
                <a:latin typeface="Arial"/>
              </a:rPr>
              <a:t>fresc</a:t>
            </a:r>
            <a:r>
              <a:rPr lang="ca-ES"/>
              <a:t> </a:t>
            </a:r>
            <a:r>
              <a:rPr lang="ca-ES" sz="1600" dirty="0">
                <a:latin typeface="Arial"/>
              </a:rPr>
              <a:t>que</a:t>
            </a:r>
            <a:r>
              <a:rPr lang="ca-ES"/>
              <a:t> </a:t>
            </a:r>
            <a:r>
              <a:rPr lang="ca-ES" sz="1600" dirty="0">
                <a:latin typeface="Arial"/>
              </a:rPr>
              <a:t>no es</a:t>
            </a:r>
            <a:r>
              <a:rPr lang="ca-ES"/>
              <a:t> </a:t>
            </a:r>
            <a:r>
              <a:rPr lang="ca-ES" sz="1600" dirty="0">
                <a:latin typeface="Arial"/>
              </a:rPr>
              <a:t>ven</a:t>
            </a:r>
            <a:r>
              <a:rPr lang="ca-ES"/>
              <a:t> </a:t>
            </a:r>
            <a:r>
              <a:rPr lang="ca-ES" sz="1600" dirty="0">
                <a:latin typeface="Arial"/>
              </a:rPr>
              <a:t>o</a:t>
            </a:r>
            <a:r>
              <a:rPr lang="ca-ES"/>
              <a:t> </a:t>
            </a:r>
            <a:r>
              <a:rPr lang="ca-ES" sz="1600" dirty="0">
                <a:latin typeface="Arial"/>
              </a:rPr>
              <a:t>que</a:t>
            </a:r>
            <a:r>
              <a:rPr lang="ca-ES"/>
              <a:t> </a:t>
            </a:r>
            <a:r>
              <a:rPr lang="ca-ES" sz="1600" dirty="0">
                <a:latin typeface="Arial"/>
              </a:rPr>
              <a:t>altrament</a:t>
            </a:r>
            <a:r>
              <a:rPr lang="ca-ES"/>
              <a:t> </a:t>
            </a:r>
            <a:r>
              <a:rPr lang="ca-ES" sz="1600" dirty="0">
                <a:latin typeface="Arial"/>
              </a:rPr>
              <a:t>s’hauria</a:t>
            </a:r>
            <a:r>
              <a:rPr lang="ca-ES"/>
              <a:t> </a:t>
            </a:r>
            <a:r>
              <a:rPr lang="ca-ES" sz="1600" dirty="0">
                <a:latin typeface="Arial"/>
              </a:rPr>
              <a:t>llençat.</a:t>
            </a:r>
            <a:r>
              <a:rPr lang="ca-ES"/>
              <a:t> </a:t>
            </a:r>
            <a:r>
              <a:rPr lang="ca-ES" sz="1600" dirty="0">
                <a:latin typeface="Arial"/>
              </a:rPr>
              <a:t>En</a:t>
            </a:r>
            <a:r>
              <a:rPr lang="ca-ES"/>
              <a:t> </a:t>
            </a:r>
            <a:r>
              <a:rPr lang="ca-ES" sz="1600" dirty="0">
                <a:latin typeface="Arial"/>
              </a:rPr>
              <a:t>altres</a:t>
            </a:r>
            <a:r>
              <a:rPr lang="ca-ES"/>
              <a:t> </a:t>
            </a:r>
            <a:r>
              <a:rPr lang="ca-ES" sz="1600" dirty="0">
                <a:latin typeface="Arial"/>
              </a:rPr>
              <a:t>casos,</a:t>
            </a:r>
            <a:r>
              <a:rPr lang="ca-ES"/>
              <a:t> </a:t>
            </a:r>
            <a:r>
              <a:rPr lang="ca-ES" sz="1600" dirty="0">
                <a:latin typeface="Arial"/>
              </a:rPr>
              <a:t>la</a:t>
            </a:r>
            <a:r>
              <a:rPr lang="ca-ES"/>
              <a:t> </a:t>
            </a:r>
            <a:r>
              <a:rPr lang="ca-ES" sz="1600" dirty="0">
                <a:latin typeface="Arial"/>
              </a:rPr>
              <a:t>iniciativa</a:t>
            </a:r>
            <a:r>
              <a:rPr lang="ca-ES"/>
              <a:t> </a:t>
            </a:r>
            <a:r>
              <a:rPr lang="ca-ES" sz="1600" dirty="0">
                <a:latin typeface="Arial"/>
              </a:rPr>
              <a:t>de</a:t>
            </a:r>
            <a:r>
              <a:rPr lang="ca-ES"/>
              <a:t> </a:t>
            </a:r>
            <a:r>
              <a:rPr lang="ca-ES" sz="1600" dirty="0">
                <a:latin typeface="Arial"/>
              </a:rPr>
              <a:t>minimitzar</a:t>
            </a:r>
            <a:r>
              <a:rPr lang="ca-ES"/>
              <a:t> </a:t>
            </a:r>
            <a:r>
              <a:rPr lang="ca-ES" sz="1600" dirty="0">
                <a:latin typeface="Arial"/>
              </a:rPr>
              <a:t>el desaprofitament</a:t>
            </a:r>
            <a:r>
              <a:rPr lang="ca-ES"/>
              <a:t> </a:t>
            </a:r>
            <a:r>
              <a:rPr lang="ca-ES" sz="1600" dirty="0">
                <a:latin typeface="Arial"/>
              </a:rPr>
              <a:t>dels</a:t>
            </a:r>
            <a:r>
              <a:rPr lang="ca-ES"/>
              <a:t> </a:t>
            </a:r>
            <a:r>
              <a:rPr lang="ca-ES" sz="1600" dirty="0">
                <a:latin typeface="Arial"/>
              </a:rPr>
              <a:t>aliments</a:t>
            </a:r>
            <a:r>
              <a:rPr lang="ca-ES"/>
              <a:t> </a:t>
            </a:r>
            <a:r>
              <a:rPr lang="ca-ES" sz="1600" dirty="0">
                <a:latin typeface="Arial"/>
              </a:rPr>
              <a:t>ve</a:t>
            </a:r>
            <a:r>
              <a:rPr lang="ca-ES"/>
              <a:t> </a:t>
            </a:r>
            <a:r>
              <a:rPr lang="ca-ES" sz="1600" dirty="0">
                <a:latin typeface="Arial"/>
              </a:rPr>
              <a:t>dels mateixos paradistes</a:t>
            </a:r>
            <a:r>
              <a:rPr lang="ca-ES"/>
              <a:t> </a:t>
            </a:r>
            <a:r>
              <a:rPr lang="ca-ES" sz="1600" dirty="0">
                <a:latin typeface="Arial"/>
              </a:rPr>
              <a:t>a</a:t>
            </a:r>
            <a:r>
              <a:rPr lang="ca-ES"/>
              <a:t> </a:t>
            </a:r>
            <a:r>
              <a:rPr lang="ca-ES" sz="1600" dirty="0">
                <a:latin typeface="Arial"/>
              </a:rPr>
              <a:t>títol</a:t>
            </a:r>
            <a:r>
              <a:rPr lang="ca-ES"/>
              <a:t> </a:t>
            </a:r>
            <a:r>
              <a:rPr lang="ca-ES" sz="1600" dirty="0">
                <a:latin typeface="Arial"/>
              </a:rPr>
              <a:t>individual.</a:t>
            </a:r>
            <a:endParaRPr lang="ca-ES" sz="1600" dirty="0">
              <a:latin typeface="Arial"/>
              <a:cs typeface="Arial"/>
            </a:endParaRPr>
          </a:p>
          <a:p>
            <a:pPr marL="12700" marR="5080">
              <a:lnSpc>
                <a:spcPts val="1900"/>
              </a:lnSpc>
              <a:spcBef>
                <a:spcPts val="1900"/>
              </a:spcBef>
            </a:pPr>
            <a:r>
              <a:rPr lang="ca-ES" sz="1600" dirty="0">
                <a:latin typeface="Arial"/>
              </a:rPr>
              <a:t>La</a:t>
            </a:r>
            <a:r>
              <a:rPr lang="ca-ES"/>
              <a:t> </a:t>
            </a:r>
            <a:r>
              <a:rPr lang="ca-ES" sz="1600" dirty="0">
                <a:latin typeface="Arial"/>
              </a:rPr>
              <a:t>gestió</a:t>
            </a:r>
            <a:r>
              <a:rPr lang="ca-ES"/>
              <a:t> </a:t>
            </a:r>
            <a:r>
              <a:rPr lang="ca-ES" sz="1600" dirty="0">
                <a:latin typeface="Arial"/>
              </a:rPr>
              <a:t>acurada</a:t>
            </a:r>
            <a:r>
              <a:rPr lang="ca-ES"/>
              <a:t> </a:t>
            </a:r>
            <a:r>
              <a:rPr lang="ca-ES" sz="1600" dirty="0">
                <a:latin typeface="Arial"/>
              </a:rPr>
              <a:t>del</a:t>
            </a:r>
            <a:r>
              <a:rPr lang="ca-ES"/>
              <a:t> </a:t>
            </a:r>
            <a:r>
              <a:rPr lang="ca-ES" sz="1600" dirty="0">
                <a:latin typeface="Arial"/>
              </a:rPr>
              <a:t>seu</a:t>
            </a:r>
            <a:r>
              <a:rPr lang="ca-ES"/>
              <a:t> </a:t>
            </a:r>
            <a:r>
              <a:rPr lang="ca-ES" sz="1600" dirty="0">
                <a:latin typeface="Arial"/>
              </a:rPr>
              <a:t>abastament,</a:t>
            </a:r>
            <a:r>
              <a:rPr lang="ca-ES"/>
              <a:t> </a:t>
            </a:r>
            <a:r>
              <a:rPr lang="ca-ES" sz="1600" dirty="0">
                <a:latin typeface="Arial"/>
              </a:rPr>
              <a:t>amb</a:t>
            </a:r>
            <a:r>
              <a:rPr lang="ca-ES"/>
              <a:t> </a:t>
            </a:r>
            <a:r>
              <a:rPr lang="ca-ES" sz="1600" dirty="0">
                <a:latin typeface="Arial"/>
              </a:rPr>
              <a:t>compres</a:t>
            </a:r>
            <a:r>
              <a:rPr lang="ca-ES"/>
              <a:t> </a:t>
            </a:r>
            <a:r>
              <a:rPr lang="ca-ES" sz="1600" dirty="0">
                <a:latin typeface="Arial"/>
              </a:rPr>
              <a:t>gairebé</a:t>
            </a:r>
            <a:r>
              <a:rPr lang="ca-ES"/>
              <a:t> </a:t>
            </a:r>
            <a:r>
              <a:rPr lang="ca-ES" sz="1600" dirty="0">
                <a:latin typeface="Arial"/>
              </a:rPr>
              <a:t>diàries,</a:t>
            </a:r>
            <a:r>
              <a:rPr lang="ca-ES"/>
              <a:t> </a:t>
            </a:r>
            <a:r>
              <a:rPr lang="ca-ES" sz="1600" dirty="0">
                <a:latin typeface="Arial"/>
              </a:rPr>
              <a:t>la</a:t>
            </a:r>
            <a:r>
              <a:rPr lang="ca-ES"/>
              <a:t> </a:t>
            </a:r>
            <a:r>
              <a:rPr lang="ca-ES" sz="1600" dirty="0">
                <a:latin typeface="Arial"/>
              </a:rPr>
              <a:t>disponibilitat de cambres frigorífiques i la reducció de restes fa que en els mercats municipals el malbaratament</a:t>
            </a:r>
            <a:r>
              <a:rPr lang="ca-ES"/>
              <a:t> </a:t>
            </a:r>
            <a:r>
              <a:rPr lang="ca-ES" sz="1600" dirty="0">
                <a:latin typeface="Arial"/>
              </a:rPr>
              <a:t>d’aliments</a:t>
            </a:r>
            <a:r>
              <a:rPr lang="ca-ES"/>
              <a:t> </a:t>
            </a:r>
            <a:r>
              <a:rPr lang="ca-ES" sz="1600" dirty="0">
                <a:latin typeface="Arial"/>
              </a:rPr>
              <a:t>estigui</a:t>
            </a:r>
            <a:r>
              <a:rPr lang="ca-ES"/>
              <a:t> </a:t>
            </a:r>
            <a:r>
              <a:rPr lang="ca-ES" sz="1600" dirty="0">
                <a:latin typeface="Arial"/>
              </a:rPr>
              <a:t>a</a:t>
            </a:r>
            <a:r>
              <a:rPr lang="ca-ES"/>
              <a:t> </a:t>
            </a:r>
            <a:r>
              <a:rPr lang="ca-ES" sz="1600" dirty="0">
                <a:latin typeface="Arial"/>
              </a:rPr>
              <a:t>nivells</a:t>
            </a:r>
            <a:r>
              <a:rPr lang="ca-ES"/>
              <a:t> </a:t>
            </a:r>
            <a:r>
              <a:rPr lang="ca-ES" sz="1600" dirty="0">
                <a:latin typeface="Arial"/>
              </a:rPr>
              <a:t>molt</a:t>
            </a:r>
            <a:r>
              <a:rPr lang="ca-ES"/>
              <a:t> </a:t>
            </a:r>
            <a:r>
              <a:rPr lang="ca-ES" sz="1600" dirty="0">
                <a:latin typeface="Arial"/>
              </a:rPr>
              <a:t>reduïts.</a:t>
            </a:r>
            <a:endParaRPr lang="ca-ES" sz="1600" dirty="0">
              <a:latin typeface="Arial"/>
              <a:cs typeface="Arial"/>
            </a:endParaRPr>
          </a:p>
        </p:txBody>
      </p:sp>
      <p:pic>
        <p:nvPicPr>
          <p:cNvPr id="4" name="object 4"/>
          <p:cNvPicPr/>
          <p:nvPr/>
        </p:nvPicPr>
        <p:blipFill>
          <a:blip r:embed="rId2" cstate="print"/>
          <a:stretch>
            <a:fillRect/>
          </a:stretch>
        </p:blipFill>
        <p:spPr>
          <a:xfrm>
            <a:off x="359994" y="360006"/>
            <a:ext cx="3869105" cy="662399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40410" y="1020728"/>
            <a:ext cx="7554595" cy="2793842"/>
          </a:xfrm>
          <a:prstGeom prst="rect">
            <a:avLst/>
          </a:prstGeom>
        </p:spPr>
        <p:txBody>
          <a:bodyPr vert="horz" wrap="square" lIns="0" tIns="12700" rIns="0" bIns="0" rtlCol="0">
            <a:spAutoFit/>
          </a:bodyPr>
          <a:lstStyle/>
          <a:p>
            <a:pPr marL="157480" indent="-145415">
              <a:lnSpc>
                <a:spcPct val="100000"/>
              </a:lnSpc>
              <a:spcBef>
                <a:spcPts val="100"/>
              </a:spcBef>
              <a:buChar char="•"/>
              <a:tabLst>
                <a:tab pos="158115" algn="l"/>
              </a:tabLst>
            </a:pPr>
            <a:r>
              <a:rPr lang="ca-ES" sz="1800" dirty="0">
                <a:latin typeface="Arial" pitchFamily="34" charset="0"/>
                <a:cs typeface="Arial" pitchFamily="34" charset="0"/>
              </a:rPr>
              <a:t>39</a:t>
            </a:r>
            <a:r>
              <a:rPr lang="ca-ES" dirty="0">
                <a:latin typeface="Arial" pitchFamily="34" charset="0"/>
                <a:cs typeface="Arial" pitchFamily="34" charset="0"/>
              </a:rPr>
              <a:t> </a:t>
            </a:r>
            <a:r>
              <a:rPr lang="ca-ES" sz="1800" dirty="0">
                <a:latin typeface="Arial" pitchFamily="34" charset="0"/>
                <a:cs typeface="Arial" pitchFamily="34" charset="0"/>
              </a:rPr>
              <a:t>mercats</a:t>
            </a:r>
            <a:r>
              <a:rPr lang="ca-ES" dirty="0">
                <a:latin typeface="Arial" pitchFamily="34" charset="0"/>
                <a:cs typeface="Arial" pitchFamily="34" charset="0"/>
              </a:rPr>
              <a:t> </a:t>
            </a:r>
            <a:r>
              <a:rPr lang="ca-ES" sz="1800" dirty="0">
                <a:latin typeface="Arial" pitchFamily="34" charset="0"/>
                <a:cs typeface="Arial" pitchFamily="34" charset="0"/>
              </a:rPr>
              <a:t>alimentaris</a:t>
            </a:r>
            <a:r>
              <a:rPr lang="ca-ES" dirty="0">
                <a:latin typeface="Arial" pitchFamily="34" charset="0"/>
                <a:cs typeface="Arial" pitchFamily="34" charset="0"/>
              </a:rPr>
              <a:t> </a:t>
            </a:r>
            <a:r>
              <a:rPr lang="ca-ES" sz="1800" dirty="0">
                <a:latin typeface="Arial" pitchFamily="34" charset="0"/>
                <a:cs typeface="Arial" pitchFamily="34" charset="0"/>
              </a:rPr>
              <a:t>i</a:t>
            </a:r>
            <a:r>
              <a:rPr lang="ca-ES" dirty="0">
                <a:latin typeface="Arial" pitchFamily="34" charset="0"/>
                <a:cs typeface="Arial" pitchFamily="34" charset="0"/>
              </a:rPr>
              <a:t> </a:t>
            </a:r>
            <a:r>
              <a:rPr lang="ca-ES" sz="1800" dirty="0">
                <a:latin typeface="Arial" pitchFamily="34" charset="0"/>
                <a:cs typeface="Arial" pitchFamily="34" charset="0"/>
              </a:rPr>
              <a:t>4</a:t>
            </a:r>
            <a:r>
              <a:rPr lang="ca-ES" dirty="0">
                <a:latin typeface="Arial" pitchFamily="34" charset="0"/>
                <a:cs typeface="Arial" pitchFamily="34" charset="0"/>
              </a:rPr>
              <a:t> </a:t>
            </a:r>
            <a:r>
              <a:rPr lang="ca-ES" sz="1800" dirty="0">
                <a:latin typeface="Arial" pitchFamily="34" charset="0"/>
                <a:cs typeface="Arial" pitchFamily="34" charset="0"/>
              </a:rPr>
              <a:t>de no</a:t>
            </a:r>
            <a:r>
              <a:rPr lang="ca-ES" dirty="0">
                <a:latin typeface="Arial" pitchFamily="34" charset="0"/>
                <a:cs typeface="Arial" pitchFamily="34" charset="0"/>
              </a:rPr>
              <a:t> </a:t>
            </a:r>
            <a:r>
              <a:rPr lang="ca-ES" sz="1800" dirty="0">
                <a:latin typeface="Arial" pitchFamily="34" charset="0"/>
                <a:cs typeface="Arial" pitchFamily="34" charset="0"/>
              </a:rPr>
              <a:t>alimentaris</a:t>
            </a:r>
            <a:r>
              <a:rPr lang="ca-ES" dirty="0">
                <a:latin typeface="Arial" pitchFamily="34" charset="0"/>
                <a:cs typeface="Arial" pitchFamily="34" charset="0"/>
              </a:rPr>
              <a:t> </a:t>
            </a:r>
            <a:r>
              <a:rPr lang="ca-ES" sz="1800" dirty="0">
                <a:latin typeface="Arial" pitchFamily="34" charset="0"/>
                <a:cs typeface="Arial" pitchFamily="34" charset="0"/>
              </a:rPr>
              <a:t>en</a:t>
            </a:r>
            <a:r>
              <a:rPr lang="ca-ES" dirty="0">
                <a:latin typeface="Arial" pitchFamily="34" charset="0"/>
                <a:cs typeface="Arial" pitchFamily="34" charset="0"/>
              </a:rPr>
              <a:t> </a:t>
            </a:r>
            <a:r>
              <a:rPr lang="ca-ES" sz="1800" dirty="0">
                <a:latin typeface="Arial" pitchFamily="34" charset="0"/>
                <a:cs typeface="Arial" pitchFamily="34" charset="0"/>
              </a:rPr>
              <a:t>40</a:t>
            </a:r>
            <a:r>
              <a:rPr lang="ca-ES" dirty="0">
                <a:latin typeface="Arial" pitchFamily="34" charset="0"/>
                <a:cs typeface="Arial" pitchFamily="34" charset="0"/>
              </a:rPr>
              <a:t> </a:t>
            </a:r>
            <a:r>
              <a:rPr lang="ca-ES" sz="1800" dirty="0">
                <a:latin typeface="Arial" pitchFamily="34" charset="0"/>
                <a:cs typeface="Arial" pitchFamily="34" charset="0"/>
              </a:rPr>
              <a:t>edificis/equipaments.</a:t>
            </a:r>
          </a:p>
          <a:p>
            <a:pPr marL="157480" indent="-145415">
              <a:lnSpc>
                <a:spcPct val="100000"/>
              </a:lnSpc>
              <a:spcBef>
                <a:spcPts val="40"/>
              </a:spcBef>
              <a:buChar char="•"/>
              <a:tabLst>
                <a:tab pos="158115" algn="l"/>
              </a:tabLst>
            </a:pPr>
            <a:r>
              <a:rPr lang="ca-ES" sz="1800" dirty="0">
                <a:latin typeface="Arial" pitchFamily="34" charset="0"/>
                <a:cs typeface="Arial" pitchFamily="34" charset="0"/>
              </a:rPr>
              <a:t>29</a:t>
            </a:r>
            <a:r>
              <a:rPr lang="ca-ES" dirty="0">
                <a:latin typeface="Arial" pitchFamily="34" charset="0"/>
                <a:cs typeface="Arial" pitchFamily="34" charset="0"/>
              </a:rPr>
              <a:t> </a:t>
            </a:r>
            <a:r>
              <a:rPr lang="ca-ES" sz="1800" dirty="0">
                <a:latin typeface="Arial" pitchFamily="34" charset="0"/>
                <a:cs typeface="Arial" pitchFamily="34" charset="0"/>
              </a:rPr>
              <a:t>equipaments</a:t>
            </a:r>
            <a:r>
              <a:rPr lang="ca-ES" dirty="0">
                <a:latin typeface="Arial" pitchFamily="34" charset="0"/>
                <a:cs typeface="Arial" pitchFamily="34" charset="0"/>
              </a:rPr>
              <a:t> </a:t>
            </a:r>
            <a:r>
              <a:rPr lang="ca-ES" sz="1800" dirty="0">
                <a:latin typeface="Arial" pitchFamily="34" charset="0"/>
                <a:cs typeface="Arial" pitchFamily="34" charset="0"/>
              </a:rPr>
              <a:t>transformats</a:t>
            </a:r>
            <a:r>
              <a:rPr lang="ca-ES" dirty="0">
                <a:latin typeface="Arial" pitchFamily="34" charset="0"/>
                <a:cs typeface="Arial" pitchFamily="34" charset="0"/>
              </a:rPr>
              <a:t> </a:t>
            </a:r>
            <a:r>
              <a:rPr lang="ca-ES" sz="1800" dirty="0">
                <a:latin typeface="Arial" pitchFamily="34" charset="0"/>
                <a:cs typeface="Arial" pitchFamily="34" charset="0"/>
              </a:rPr>
              <a:t>i</a:t>
            </a:r>
            <a:r>
              <a:rPr lang="ca-ES" dirty="0">
                <a:latin typeface="Arial" pitchFamily="34" charset="0"/>
                <a:cs typeface="Arial" pitchFamily="34" charset="0"/>
              </a:rPr>
              <a:t> </a:t>
            </a:r>
            <a:r>
              <a:rPr lang="ca-ES" sz="1800" dirty="0">
                <a:latin typeface="Arial" pitchFamily="34" charset="0"/>
                <a:cs typeface="Arial" pitchFamily="34" charset="0"/>
              </a:rPr>
              <a:t>5</a:t>
            </a:r>
            <a:r>
              <a:rPr lang="ca-ES" dirty="0">
                <a:latin typeface="Arial" pitchFamily="34" charset="0"/>
                <a:cs typeface="Arial" pitchFamily="34" charset="0"/>
              </a:rPr>
              <a:t> </a:t>
            </a:r>
            <a:r>
              <a:rPr lang="ca-ES" sz="1800" dirty="0">
                <a:latin typeface="Arial" pitchFamily="34" charset="0"/>
                <a:cs typeface="Arial" pitchFamily="34" charset="0"/>
              </a:rPr>
              <a:t>en</a:t>
            </a:r>
            <a:r>
              <a:rPr lang="ca-ES" dirty="0">
                <a:latin typeface="Arial" pitchFamily="34" charset="0"/>
                <a:cs typeface="Arial" pitchFamily="34" charset="0"/>
              </a:rPr>
              <a:t> </a:t>
            </a:r>
            <a:r>
              <a:rPr lang="ca-ES" sz="1800" dirty="0">
                <a:latin typeface="Arial" pitchFamily="34" charset="0"/>
                <a:cs typeface="Arial" pitchFamily="34" charset="0"/>
              </a:rPr>
              <a:t>procés</a:t>
            </a:r>
            <a:r>
              <a:rPr lang="ca-ES" dirty="0">
                <a:latin typeface="Arial" pitchFamily="34" charset="0"/>
                <a:cs typeface="Arial" pitchFamily="34" charset="0"/>
              </a:rPr>
              <a:t> </a:t>
            </a:r>
            <a:r>
              <a:rPr lang="ca-ES" sz="1800" dirty="0">
                <a:latin typeface="Arial" pitchFamily="34" charset="0"/>
                <a:cs typeface="Arial" pitchFamily="34" charset="0"/>
              </a:rPr>
              <a:t>de</a:t>
            </a:r>
            <a:r>
              <a:rPr lang="ca-ES" dirty="0">
                <a:latin typeface="Arial" pitchFamily="34" charset="0"/>
                <a:cs typeface="Arial" pitchFamily="34" charset="0"/>
              </a:rPr>
              <a:t> </a:t>
            </a:r>
            <a:r>
              <a:rPr lang="ca-ES" sz="1800" dirty="0">
                <a:latin typeface="Arial" pitchFamily="34" charset="0"/>
                <a:cs typeface="Arial" pitchFamily="34" charset="0"/>
              </a:rPr>
              <a:t>transformació</a:t>
            </a:r>
          </a:p>
          <a:p>
            <a:pPr marL="156210">
              <a:lnSpc>
                <a:spcPct val="100000"/>
              </a:lnSpc>
              <a:spcBef>
                <a:spcPts val="40"/>
              </a:spcBef>
            </a:pPr>
            <a:r>
              <a:rPr lang="ca-ES" sz="1800" dirty="0">
                <a:latin typeface="Arial" pitchFamily="34" charset="0"/>
                <a:cs typeface="Arial" pitchFamily="34" charset="0"/>
              </a:rPr>
              <a:t>o</a:t>
            </a:r>
            <a:r>
              <a:rPr lang="ca-ES" dirty="0">
                <a:latin typeface="Arial" pitchFamily="34" charset="0"/>
                <a:cs typeface="Arial" pitchFamily="34" charset="0"/>
              </a:rPr>
              <a:t> </a:t>
            </a:r>
            <a:r>
              <a:rPr lang="ca-ES" sz="1800" dirty="0">
                <a:latin typeface="Arial" pitchFamily="34" charset="0"/>
                <a:cs typeface="Arial" pitchFamily="34" charset="0"/>
              </a:rPr>
              <a:t>de</a:t>
            </a:r>
            <a:r>
              <a:rPr lang="ca-ES" dirty="0">
                <a:latin typeface="Arial" pitchFamily="34" charset="0"/>
                <a:cs typeface="Arial" pitchFamily="34" charset="0"/>
              </a:rPr>
              <a:t> </a:t>
            </a:r>
            <a:r>
              <a:rPr lang="ca-ES" sz="1800" dirty="0">
                <a:latin typeface="Arial" pitchFamily="34" charset="0"/>
                <a:cs typeface="Arial" pitchFamily="34" charset="0"/>
              </a:rPr>
              <a:t>gran</a:t>
            </a:r>
            <a:r>
              <a:rPr lang="ca-ES" dirty="0">
                <a:latin typeface="Arial" pitchFamily="34" charset="0"/>
                <a:cs typeface="Arial" pitchFamily="34" charset="0"/>
              </a:rPr>
              <a:t> </a:t>
            </a:r>
            <a:r>
              <a:rPr lang="ca-ES" sz="1800" dirty="0">
                <a:latin typeface="Arial" pitchFamily="34" charset="0"/>
                <a:cs typeface="Arial" pitchFamily="34" charset="0"/>
              </a:rPr>
              <a:t>millora</a:t>
            </a:r>
            <a:r>
              <a:rPr lang="ca-ES" dirty="0">
                <a:latin typeface="Arial" pitchFamily="34" charset="0"/>
                <a:cs typeface="Arial" pitchFamily="34" charset="0"/>
              </a:rPr>
              <a:t> </a:t>
            </a:r>
            <a:r>
              <a:rPr lang="ca-ES" sz="1800" dirty="0">
                <a:latin typeface="Arial" pitchFamily="34" charset="0"/>
                <a:cs typeface="Arial" pitchFamily="34" charset="0"/>
              </a:rPr>
              <a:t>(Sant</a:t>
            </a:r>
            <a:r>
              <a:rPr lang="ca-ES" dirty="0">
                <a:latin typeface="Arial" pitchFamily="34" charset="0"/>
                <a:cs typeface="Arial" pitchFamily="34" charset="0"/>
              </a:rPr>
              <a:t> </a:t>
            </a:r>
            <a:r>
              <a:rPr lang="ca-ES" sz="1800" dirty="0">
                <a:latin typeface="Arial" pitchFamily="34" charset="0"/>
                <a:cs typeface="Arial" pitchFamily="34" charset="0"/>
              </a:rPr>
              <a:t>Andreu, L’Abaceria,</a:t>
            </a:r>
            <a:r>
              <a:rPr lang="ca-ES" dirty="0">
                <a:latin typeface="Arial" pitchFamily="34" charset="0"/>
                <a:cs typeface="Arial" pitchFamily="34" charset="0"/>
              </a:rPr>
              <a:t> </a:t>
            </a:r>
            <a:r>
              <a:rPr lang="ca-ES" sz="1800" dirty="0">
                <a:latin typeface="Arial" pitchFamily="34" charset="0"/>
                <a:cs typeface="Arial" pitchFamily="34" charset="0"/>
              </a:rPr>
              <a:t>Horta,</a:t>
            </a:r>
            <a:r>
              <a:rPr lang="ca-ES" dirty="0">
                <a:latin typeface="Arial" pitchFamily="34" charset="0"/>
                <a:cs typeface="Arial" pitchFamily="34" charset="0"/>
              </a:rPr>
              <a:t> </a:t>
            </a:r>
            <a:r>
              <a:rPr lang="ca-ES" sz="1800" dirty="0">
                <a:latin typeface="Arial" pitchFamily="34" charset="0"/>
                <a:cs typeface="Arial" pitchFamily="34" charset="0"/>
              </a:rPr>
              <a:t>Montserrat</a:t>
            </a:r>
            <a:r>
              <a:rPr lang="ca-ES" dirty="0">
                <a:latin typeface="Arial" pitchFamily="34" charset="0"/>
                <a:cs typeface="Arial" pitchFamily="34" charset="0"/>
              </a:rPr>
              <a:t> </a:t>
            </a:r>
            <a:r>
              <a:rPr lang="ca-ES" sz="1800" dirty="0">
                <a:latin typeface="Arial" pitchFamily="34" charset="0"/>
                <a:cs typeface="Arial" pitchFamily="34" charset="0"/>
              </a:rPr>
              <a:t>i</a:t>
            </a:r>
            <a:r>
              <a:rPr lang="ca-ES" dirty="0">
                <a:latin typeface="Arial" pitchFamily="34" charset="0"/>
                <a:cs typeface="Arial" pitchFamily="34" charset="0"/>
              </a:rPr>
              <a:t> </a:t>
            </a:r>
            <a:r>
              <a:rPr lang="ca-ES" sz="1800" dirty="0">
                <a:latin typeface="Arial" pitchFamily="34" charset="0"/>
                <a:cs typeface="Arial" pitchFamily="34" charset="0"/>
              </a:rPr>
              <a:t>Besòs)</a:t>
            </a:r>
          </a:p>
          <a:p>
            <a:pPr marL="157480" indent="-145415">
              <a:lnSpc>
                <a:spcPct val="100000"/>
              </a:lnSpc>
              <a:spcBef>
                <a:spcPts val="35"/>
              </a:spcBef>
              <a:buChar char="•"/>
              <a:tabLst>
                <a:tab pos="158115" algn="l"/>
              </a:tabLst>
            </a:pPr>
            <a:r>
              <a:rPr lang="ca-ES" sz="1800" dirty="0">
                <a:latin typeface="Arial" pitchFamily="34" charset="0"/>
                <a:cs typeface="Arial" pitchFamily="34" charset="0"/>
              </a:rPr>
              <a:t>40</a:t>
            </a:r>
            <a:r>
              <a:rPr lang="ca-ES" dirty="0">
                <a:latin typeface="Arial" pitchFamily="34" charset="0"/>
                <a:cs typeface="Arial" pitchFamily="34" charset="0"/>
              </a:rPr>
              <a:t> </a:t>
            </a:r>
            <a:r>
              <a:rPr lang="ca-ES" sz="1800" dirty="0">
                <a:latin typeface="Arial" pitchFamily="34" charset="0"/>
                <a:cs typeface="Arial" pitchFamily="34" charset="0"/>
              </a:rPr>
              <a:t>edificis</a:t>
            </a:r>
            <a:r>
              <a:rPr lang="ca-ES" dirty="0">
                <a:latin typeface="Arial" pitchFamily="34" charset="0"/>
                <a:cs typeface="Arial" pitchFamily="34" charset="0"/>
              </a:rPr>
              <a:t> </a:t>
            </a:r>
            <a:r>
              <a:rPr lang="ca-ES" sz="1800" dirty="0">
                <a:latin typeface="Arial" pitchFamily="34" charset="0"/>
                <a:cs typeface="Arial" pitchFamily="34" charset="0"/>
              </a:rPr>
              <a:t>i</a:t>
            </a:r>
            <a:r>
              <a:rPr lang="ca-ES" dirty="0">
                <a:latin typeface="Arial" pitchFamily="34" charset="0"/>
                <a:cs typeface="Arial" pitchFamily="34" charset="0"/>
              </a:rPr>
              <a:t> </a:t>
            </a:r>
            <a:r>
              <a:rPr lang="ca-ES" sz="1800" dirty="0">
                <a:latin typeface="Arial" pitchFamily="34" charset="0"/>
                <a:cs typeface="Arial" pitchFamily="34" charset="0"/>
              </a:rPr>
              <a:t>2.143</a:t>
            </a:r>
            <a:r>
              <a:rPr lang="ca-ES" dirty="0">
                <a:latin typeface="Arial" pitchFamily="34" charset="0"/>
                <a:cs typeface="Arial" pitchFamily="34" charset="0"/>
              </a:rPr>
              <a:t> </a:t>
            </a:r>
            <a:r>
              <a:rPr lang="ca-ES" sz="1800" dirty="0">
                <a:latin typeface="Arial" pitchFamily="34" charset="0"/>
                <a:cs typeface="Arial" pitchFamily="34" charset="0"/>
              </a:rPr>
              <a:t>establiments</a:t>
            </a:r>
            <a:r>
              <a:rPr lang="ca-ES" dirty="0">
                <a:latin typeface="Arial" pitchFamily="34" charset="0"/>
                <a:cs typeface="Arial" pitchFamily="34" charset="0"/>
              </a:rPr>
              <a:t> </a:t>
            </a:r>
            <a:r>
              <a:rPr lang="ca-ES" sz="1800" dirty="0">
                <a:latin typeface="Arial" pitchFamily="34" charset="0"/>
                <a:cs typeface="Arial" pitchFamily="34" charset="0"/>
              </a:rPr>
              <a:t>per</a:t>
            </a:r>
            <a:r>
              <a:rPr lang="ca-ES" dirty="0">
                <a:latin typeface="Arial" pitchFamily="34" charset="0"/>
                <a:cs typeface="Arial" pitchFamily="34" charset="0"/>
              </a:rPr>
              <a:t> </a:t>
            </a:r>
            <a:r>
              <a:rPr lang="ca-ES" sz="1800" dirty="0">
                <a:latin typeface="Arial" pitchFamily="34" charset="0"/>
                <a:cs typeface="Arial" pitchFamily="34" charset="0"/>
              </a:rPr>
              <a:t>a</a:t>
            </a:r>
            <a:r>
              <a:rPr lang="ca-ES" dirty="0">
                <a:latin typeface="Arial" pitchFamily="34" charset="0"/>
                <a:cs typeface="Arial" pitchFamily="34" charset="0"/>
              </a:rPr>
              <a:t> </a:t>
            </a:r>
            <a:r>
              <a:rPr lang="ca-ES" sz="1800" dirty="0" smtClean="0">
                <a:latin typeface="Arial" pitchFamily="34" charset="0"/>
                <a:cs typeface="Arial" pitchFamily="34" charset="0"/>
              </a:rPr>
              <a:t>1.664.182 </a:t>
            </a:r>
            <a:r>
              <a:rPr lang="ca-ES" dirty="0" smtClean="0">
                <a:latin typeface="Arial" pitchFamily="34" charset="0"/>
                <a:cs typeface="Arial" pitchFamily="34" charset="0"/>
              </a:rPr>
              <a:t> </a:t>
            </a:r>
            <a:r>
              <a:rPr lang="ca-ES" sz="1800" dirty="0">
                <a:latin typeface="Arial" pitchFamily="34" charset="0"/>
                <a:cs typeface="Arial" pitchFamily="34" charset="0"/>
              </a:rPr>
              <a:t>habitants.</a:t>
            </a:r>
          </a:p>
          <a:p>
            <a:pPr marL="157480" indent="-145415">
              <a:lnSpc>
                <a:spcPct val="100000"/>
              </a:lnSpc>
              <a:spcBef>
                <a:spcPts val="40"/>
              </a:spcBef>
              <a:buChar char="•"/>
              <a:tabLst>
                <a:tab pos="158115" algn="l"/>
              </a:tabLst>
            </a:pPr>
            <a:r>
              <a:rPr lang="ca-ES" sz="1800" dirty="0" smtClean="0">
                <a:latin typeface="Arial" pitchFamily="34" charset="0"/>
                <a:cs typeface="Arial" pitchFamily="34" charset="0"/>
              </a:rPr>
              <a:t>32</a:t>
            </a:r>
            <a:r>
              <a:rPr lang="ca-ES" sz="1800" dirty="0">
                <a:latin typeface="Arial" pitchFamily="34" charset="0"/>
                <a:cs typeface="Arial" pitchFamily="34" charset="0"/>
              </a:rPr>
              <a:t>%</a:t>
            </a:r>
            <a:r>
              <a:rPr lang="ca-ES" dirty="0">
                <a:latin typeface="Arial" pitchFamily="34" charset="0"/>
                <a:cs typeface="Arial" pitchFamily="34" charset="0"/>
              </a:rPr>
              <a:t> </a:t>
            </a:r>
            <a:r>
              <a:rPr lang="ca-ES" sz="1800" dirty="0">
                <a:latin typeface="Arial" pitchFamily="34" charset="0"/>
                <a:cs typeface="Arial" pitchFamily="34" charset="0"/>
              </a:rPr>
              <a:t>de</a:t>
            </a:r>
            <a:r>
              <a:rPr lang="ca-ES" dirty="0">
                <a:latin typeface="Arial" pitchFamily="34" charset="0"/>
                <a:cs typeface="Arial" pitchFamily="34" charset="0"/>
              </a:rPr>
              <a:t> </a:t>
            </a:r>
            <a:r>
              <a:rPr lang="ca-ES" sz="1800" dirty="0">
                <a:latin typeface="Arial" pitchFamily="34" charset="0"/>
                <a:cs typeface="Arial" pitchFamily="34" charset="0"/>
              </a:rPr>
              <a:t>la</a:t>
            </a:r>
            <a:r>
              <a:rPr lang="ca-ES" dirty="0">
                <a:latin typeface="Arial" pitchFamily="34" charset="0"/>
                <a:cs typeface="Arial" pitchFamily="34" charset="0"/>
              </a:rPr>
              <a:t> </a:t>
            </a:r>
            <a:r>
              <a:rPr lang="ca-ES" sz="1800" dirty="0">
                <a:latin typeface="Arial" pitchFamily="34" charset="0"/>
                <a:cs typeface="Arial" pitchFamily="34" charset="0"/>
              </a:rPr>
              <a:t>quota</a:t>
            </a:r>
            <a:r>
              <a:rPr lang="ca-ES" dirty="0">
                <a:latin typeface="Arial" pitchFamily="34" charset="0"/>
                <a:cs typeface="Arial" pitchFamily="34" charset="0"/>
              </a:rPr>
              <a:t> </a:t>
            </a:r>
            <a:r>
              <a:rPr lang="ca-ES" sz="1800" dirty="0">
                <a:latin typeface="Arial" pitchFamily="34" charset="0"/>
                <a:cs typeface="Arial" pitchFamily="34" charset="0"/>
              </a:rPr>
              <a:t>de</a:t>
            </a:r>
            <a:r>
              <a:rPr lang="ca-ES" dirty="0">
                <a:latin typeface="Arial" pitchFamily="34" charset="0"/>
                <a:cs typeface="Arial" pitchFamily="34" charset="0"/>
              </a:rPr>
              <a:t> </a:t>
            </a:r>
            <a:r>
              <a:rPr lang="ca-ES" sz="1800" dirty="0">
                <a:latin typeface="Arial" pitchFamily="34" charset="0"/>
                <a:cs typeface="Arial" pitchFamily="34" charset="0"/>
              </a:rPr>
              <a:t>mercat</a:t>
            </a:r>
            <a:r>
              <a:rPr lang="ca-ES" dirty="0">
                <a:latin typeface="Arial" pitchFamily="34" charset="0"/>
                <a:cs typeface="Arial" pitchFamily="34" charset="0"/>
              </a:rPr>
              <a:t> </a:t>
            </a:r>
            <a:r>
              <a:rPr lang="ca-ES" sz="1800" dirty="0">
                <a:latin typeface="Arial" pitchFamily="34" charset="0"/>
                <a:cs typeface="Arial" pitchFamily="34" charset="0"/>
              </a:rPr>
              <a:t>en</a:t>
            </a:r>
            <a:r>
              <a:rPr lang="ca-ES" dirty="0">
                <a:latin typeface="Arial" pitchFamily="34" charset="0"/>
                <a:cs typeface="Arial" pitchFamily="34" charset="0"/>
              </a:rPr>
              <a:t> </a:t>
            </a:r>
            <a:r>
              <a:rPr lang="ca-ES" sz="1800" dirty="0">
                <a:latin typeface="Arial" pitchFamily="34" charset="0"/>
                <a:cs typeface="Arial" pitchFamily="34" charset="0"/>
              </a:rPr>
              <a:t>alimentació</a:t>
            </a:r>
            <a:r>
              <a:rPr lang="ca-ES" dirty="0">
                <a:latin typeface="Arial" pitchFamily="34" charset="0"/>
                <a:cs typeface="Arial" pitchFamily="34" charset="0"/>
              </a:rPr>
              <a:t> </a:t>
            </a:r>
            <a:r>
              <a:rPr lang="ca-ES" sz="1800" dirty="0">
                <a:latin typeface="Arial" pitchFamily="34" charset="0"/>
                <a:cs typeface="Arial" pitchFamily="34" charset="0"/>
              </a:rPr>
              <a:t>fresca.</a:t>
            </a:r>
          </a:p>
          <a:p>
            <a:pPr marL="157480" indent="-145415">
              <a:lnSpc>
                <a:spcPct val="100000"/>
              </a:lnSpc>
              <a:spcBef>
                <a:spcPts val="40"/>
              </a:spcBef>
              <a:buChar char="•"/>
              <a:tabLst>
                <a:tab pos="158115" algn="l"/>
              </a:tabLst>
            </a:pPr>
            <a:r>
              <a:rPr lang="ca-ES" sz="1800" dirty="0">
                <a:latin typeface="Arial" pitchFamily="34" charset="0"/>
                <a:cs typeface="Arial" pitchFamily="34" charset="0"/>
              </a:rPr>
              <a:t>62%</a:t>
            </a:r>
            <a:r>
              <a:rPr lang="ca-ES" dirty="0">
                <a:latin typeface="Arial" pitchFamily="34" charset="0"/>
                <a:cs typeface="Arial" pitchFamily="34" charset="0"/>
              </a:rPr>
              <a:t> </a:t>
            </a:r>
            <a:r>
              <a:rPr lang="ca-ES" sz="1800" dirty="0">
                <a:latin typeface="Arial" pitchFamily="34" charset="0"/>
                <a:cs typeface="Arial" pitchFamily="34" charset="0"/>
              </a:rPr>
              <a:t>dels</a:t>
            </a:r>
            <a:r>
              <a:rPr lang="ca-ES" dirty="0">
                <a:latin typeface="Arial" pitchFamily="34" charset="0"/>
                <a:cs typeface="Arial" pitchFamily="34" charset="0"/>
              </a:rPr>
              <a:t> </a:t>
            </a:r>
            <a:r>
              <a:rPr lang="ca-ES" sz="1800" dirty="0">
                <a:latin typeface="Arial" pitchFamily="34" charset="0"/>
                <a:cs typeface="Arial" pitchFamily="34" charset="0"/>
              </a:rPr>
              <a:t>ciutadans</a:t>
            </a:r>
            <a:r>
              <a:rPr lang="ca-ES" dirty="0">
                <a:latin typeface="Arial" pitchFamily="34" charset="0"/>
                <a:cs typeface="Arial" pitchFamily="34" charset="0"/>
              </a:rPr>
              <a:t> </a:t>
            </a:r>
            <a:r>
              <a:rPr lang="ca-ES" sz="1800" dirty="0">
                <a:latin typeface="Arial" pitchFamily="34" charset="0"/>
                <a:cs typeface="Arial" pitchFamily="34" charset="0"/>
              </a:rPr>
              <a:t>compren</a:t>
            </a:r>
            <a:r>
              <a:rPr lang="ca-ES" dirty="0">
                <a:latin typeface="Arial" pitchFamily="34" charset="0"/>
                <a:cs typeface="Arial" pitchFamily="34" charset="0"/>
              </a:rPr>
              <a:t> </a:t>
            </a:r>
            <a:r>
              <a:rPr lang="ca-ES" sz="1800" dirty="0">
                <a:latin typeface="Arial" pitchFamily="34" charset="0"/>
                <a:cs typeface="Arial" pitchFamily="34" charset="0"/>
              </a:rPr>
              <a:t>als</a:t>
            </a:r>
            <a:r>
              <a:rPr lang="ca-ES" dirty="0">
                <a:latin typeface="Arial" pitchFamily="34" charset="0"/>
                <a:cs typeface="Arial" pitchFamily="34" charset="0"/>
              </a:rPr>
              <a:t> </a:t>
            </a:r>
            <a:r>
              <a:rPr lang="ca-ES" sz="1800" dirty="0">
                <a:latin typeface="Arial" pitchFamily="34" charset="0"/>
                <a:cs typeface="Arial" pitchFamily="34" charset="0"/>
              </a:rPr>
              <a:t>mercats.</a:t>
            </a:r>
          </a:p>
          <a:p>
            <a:pPr marL="157480" indent="-145415">
              <a:lnSpc>
                <a:spcPct val="100000"/>
              </a:lnSpc>
              <a:spcBef>
                <a:spcPts val="40"/>
              </a:spcBef>
              <a:buChar char="•"/>
              <a:tabLst>
                <a:tab pos="158115" algn="l"/>
              </a:tabLst>
            </a:pPr>
            <a:r>
              <a:rPr lang="ca-ES" sz="1800" dirty="0">
                <a:latin typeface="Arial" pitchFamily="34" charset="0"/>
                <a:cs typeface="Arial" pitchFamily="34" charset="0"/>
              </a:rPr>
              <a:t>7,7</a:t>
            </a:r>
            <a:r>
              <a:rPr lang="ca-ES" dirty="0">
                <a:latin typeface="Arial" pitchFamily="34" charset="0"/>
                <a:cs typeface="Arial" pitchFamily="34" charset="0"/>
              </a:rPr>
              <a:t> </a:t>
            </a:r>
            <a:r>
              <a:rPr lang="ca-ES" sz="1800" dirty="0">
                <a:latin typeface="Arial" pitchFamily="34" charset="0"/>
                <a:cs typeface="Arial" pitchFamily="34" charset="0"/>
              </a:rPr>
              <a:t>puntuació</a:t>
            </a:r>
            <a:r>
              <a:rPr lang="ca-ES" dirty="0">
                <a:latin typeface="Arial" pitchFamily="34" charset="0"/>
                <a:cs typeface="Arial" pitchFamily="34" charset="0"/>
              </a:rPr>
              <a:t> </a:t>
            </a:r>
            <a:r>
              <a:rPr lang="ca-ES" sz="1800" dirty="0">
                <a:latin typeface="Arial" pitchFamily="34" charset="0"/>
                <a:cs typeface="Arial" pitchFamily="34" charset="0"/>
              </a:rPr>
              <a:t>mitjana</a:t>
            </a:r>
            <a:r>
              <a:rPr lang="ca-ES" dirty="0">
                <a:latin typeface="Arial" pitchFamily="34" charset="0"/>
                <a:cs typeface="Arial" pitchFamily="34" charset="0"/>
              </a:rPr>
              <a:t> </a:t>
            </a:r>
            <a:r>
              <a:rPr lang="ca-ES" sz="1800" dirty="0">
                <a:latin typeface="Arial" pitchFamily="34" charset="0"/>
                <a:cs typeface="Arial" pitchFamily="34" charset="0"/>
              </a:rPr>
              <a:t>dels</a:t>
            </a:r>
            <a:r>
              <a:rPr lang="ca-ES" dirty="0">
                <a:latin typeface="Arial" pitchFamily="34" charset="0"/>
                <a:cs typeface="Arial" pitchFamily="34" charset="0"/>
              </a:rPr>
              <a:t> </a:t>
            </a:r>
            <a:r>
              <a:rPr lang="ca-ES" sz="1800" dirty="0">
                <a:latin typeface="Arial" pitchFamily="34" charset="0"/>
                <a:cs typeface="Arial" pitchFamily="34" charset="0"/>
              </a:rPr>
              <a:t>usuaris,</a:t>
            </a:r>
            <a:r>
              <a:rPr lang="ca-ES" dirty="0">
                <a:latin typeface="Arial" pitchFamily="34" charset="0"/>
                <a:cs typeface="Arial" pitchFamily="34" charset="0"/>
              </a:rPr>
              <a:t> </a:t>
            </a:r>
            <a:r>
              <a:rPr lang="ca-ES" sz="1800" dirty="0">
                <a:latin typeface="Arial" pitchFamily="34" charset="0"/>
                <a:cs typeface="Arial" pitchFamily="34" charset="0"/>
              </a:rPr>
              <a:t>74,8%</a:t>
            </a:r>
            <a:r>
              <a:rPr lang="ca-ES" dirty="0">
                <a:latin typeface="Arial" pitchFamily="34" charset="0"/>
                <a:cs typeface="Arial" pitchFamily="34" charset="0"/>
              </a:rPr>
              <a:t> </a:t>
            </a:r>
            <a:r>
              <a:rPr lang="ca-ES" sz="1800" dirty="0">
                <a:latin typeface="Arial" pitchFamily="34" charset="0"/>
                <a:cs typeface="Arial" pitchFamily="34" charset="0"/>
              </a:rPr>
              <a:t>molt</a:t>
            </a:r>
            <a:r>
              <a:rPr lang="ca-ES" dirty="0">
                <a:latin typeface="Arial" pitchFamily="34" charset="0"/>
                <a:cs typeface="Arial" pitchFamily="34" charset="0"/>
              </a:rPr>
              <a:t> </a:t>
            </a:r>
            <a:r>
              <a:rPr lang="ca-ES" sz="1800" dirty="0">
                <a:latin typeface="Arial" pitchFamily="34" charset="0"/>
                <a:cs typeface="Arial" pitchFamily="34" charset="0"/>
              </a:rPr>
              <a:t>o</a:t>
            </a:r>
            <a:r>
              <a:rPr lang="ca-ES" dirty="0">
                <a:latin typeface="Arial" pitchFamily="34" charset="0"/>
                <a:cs typeface="Arial" pitchFamily="34" charset="0"/>
              </a:rPr>
              <a:t> </a:t>
            </a:r>
            <a:r>
              <a:rPr lang="ca-ES" sz="1800" dirty="0">
                <a:latin typeface="Arial" pitchFamily="34" charset="0"/>
                <a:cs typeface="Arial" pitchFamily="34" charset="0"/>
              </a:rPr>
              <a:t>bastant</a:t>
            </a:r>
            <a:r>
              <a:rPr lang="ca-ES" dirty="0">
                <a:latin typeface="Arial" pitchFamily="34" charset="0"/>
                <a:cs typeface="Arial" pitchFamily="34" charset="0"/>
              </a:rPr>
              <a:t> </a:t>
            </a:r>
            <a:r>
              <a:rPr lang="ca-ES" sz="1800" dirty="0">
                <a:latin typeface="Arial" pitchFamily="34" charset="0"/>
                <a:cs typeface="Arial" pitchFamily="34" charset="0"/>
              </a:rPr>
              <a:t>satisfet.</a:t>
            </a:r>
          </a:p>
          <a:p>
            <a:pPr marL="157480" indent="-145415">
              <a:lnSpc>
                <a:spcPct val="100000"/>
              </a:lnSpc>
              <a:spcBef>
                <a:spcPts val="40"/>
              </a:spcBef>
              <a:buChar char="•"/>
              <a:tabLst>
                <a:tab pos="158115" algn="l"/>
              </a:tabLst>
            </a:pPr>
            <a:r>
              <a:rPr lang="ca-ES" sz="1800" dirty="0">
                <a:latin typeface="Arial" pitchFamily="34" charset="0"/>
                <a:cs typeface="Arial" pitchFamily="34" charset="0"/>
              </a:rPr>
              <a:t>7.500</a:t>
            </a:r>
            <a:r>
              <a:rPr lang="ca-ES" dirty="0">
                <a:latin typeface="Arial" pitchFamily="34" charset="0"/>
                <a:cs typeface="Arial" pitchFamily="34" charset="0"/>
              </a:rPr>
              <a:t> </a:t>
            </a:r>
            <a:r>
              <a:rPr lang="ca-ES" sz="1800" dirty="0">
                <a:latin typeface="Arial" pitchFamily="34" charset="0"/>
                <a:cs typeface="Arial" pitchFamily="34" charset="0"/>
              </a:rPr>
              <a:t>persones</a:t>
            </a:r>
            <a:r>
              <a:rPr lang="ca-ES" dirty="0">
                <a:latin typeface="Arial" pitchFamily="34" charset="0"/>
                <a:cs typeface="Arial" pitchFamily="34" charset="0"/>
              </a:rPr>
              <a:t> </a:t>
            </a:r>
            <a:r>
              <a:rPr lang="ca-ES" sz="1800" dirty="0">
                <a:latin typeface="Arial" pitchFamily="34" charset="0"/>
                <a:cs typeface="Arial" pitchFamily="34" charset="0"/>
              </a:rPr>
              <a:t>treballadores</a:t>
            </a:r>
            <a:r>
              <a:rPr lang="ca-ES" dirty="0">
                <a:latin typeface="Arial" pitchFamily="34" charset="0"/>
                <a:cs typeface="Arial" pitchFamily="34" charset="0"/>
              </a:rPr>
              <a:t> </a:t>
            </a:r>
            <a:r>
              <a:rPr lang="ca-ES" sz="1800" dirty="0">
                <a:latin typeface="Arial" pitchFamily="34" charset="0"/>
                <a:cs typeface="Arial" pitchFamily="34" charset="0"/>
              </a:rPr>
              <a:t>de</a:t>
            </a:r>
            <a:r>
              <a:rPr lang="ca-ES" dirty="0">
                <a:latin typeface="Arial" pitchFamily="34" charset="0"/>
                <a:cs typeface="Arial" pitchFamily="34" charset="0"/>
              </a:rPr>
              <a:t> </a:t>
            </a:r>
            <a:r>
              <a:rPr lang="ca-ES" sz="1800" dirty="0">
                <a:latin typeface="Arial" pitchFamily="34" charset="0"/>
                <a:cs typeface="Arial" pitchFamily="34" charset="0"/>
              </a:rPr>
              <a:t>manera</a:t>
            </a:r>
            <a:r>
              <a:rPr lang="ca-ES" dirty="0">
                <a:latin typeface="Arial" pitchFamily="34" charset="0"/>
                <a:cs typeface="Arial" pitchFamily="34" charset="0"/>
              </a:rPr>
              <a:t> </a:t>
            </a:r>
            <a:r>
              <a:rPr lang="ca-ES" sz="1800" dirty="0">
                <a:latin typeface="Arial" pitchFamily="34" charset="0"/>
                <a:cs typeface="Arial" pitchFamily="34" charset="0"/>
              </a:rPr>
              <a:t>directa.</a:t>
            </a:r>
          </a:p>
          <a:p>
            <a:pPr marL="156210" marR="2178685" indent="-144145">
              <a:lnSpc>
                <a:spcPct val="101800"/>
              </a:lnSpc>
              <a:buChar char="•"/>
              <a:tabLst>
                <a:tab pos="158115" algn="l"/>
              </a:tabLst>
            </a:pPr>
            <a:r>
              <a:rPr lang="ca-ES" sz="1800" dirty="0">
                <a:latin typeface="Arial" pitchFamily="34" charset="0"/>
                <a:cs typeface="Arial" pitchFamily="34" charset="0"/>
              </a:rPr>
              <a:t>Els</a:t>
            </a:r>
            <a:r>
              <a:rPr lang="ca-ES" dirty="0">
                <a:latin typeface="Arial" pitchFamily="34" charset="0"/>
                <a:cs typeface="Arial" pitchFamily="34" charset="0"/>
              </a:rPr>
              <a:t> </a:t>
            </a:r>
            <a:r>
              <a:rPr lang="ca-ES" sz="1800" dirty="0">
                <a:latin typeface="Arial" pitchFamily="34" charset="0"/>
                <a:cs typeface="Arial" pitchFamily="34" charset="0"/>
              </a:rPr>
              <a:t>mercats</a:t>
            </a:r>
            <a:r>
              <a:rPr lang="ca-ES" dirty="0">
                <a:latin typeface="Arial" pitchFamily="34" charset="0"/>
                <a:cs typeface="Arial" pitchFamily="34" charset="0"/>
              </a:rPr>
              <a:t> </a:t>
            </a:r>
            <a:r>
              <a:rPr lang="ca-ES" sz="1800" dirty="0">
                <a:latin typeface="Arial" pitchFamily="34" charset="0"/>
                <a:cs typeface="Arial" pitchFamily="34" charset="0"/>
              </a:rPr>
              <a:t>són</a:t>
            </a:r>
            <a:r>
              <a:rPr lang="ca-ES" dirty="0">
                <a:latin typeface="Arial" pitchFamily="34" charset="0"/>
                <a:cs typeface="Arial" pitchFamily="34" charset="0"/>
              </a:rPr>
              <a:t> </a:t>
            </a:r>
            <a:r>
              <a:rPr lang="ca-ES" sz="1800" dirty="0">
                <a:latin typeface="Arial" pitchFamily="34" charset="0"/>
                <a:cs typeface="Arial" pitchFamily="34" charset="0"/>
              </a:rPr>
              <a:t>motor</a:t>
            </a:r>
            <a:r>
              <a:rPr lang="ca-ES" dirty="0">
                <a:latin typeface="Arial" pitchFamily="34" charset="0"/>
                <a:cs typeface="Arial" pitchFamily="34" charset="0"/>
              </a:rPr>
              <a:t> </a:t>
            </a:r>
            <a:r>
              <a:rPr lang="ca-ES" sz="1800" dirty="0">
                <a:latin typeface="Arial" pitchFamily="34" charset="0"/>
                <a:cs typeface="Arial" pitchFamily="34" charset="0"/>
              </a:rPr>
              <a:t>dels</a:t>
            </a:r>
            <a:r>
              <a:rPr lang="ca-ES" dirty="0">
                <a:latin typeface="Arial" pitchFamily="34" charset="0"/>
                <a:cs typeface="Arial" pitchFamily="34" charset="0"/>
              </a:rPr>
              <a:t> </a:t>
            </a:r>
            <a:r>
              <a:rPr lang="ca-ES" sz="1800" dirty="0">
                <a:latin typeface="Arial" pitchFamily="34" charset="0"/>
                <a:cs typeface="Arial" pitchFamily="34" charset="0"/>
              </a:rPr>
              <a:t>73</a:t>
            </a:r>
            <a:r>
              <a:rPr lang="ca-ES" dirty="0">
                <a:latin typeface="Arial" pitchFamily="34" charset="0"/>
                <a:cs typeface="Arial" pitchFamily="34" charset="0"/>
              </a:rPr>
              <a:t> </a:t>
            </a:r>
            <a:r>
              <a:rPr lang="ca-ES" sz="1800" dirty="0">
                <a:latin typeface="Arial" pitchFamily="34" charset="0"/>
                <a:cs typeface="Arial" pitchFamily="34" charset="0"/>
              </a:rPr>
              <a:t>barris</a:t>
            </a:r>
            <a:r>
              <a:rPr lang="ca-ES" dirty="0">
                <a:latin typeface="Arial" pitchFamily="34" charset="0"/>
                <a:cs typeface="Arial" pitchFamily="34" charset="0"/>
              </a:rPr>
              <a:t> </a:t>
            </a:r>
            <a:r>
              <a:rPr lang="ca-ES" sz="1800" dirty="0">
                <a:latin typeface="Arial" pitchFamily="34" charset="0"/>
                <a:cs typeface="Arial" pitchFamily="34" charset="0"/>
              </a:rPr>
              <a:t>de</a:t>
            </a:r>
            <a:r>
              <a:rPr lang="ca-ES" dirty="0">
                <a:latin typeface="Arial" pitchFamily="34" charset="0"/>
                <a:cs typeface="Arial" pitchFamily="34" charset="0"/>
              </a:rPr>
              <a:t> </a:t>
            </a:r>
            <a:r>
              <a:rPr lang="ca-ES" sz="1800" dirty="0">
                <a:latin typeface="Arial" pitchFamily="34" charset="0"/>
                <a:cs typeface="Arial" pitchFamily="34" charset="0"/>
              </a:rPr>
              <a:t>la</a:t>
            </a:r>
            <a:r>
              <a:rPr lang="ca-ES" dirty="0">
                <a:latin typeface="Arial" pitchFamily="34" charset="0"/>
                <a:cs typeface="Arial" pitchFamily="34" charset="0"/>
              </a:rPr>
              <a:t> </a:t>
            </a:r>
            <a:r>
              <a:rPr lang="ca-ES" sz="1800" dirty="0">
                <a:latin typeface="Arial" pitchFamily="34" charset="0"/>
                <a:cs typeface="Arial" pitchFamily="34" charset="0"/>
              </a:rPr>
              <a:t>ciutat. </a:t>
            </a:r>
            <a:r>
              <a:rPr lang="ca-ES" dirty="0">
                <a:latin typeface="Arial" pitchFamily="34" charset="0"/>
                <a:cs typeface="Arial" pitchFamily="34" charset="0"/>
              </a:rPr>
              <a:t> </a:t>
            </a:r>
            <a:r>
              <a:rPr lang="ca-ES" sz="1800" dirty="0">
                <a:latin typeface="Arial" pitchFamily="34" charset="0"/>
                <a:cs typeface="Arial" pitchFamily="34" charset="0"/>
              </a:rPr>
              <a:t>S’integren</a:t>
            </a:r>
            <a:r>
              <a:rPr lang="ca-ES" dirty="0">
                <a:latin typeface="Arial" pitchFamily="34" charset="0"/>
                <a:cs typeface="Arial" pitchFamily="34" charset="0"/>
              </a:rPr>
              <a:t> </a:t>
            </a:r>
            <a:r>
              <a:rPr lang="ca-ES" sz="1800" dirty="0">
                <a:latin typeface="Arial" pitchFamily="34" charset="0"/>
                <a:cs typeface="Arial" pitchFamily="34" charset="0"/>
              </a:rPr>
              <a:t>en</a:t>
            </a:r>
            <a:r>
              <a:rPr lang="ca-ES" dirty="0">
                <a:latin typeface="Arial" pitchFamily="34" charset="0"/>
                <a:cs typeface="Arial" pitchFamily="34" charset="0"/>
              </a:rPr>
              <a:t> </a:t>
            </a:r>
            <a:r>
              <a:rPr lang="ca-ES" sz="1800" dirty="0">
                <a:latin typeface="Arial" pitchFamily="34" charset="0"/>
                <a:cs typeface="Arial" pitchFamily="34" charset="0"/>
              </a:rPr>
              <a:t>la</a:t>
            </a:r>
            <a:r>
              <a:rPr lang="ca-ES" dirty="0">
                <a:latin typeface="Arial" pitchFamily="34" charset="0"/>
                <a:cs typeface="Arial" pitchFamily="34" charset="0"/>
              </a:rPr>
              <a:t> </a:t>
            </a:r>
            <a:r>
              <a:rPr lang="ca-ES" sz="1800" dirty="0">
                <a:latin typeface="Arial" pitchFamily="34" charset="0"/>
                <a:cs typeface="Arial" pitchFamily="34" charset="0"/>
              </a:rPr>
              <a:t>dinàmica</a:t>
            </a:r>
            <a:r>
              <a:rPr lang="ca-ES" dirty="0">
                <a:latin typeface="Arial" pitchFamily="34" charset="0"/>
                <a:cs typeface="Arial" pitchFamily="34" charset="0"/>
              </a:rPr>
              <a:t> </a:t>
            </a:r>
            <a:r>
              <a:rPr lang="ca-ES" sz="1800" dirty="0">
                <a:latin typeface="Arial" pitchFamily="34" charset="0"/>
                <a:cs typeface="Arial" pitchFamily="34" charset="0"/>
              </a:rPr>
              <a:t>dels</a:t>
            </a:r>
            <a:r>
              <a:rPr lang="ca-ES" dirty="0">
                <a:latin typeface="Arial" pitchFamily="34" charset="0"/>
                <a:cs typeface="Arial" pitchFamily="34" charset="0"/>
              </a:rPr>
              <a:t> </a:t>
            </a:r>
            <a:r>
              <a:rPr lang="ca-ES" sz="1800" dirty="0">
                <a:latin typeface="Arial" pitchFamily="34" charset="0"/>
                <a:cs typeface="Arial" pitchFamily="34" charset="0"/>
              </a:rPr>
              <a:t>eixos</a:t>
            </a:r>
            <a:r>
              <a:rPr lang="ca-ES" dirty="0">
                <a:latin typeface="Arial" pitchFamily="34" charset="0"/>
                <a:cs typeface="Arial" pitchFamily="34" charset="0"/>
              </a:rPr>
              <a:t> </a:t>
            </a:r>
            <a:r>
              <a:rPr lang="ca-ES" sz="1800" dirty="0">
                <a:latin typeface="Arial" pitchFamily="34" charset="0"/>
                <a:cs typeface="Arial" pitchFamily="34" charset="0"/>
              </a:rPr>
              <a:t>comercials.</a:t>
            </a: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12252325" algn="l"/>
              </a:tabLst>
            </a:pPr>
            <a:r>
              <a:rPr lang="ca-ES"/>
              <a:t>1. Mercats 2020: dades principals</a:t>
            </a:r>
            <a:r>
              <a:rPr lang="en-US"/>
              <a:t>	</a:t>
            </a:r>
          </a:p>
        </p:txBody>
      </p:sp>
      <p:sp>
        <p:nvSpPr>
          <p:cNvPr id="5" name="object 5"/>
          <p:cNvSpPr txBox="1"/>
          <p:nvPr/>
        </p:nvSpPr>
        <p:spPr>
          <a:xfrm>
            <a:off x="347299" y="1020728"/>
            <a:ext cx="3893820" cy="3668505"/>
          </a:xfrm>
          <a:prstGeom prst="rect">
            <a:avLst/>
          </a:prstGeom>
        </p:spPr>
        <p:txBody>
          <a:bodyPr vert="horz" wrap="square" lIns="0" tIns="7620" rIns="0" bIns="0" rtlCol="0">
            <a:spAutoFit/>
          </a:bodyPr>
          <a:lstStyle/>
          <a:p>
            <a:pPr marL="12700" marR="627380">
              <a:lnSpc>
                <a:spcPct val="101800"/>
              </a:lnSpc>
              <a:spcBef>
                <a:spcPts val="60"/>
              </a:spcBef>
            </a:pPr>
            <a:r>
              <a:rPr lang="ca-ES" sz="1800" b="1" dirty="0">
                <a:latin typeface="Arial" pitchFamily="34" charset="0"/>
                <a:cs typeface="Arial" pitchFamily="34" charset="0"/>
              </a:rPr>
              <a:t>L’Institut Municipal de Mercats </a:t>
            </a:r>
            <a:r>
              <a:rPr lang="ca-ES" dirty="0">
                <a:latin typeface="Arial" pitchFamily="34" charset="0"/>
                <a:cs typeface="Arial" pitchFamily="34" charset="0"/>
              </a:rPr>
              <a:t> </a:t>
            </a:r>
            <a:r>
              <a:rPr lang="ca-ES" sz="1800" b="1" dirty="0">
                <a:latin typeface="Arial" pitchFamily="34" charset="0"/>
                <a:cs typeface="Arial" pitchFamily="34" charset="0"/>
              </a:rPr>
              <a:t>de</a:t>
            </a:r>
            <a:r>
              <a:rPr lang="ca-ES" dirty="0">
                <a:latin typeface="Arial" pitchFamily="34" charset="0"/>
                <a:cs typeface="Arial" pitchFamily="34" charset="0"/>
              </a:rPr>
              <a:t> </a:t>
            </a:r>
            <a:r>
              <a:rPr lang="ca-ES" sz="1800" b="1" dirty="0">
                <a:latin typeface="Arial" pitchFamily="34" charset="0"/>
                <a:cs typeface="Arial" pitchFamily="34" charset="0"/>
              </a:rPr>
              <a:t>Barcelona</a:t>
            </a:r>
            <a:r>
              <a:rPr lang="ca-ES" dirty="0">
                <a:latin typeface="Arial" pitchFamily="34" charset="0"/>
                <a:cs typeface="Arial" pitchFamily="34" charset="0"/>
              </a:rPr>
              <a:t> </a:t>
            </a:r>
            <a:r>
              <a:rPr lang="ca-ES" sz="1800" b="1" dirty="0">
                <a:latin typeface="Arial" pitchFamily="34" charset="0"/>
                <a:cs typeface="Arial" pitchFamily="34" charset="0"/>
              </a:rPr>
              <a:t>(IMMB)</a:t>
            </a:r>
            <a:r>
              <a:rPr lang="ca-ES" dirty="0">
                <a:latin typeface="Arial" pitchFamily="34" charset="0"/>
                <a:cs typeface="Arial" pitchFamily="34" charset="0"/>
              </a:rPr>
              <a:t> </a:t>
            </a:r>
            <a:r>
              <a:rPr lang="ca-ES" sz="1800" b="1" dirty="0">
                <a:latin typeface="Arial" pitchFamily="34" charset="0"/>
                <a:cs typeface="Arial" pitchFamily="34" charset="0"/>
              </a:rPr>
              <a:t>gestiona, conjuntament</a:t>
            </a:r>
            <a:r>
              <a:rPr lang="ca-ES" dirty="0">
                <a:latin typeface="Arial" pitchFamily="34" charset="0"/>
                <a:cs typeface="Arial" pitchFamily="34" charset="0"/>
              </a:rPr>
              <a:t> </a:t>
            </a:r>
            <a:r>
              <a:rPr lang="ca-ES" sz="1800" b="1" dirty="0">
                <a:latin typeface="Arial" pitchFamily="34" charset="0"/>
                <a:cs typeface="Arial" pitchFamily="34" charset="0"/>
              </a:rPr>
              <a:t>amb</a:t>
            </a:r>
            <a:r>
              <a:rPr lang="ca-ES" dirty="0">
                <a:latin typeface="Arial" pitchFamily="34" charset="0"/>
                <a:cs typeface="Arial" pitchFamily="34" charset="0"/>
              </a:rPr>
              <a:t> </a:t>
            </a:r>
            <a:r>
              <a:rPr lang="ca-ES" sz="1800" b="1" dirty="0">
                <a:latin typeface="Arial" pitchFamily="34" charset="0"/>
                <a:cs typeface="Arial" pitchFamily="34" charset="0"/>
              </a:rPr>
              <a:t>les</a:t>
            </a:r>
            <a:r>
              <a:rPr lang="ca-ES" dirty="0">
                <a:latin typeface="Arial" pitchFamily="34" charset="0"/>
                <a:cs typeface="Arial" pitchFamily="34" charset="0"/>
              </a:rPr>
              <a:t> </a:t>
            </a:r>
            <a:r>
              <a:rPr lang="ca-ES" sz="1800" b="1" dirty="0">
                <a:latin typeface="Arial" pitchFamily="34" charset="0"/>
                <a:cs typeface="Arial" pitchFamily="34" charset="0"/>
              </a:rPr>
              <a:t>associacions</a:t>
            </a:r>
            <a:r>
              <a:rPr lang="ca-ES" dirty="0">
                <a:latin typeface="Arial" pitchFamily="34" charset="0"/>
                <a:cs typeface="Arial" pitchFamily="34" charset="0"/>
              </a:rPr>
              <a:t> </a:t>
            </a:r>
            <a:r>
              <a:rPr lang="ca-ES" sz="1800" b="1" dirty="0">
                <a:latin typeface="Arial" pitchFamily="34" charset="0"/>
                <a:cs typeface="Arial" pitchFamily="34" charset="0"/>
              </a:rPr>
              <a:t>de</a:t>
            </a:r>
            <a:r>
              <a:rPr lang="ca-ES" dirty="0">
                <a:latin typeface="Arial" pitchFamily="34" charset="0"/>
                <a:cs typeface="Arial" pitchFamily="34" charset="0"/>
              </a:rPr>
              <a:t> </a:t>
            </a:r>
            <a:r>
              <a:rPr lang="ca-ES" sz="1800" b="1" dirty="0">
                <a:latin typeface="Arial" pitchFamily="34" charset="0"/>
                <a:cs typeface="Arial" pitchFamily="34" charset="0"/>
              </a:rPr>
              <a:t>venedors</a:t>
            </a:r>
            <a:r>
              <a:rPr lang="ca-ES" dirty="0">
                <a:latin typeface="Arial" pitchFamily="34" charset="0"/>
                <a:cs typeface="Arial" pitchFamily="34" charset="0"/>
              </a:rPr>
              <a:t> </a:t>
            </a:r>
            <a:r>
              <a:rPr lang="ca-ES" sz="1800" b="1" dirty="0">
                <a:latin typeface="Arial" pitchFamily="34" charset="0"/>
                <a:cs typeface="Arial" pitchFamily="34" charset="0"/>
              </a:rPr>
              <a:t>de</a:t>
            </a:r>
            <a:r>
              <a:rPr lang="ca-ES" dirty="0">
                <a:latin typeface="Arial" pitchFamily="34" charset="0"/>
                <a:cs typeface="Arial" pitchFamily="34" charset="0"/>
              </a:rPr>
              <a:t> </a:t>
            </a:r>
            <a:r>
              <a:rPr lang="ca-ES" sz="1800" b="1" dirty="0">
                <a:latin typeface="Arial" pitchFamily="34" charset="0"/>
                <a:cs typeface="Arial" pitchFamily="34" charset="0"/>
              </a:rPr>
              <a:t>cada</a:t>
            </a:r>
            <a:r>
              <a:rPr lang="ca-ES" dirty="0">
                <a:latin typeface="Arial" pitchFamily="34" charset="0"/>
                <a:cs typeface="Arial" pitchFamily="34" charset="0"/>
              </a:rPr>
              <a:t> </a:t>
            </a:r>
            <a:r>
              <a:rPr lang="ca-ES" sz="1800" b="1" dirty="0">
                <a:latin typeface="Arial" pitchFamily="34" charset="0"/>
                <a:cs typeface="Arial" pitchFamily="34" charset="0"/>
              </a:rPr>
              <a:t>mercat,</a:t>
            </a:r>
            <a:r>
              <a:rPr lang="ca-ES" dirty="0">
                <a:latin typeface="Arial" pitchFamily="34" charset="0"/>
                <a:cs typeface="Arial" pitchFamily="34" charset="0"/>
              </a:rPr>
              <a:t> </a:t>
            </a:r>
            <a:r>
              <a:rPr lang="ca-ES" sz="1800" b="1" dirty="0">
                <a:latin typeface="Arial" pitchFamily="34" charset="0"/>
                <a:cs typeface="Arial" pitchFamily="34" charset="0"/>
              </a:rPr>
              <a:t>els</a:t>
            </a:r>
            <a:br>
              <a:rPr lang="ca-ES" sz="1800" b="1" dirty="0">
                <a:latin typeface="Arial" pitchFamily="34" charset="0"/>
                <a:cs typeface="Arial" pitchFamily="34" charset="0"/>
              </a:rPr>
            </a:br>
            <a:r>
              <a:rPr lang="ca-ES" sz="1800" b="1" dirty="0">
                <a:latin typeface="Arial" pitchFamily="34" charset="0"/>
                <a:cs typeface="Arial" pitchFamily="34" charset="0"/>
              </a:rPr>
              <a:t>43</a:t>
            </a:r>
            <a:r>
              <a:rPr lang="ca-ES" dirty="0">
                <a:latin typeface="Arial" pitchFamily="34" charset="0"/>
                <a:cs typeface="Arial" pitchFamily="34" charset="0"/>
              </a:rPr>
              <a:t> </a:t>
            </a:r>
            <a:r>
              <a:rPr lang="ca-ES" sz="1800" b="1" dirty="0">
                <a:latin typeface="Arial" pitchFamily="34" charset="0"/>
                <a:cs typeface="Arial" pitchFamily="34" charset="0"/>
              </a:rPr>
              <a:t>mercats</a:t>
            </a:r>
            <a:r>
              <a:rPr lang="ca-ES" dirty="0">
                <a:latin typeface="Arial" pitchFamily="34" charset="0"/>
                <a:cs typeface="Arial" pitchFamily="34" charset="0"/>
              </a:rPr>
              <a:t> </a:t>
            </a:r>
            <a:r>
              <a:rPr lang="ca-ES" sz="1800" b="1" dirty="0">
                <a:latin typeface="Arial" pitchFamily="34" charset="0"/>
                <a:cs typeface="Arial" pitchFamily="34" charset="0"/>
              </a:rPr>
              <a:t>municipals</a:t>
            </a:r>
            <a:r>
              <a:rPr lang="ca-ES" dirty="0">
                <a:latin typeface="Arial" pitchFamily="34" charset="0"/>
                <a:cs typeface="Arial" pitchFamily="34" charset="0"/>
              </a:rPr>
              <a:t/>
            </a:r>
            <a:br>
              <a:rPr lang="ca-ES" dirty="0">
                <a:latin typeface="Arial" pitchFamily="34" charset="0"/>
                <a:cs typeface="Arial" pitchFamily="34" charset="0"/>
              </a:rPr>
            </a:br>
            <a:r>
              <a:rPr lang="ca-ES" sz="1800" b="1" dirty="0">
                <a:latin typeface="Arial" pitchFamily="34" charset="0"/>
                <a:cs typeface="Arial" pitchFamily="34" charset="0"/>
              </a:rPr>
              <a:t>de</a:t>
            </a:r>
            <a:r>
              <a:rPr lang="ca-ES" dirty="0">
                <a:latin typeface="Arial" pitchFamily="34" charset="0"/>
                <a:cs typeface="Arial" pitchFamily="34" charset="0"/>
              </a:rPr>
              <a:t> </a:t>
            </a:r>
            <a:r>
              <a:rPr lang="ca-ES" sz="1800" b="1" dirty="0">
                <a:latin typeface="Arial" pitchFamily="34" charset="0"/>
                <a:cs typeface="Arial" pitchFamily="34" charset="0"/>
              </a:rPr>
              <a:t>la</a:t>
            </a:r>
            <a:r>
              <a:rPr lang="ca-ES" dirty="0">
                <a:latin typeface="Arial" pitchFamily="34" charset="0"/>
                <a:cs typeface="Arial" pitchFamily="34" charset="0"/>
              </a:rPr>
              <a:t> </a:t>
            </a:r>
            <a:r>
              <a:rPr lang="ca-ES" sz="1800" b="1" dirty="0">
                <a:latin typeface="Arial" pitchFamily="34" charset="0"/>
                <a:cs typeface="Arial" pitchFamily="34" charset="0"/>
              </a:rPr>
              <a:t>ciutat.</a:t>
            </a:r>
            <a:endParaRPr lang="ca-ES" sz="1800" dirty="0">
              <a:latin typeface="Arial" pitchFamily="34" charset="0"/>
              <a:cs typeface="Arial" pitchFamily="34" charset="0"/>
            </a:endParaRPr>
          </a:p>
          <a:p>
            <a:pPr marL="12700" marR="5080">
              <a:lnSpc>
                <a:spcPct val="101800"/>
              </a:lnSpc>
              <a:spcBef>
                <a:spcPts val="2200"/>
              </a:spcBef>
            </a:pPr>
            <a:r>
              <a:rPr lang="ca-ES" sz="1800" dirty="0">
                <a:latin typeface="Arial" pitchFamily="34" charset="0"/>
                <a:cs typeface="Arial" pitchFamily="34" charset="0"/>
              </a:rPr>
              <a:t>L’actuació d’inversió 2020, 13.053.662</a:t>
            </a:r>
            <a:r>
              <a:rPr lang="ca-ES" dirty="0">
                <a:latin typeface="Arial" pitchFamily="34" charset="0"/>
                <a:cs typeface="Arial" pitchFamily="34" charset="0"/>
              </a:rPr>
              <a:t> </a:t>
            </a:r>
            <a:r>
              <a:rPr lang="ca-ES" sz="1800" dirty="0">
                <a:latin typeface="Arial" pitchFamily="34" charset="0"/>
                <a:cs typeface="Arial" pitchFamily="34" charset="0"/>
              </a:rPr>
              <a:t>€,</a:t>
            </a:r>
            <a:r>
              <a:rPr lang="ca-ES" dirty="0">
                <a:latin typeface="Arial" pitchFamily="34" charset="0"/>
                <a:cs typeface="Arial" pitchFamily="34" charset="0"/>
              </a:rPr>
              <a:t> </a:t>
            </a:r>
            <a:r>
              <a:rPr lang="ca-ES" sz="1800" dirty="0">
                <a:latin typeface="Arial" pitchFamily="34" charset="0"/>
                <a:cs typeface="Arial" pitchFamily="34" charset="0"/>
              </a:rPr>
              <a:t>s’emmarca</a:t>
            </a:r>
            <a:r>
              <a:rPr lang="ca-ES" dirty="0">
                <a:latin typeface="Arial" pitchFamily="34" charset="0"/>
                <a:cs typeface="Arial" pitchFamily="34" charset="0"/>
              </a:rPr>
              <a:t> </a:t>
            </a:r>
            <a:r>
              <a:rPr lang="ca-ES" sz="1800" dirty="0">
                <a:latin typeface="Arial" pitchFamily="34" charset="0"/>
                <a:cs typeface="Arial" pitchFamily="34" charset="0"/>
              </a:rPr>
              <a:t>en</a:t>
            </a:r>
            <a:r>
              <a:rPr lang="ca-ES" dirty="0">
                <a:latin typeface="Arial" pitchFamily="34" charset="0"/>
                <a:cs typeface="Arial" pitchFamily="34" charset="0"/>
              </a:rPr>
              <a:t> </a:t>
            </a:r>
            <a:r>
              <a:rPr lang="ca-ES" sz="1800" dirty="0">
                <a:latin typeface="Arial" pitchFamily="34" charset="0"/>
                <a:cs typeface="Arial" pitchFamily="34" charset="0"/>
              </a:rPr>
              <a:t>el</a:t>
            </a:r>
            <a:r>
              <a:rPr lang="ca-ES" dirty="0">
                <a:latin typeface="Arial" pitchFamily="34" charset="0"/>
                <a:cs typeface="Arial" pitchFamily="34" charset="0"/>
              </a:rPr>
              <a:t> </a:t>
            </a:r>
            <a:r>
              <a:rPr lang="ca-ES" sz="1800" dirty="0">
                <a:latin typeface="Arial" pitchFamily="34" charset="0"/>
                <a:cs typeface="Arial" pitchFamily="34" charset="0"/>
              </a:rPr>
              <a:t>context</a:t>
            </a:r>
            <a:r>
              <a:rPr lang="ca-ES" dirty="0">
                <a:latin typeface="Arial" pitchFamily="34" charset="0"/>
                <a:cs typeface="Arial" pitchFamily="34" charset="0"/>
              </a:rPr>
              <a:t> </a:t>
            </a:r>
            <a:r>
              <a:rPr lang="ca-ES" sz="1800" dirty="0">
                <a:latin typeface="Arial" pitchFamily="34" charset="0"/>
                <a:cs typeface="Arial" pitchFamily="34" charset="0"/>
              </a:rPr>
              <a:t>de</a:t>
            </a:r>
            <a:r>
              <a:rPr lang="ca-ES" dirty="0">
                <a:latin typeface="Arial" pitchFamily="34" charset="0"/>
                <a:cs typeface="Arial" pitchFamily="34" charset="0"/>
              </a:rPr>
              <a:t> </a:t>
            </a:r>
            <a:r>
              <a:rPr lang="ca-ES" sz="1800" dirty="0">
                <a:latin typeface="Arial" pitchFamily="34" charset="0"/>
                <a:cs typeface="Arial" pitchFamily="34" charset="0"/>
              </a:rPr>
              <a:t>l’emergència</a:t>
            </a:r>
            <a:r>
              <a:rPr lang="ca-ES" dirty="0">
                <a:latin typeface="Arial" pitchFamily="34" charset="0"/>
                <a:cs typeface="Arial" pitchFamily="34" charset="0"/>
              </a:rPr>
              <a:t> </a:t>
            </a:r>
            <a:r>
              <a:rPr lang="ca-ES" sz="1800" dirty="0">
                <a:latin typeface="Arial" pitchFamily="34" charset="0"/>
                <a:cs typeface="Arial" pitchFamily="34" charset="0"/>
              </a:rPr>
              <a:t>sanitària</a:t>
            </a:r>
            <a:r>
              <a:rPr lang="ca-ES" dirty="0">
                <a:latin typeface="Arial" pitchFamily="34" charset="0"/>
                <a:cs typeface="Arial" pitchFamily="34" charset="0"/>
              </a:rPr>
              <a:t> </a:t>
            </a:r>
            <a:r>
              <a:rPr lang="ca-ES" sz="1800" dirty="0">
                <a:latin typeface="Arial" pitchFamily="34" charset="0"/>
                <a:cs typeface="Arial" pitchFamily="34" charset="0"/>
              </a:rPr>
              <a:t>i alhora dona continuïtat al model de transformació</a:t>
            </a:r>
            <a:r>
              <a:rPr lang="ca-ES" dirty="0">
                <a:latin typeface="Arial" pitchFamily="34" charset="0"/>
                <a:cs typeface="Arial" pitchFamily="34" charset="0"/>
              </a:rPr>
              <a:t> </a:t>
            </a:r>
            <a:r>
              <a:rPr lang="ca-ES" sz="1800" dirty="0">
                <a:latin typeface="Arial" pitchFamily="34" charset="0"/>
                <a:cs typeface="Arial" pitchFamily="34" charset="0"/>
              </a:rPr>
              <a:t>en</a:t>
            </a:r>
            <a:r>
              <a:rPr lang="ca-ES" dirty="0">
                <a:latin typeface="Arial" pitchFamily="34" charset="0"/>
                <a:cs typeface="Arial" pitchFamily="34" charset="0"/>
              </a:rPr>
              <a:t> </a:t>
            </a:r>
            <a:r>
              <a:rPr lang="ca-ES" sz="1800" dirty="0">
                <a:latin typeface="Arial" pitchFamily="34" charset="0"/>
                <a:cs typeface="Arial" pitchFamily="34" charset="0"/>
              </a:rPr>
              <a:t>curs</a:t>
            </a:r>
            <a:r>
              <a:rPr lang="ca-ES" dirty="0">
                <a:latin typeface="Arial" pitchFamily="34" charset="0"/>
                <a:cs typeface="Arial" pitchFamily="34" charset="0"/>
              </a:rPr>
              <a:t> </a:t>
            </a:r>
            <a:r>
              <a:rPr lang="ca-ES" sz="1800" dirty="0">
                <a:latin typeface="Arial" pitchFamily="34" charset="0"/>
                <a:cs typeface="Arial" pitchFamily="34" charset="0"/>
              </a:rPr>
              <a:t>dels</a:t>
            </a:r>
            <a:r>
              <a:rPr lang="ca-ES" dirty="0">
                <a:latin typeface="Arial" pitchFamily="34" charset="0"/>
                <a:cs typeface="Arial" pitchFamily="34" charset="0"/>
              </a:rPr>
              <a:t> </a:t>
            </a:r>
            <a:r>
              <a:rPr lang="ca-ES" sz="1800" dirty="0">
                <a:latin typeface="Arial" pitchFamily="34" charset="0"/>
                <a:cs typeface="Arial" pitchFamily="34" charset="0"/>
              </a:rPr>
              <a:t>mercats.</a:t>
            </a:r>
          </a:p>
        </p:txBody>
      </p:sp>
      <p:sp>
        <p:nvSpPr>
          <p:cNvPr id="6" name="object 6"/>
          <p:cNvSpPr/>
          <p:nvPr/>
        </p:nvSpPr>
        <p:spPr>
          <a:xfrm>
            <a:off x="4553110" y="4488355"/>
            <a:ext cx="8047355" cy="0"/>
          </a:xfrm>
          <a:custGeom>
            <a:avLst/>
            <a:gdLst/>
            <a:ahLst/>
            <a:cxnLst/>
            <a:rect l="l" t="t" r="r" b="b"/>
            <a:pathLst>
              <a:path w="8047355">
                <a:moveTo>
                  <a:pt x="0" y="0"/>
                </a:moveTo>
                <a:lnTo>
                  <a:pt x="8046885" y="0"/>
                </a:lnTo>
              </a:path>
            </a:pathLst>
          </a:custGeom>
          <a:ln w="12700">
            <a:solidFill>
              <a:srgbClr val="CC0C2F"/>
            </a:solidFill>
          </a:ln>
        </p:spPr>
        <p:txBody>
          <a:bodyPr wrap="square" lIns="0" tIns="0" rIns="0" bIns="0" rtlCol="0"/>
          <a:lstStyle/>
          <a:p>
            <a:endParaRPr/>
          </a:p>
        </p:txBody>
      </p:sp>
      <p:sp>
        <p:nvSpPr>
          <p:cNvPr id="7" name="object 7"/>
          <p:cNvSpPr/>
          <p:nvPr/>
        </p:nvSpPr>
        <p:spPr>
          <a:xfrm>
            <a:off x="4553110" y="6008696"/>
            <a:ext cx="8047355" cy="0"/>
          </a:xfrm>
          <a:custGeom>
            <a:avLst/>
            <a:gdLst/>
            <a:ahLst/>
            <a:cxnLst/>
            <a:rect l="l" t="t" r="r" b="b"/>
            <a:pathLst>
              <a:path w="8047355">
                <a:moveTo>
                  <a:pt x="0" y="0"/>
                </a:moveTo>
                <a:lnTo>
                  <a:pt x="8046885" y="0"/>
                </a:lnTo>
              </a:path>
            </a:pathLst>
          </a:custGeom>
          <a:ln w="12700">
            <a:solidFill>
              <a:srgbClr val="CC0C2F"/>
            </a:solidFill>
          </a:ln>
        </p:spPr>
        <p:txBody>
          <a:bodyPr wrap="square" lIns="0" tIns="0" rIns="0" bIns="0" rtlCol="0"/>
          <a:lstStyle/>
          <a:p>
            <a:endParaRPr/>
          </a:p>
        </p:txBody>
      </p:sp>
      <p:grpSp>
        <p:nvGrpSpPr>
          <p:cNvPr id="8" name="object 8"/>
          <p:cNvGrpSpPr/>
          <p:nvPr/>
        </p:nvGrpSpPr>
        <p:grpSpPr>
          <a:xfrm>
            <a:off x="5526416" y="4915136"/>
            <a:ext cx="1266825" cy="269240"/>
            <a:chOff x="5526416" y="4915136"/>
            <a:chExt cx="1266825" cy="269240"/>
          </a:xfrm>
        </p:grpSpPr>
        <p:sp>
          <p:nvSpPr>
            <p:cNvPr id="9" name="object 9"/>
            <p:cNvSpPr/>
            <p:nvPr/>
          </p:nvSpPr>
          <p:spPr>
            <a:xfrm>
              <a:off x="5526416" y="4915136"/>
              <a:ext cx="263525" cy="264795"/>
            </a:xfrm>
            <a:custGeom>
              <a:avLst/>
              <a:gdLst/>
              <a:ahLst/>
              <a:cxnLst/>
              <a:rect l="l" t="t" r="r" b="b"/>
              <a:pathLst>
                <a:path w="263525" h="264795">
                  <a:moveTo>
                    <a:pt x="263105" y="0"/>
                  </a:moveTo>
                  <a:lnTo>
                    <a:pt x="222288" y="0"/>
                  </a:lnTo>
                  <a:lnTo>
                    <a:pt x="155022" y="166351"/>
                  </a:lnTo>
                  <a:lnTo>
                    <a:pt x="132118" y="226364"/>
                  </a:lnTo>
                  <a:lnTo>
                    <a:pt x="110195" y="170264"/>
                  </a:lnTo>
                  <a:lnTo>
                    <a:pt x="40830" y="0"/>
                  </a:lnTo>
                  <a:lnTo>
                    <a:pt x="0" y="0"/>
                  </a:lnTo>
                  <a:lnTo>
                    <a:pt x="0" y="264210"/>
                  </a:lnTo>
                  <a:lnTo>
                    <a:pt x="30429" y="264210"/>
                  </a:lnTo>
                  <a:lnTo>
                    <a:pt x="30429" y="179603"/>
                  </a:lnTo>
                  <a:lnTo>
                    <a:pt x="29963" y="82598"/>
                  </a:lnTo>
                  <a:lnTo>
                    <a:pt x="29324" y="44907"/>
                  </a:lnTo>
                  <a:lnTo>
                    <a:pt x="34645" y="59408"/>
                  </a:lnTo>
                  <a:lnTo>
                    <a:pt x="46126" y="88835"/>
                  </a:lnTo>
                  <a:lnTo>
                    <a:pt x="118389" y="264210"/>
                  </a:lnTo>
                  <a:lnTo>
                    <a:pt x="145097" y="264210"/>
                  </a:lnTo>
                  <a:lnTo>
                    <a:pt x="210413" y="105016"/>
                  </a:lnTo>
                  <a:lnTo>
                    <a:pt x="222942" y="73842"/>
                  </a:lnTo>
                  <a:lnTo>
                    <a:pt x="233794" y="44907"/>
                  </a:lnTo>
                  <a:lnTo>
                    <a:pt x="233148" y="82598"/>
                  </a:lnTo>
                  <a:lnTo>
                    <a:pt x="232816" y="118237"/>
                  </a:lnTo>
                  <a:lnTo>
                    <a:pt x="232676" y="264210"/>
                  </a:lnTo>
                  <a:lnTo>
                    <a:pt x="263105" y="264210"/>
                  </a:lnTo>
                  <a:lnTo>
                    <a:pt x="263105" y="0"/>
                  </a:lnTo>
                  <a:close/>
                </a:path>
              </a:pathLst>
            </a:custGeom>
            <a:solidFill>
              <a:srgbClr val="000000"/>
            </a:solidFill>
          </p:spPr>
          <p:txBody>
            <a:bodyPr wrap="square" lIns="0" tIns="0" rIns="0" bIns="0" rtlCol="0"/>
            <a:lstStyle/>
            <a:p>
              <a:endParaRPr/>
            </a:p>
          </p:txBody>
        </p:sp>
        <p:pic>
          <p:nvPicPr>
            <p:cNvPr id="10" name="object 10"/>
            <p:cNvPicPr/>
            <p:nvPr/>
          </p:nvPicPr>
          <p:blipFill>
            <a:blip r:embed="rId2" cstate="print"/>
            <a:stretch>
              <a:fillRect/>
            </a:stretch>
          </p:blipFill>
          <p:spPr>
            <a:xfrm>
              <a:off x="5826158" y="4983417"/>
              <a:ext cx="176275" cy="200380"/>
            </a:xfrm>
            <a:prstGeom prst="rect">
              <a:avLst/>
            </a:prstGeom>
          </p:spPr>
        </p:pic>
        <p:pic>
          <p:nvPicPr>
            <p:cNvPr id="11" name="object 11"/>
            <p:cNvPicPr/>
            <p:nvPr/>
          </p:nvPicPr>
          <p:blipFill>
            <a:blip r:embed="rId3" cstate="print"/>
            <a:stretch>
              <a:fillRect/>
            </a:stretch>
          </p:blipFill>
          <p:spPr>
            <a:xfrm>
              <a:off x="6035324" y="4983416"/>
              <a:ext cx="283170" cy="200380"/>
            </a:xfrm>
            <a:prstGeom prst="rect">
              <a:avLst/>
            </a:prstGeom>
          </p:spPr>
        </p:pic>
        <p:pic>
          <p:nvPicPr>
            <p:cNvPr id="12" name="object 12"/>
            <p:cNvPicPr/>
            <p:nvPr/>
          </p:nvPicPr>
          <p:blipFill>
            <a:blip r:embed="rId4" cstate="print"/>
            <a:stretch>
              <a:fillRect/>
            </a:stretch>
          </p:blipFill>
          <p:spPr>
            <a:xfrm>
              <a:off x="6339035" y="4933684"/>
              <a:ext cx="453655" cy="250120"/>
            </a:xfrm>
            <a:prstGeom prst="rect">
              <a:avLst/>
            </a:prstGeom>
          </p:spPr>
        </p:pic>
      </p:grpSp>
      <p:grpSp>
        <p:nvGrpSpPr>
          <p:cNvPr id="13" name="object 13"/>
          <p:cNvGrpSpPr/>
          <p:nvPr/>
        </p:nvGrpSpPr>
        <p:grpSpPr>
          <a:xfrm>
            <a:off x="5515291" y="5325215"/>
            <a:ext cx="393065" cy="269240"/>
            <a:chOff x="5515291" y="5325215"/>
            <a:chExt cx="393065" cy="269240"/>
          </a:xfrm>
        </p:grpSpPr>
        <p:sp>
          <p:nvSpPr>
            <p:cNvPr id="14" name="object 14"/>
            <p:cNvSpPr/>
            <p:nvPr/>
          </p:nvSpPr>
          <p:spPr>
            <a:xfrm>
              <a:off x="5515291" y="5325215"/>
              <a:ext cx="183515" cy="269240"/>
            </a:xfrm>
            <a:custGeom>
              <a:avLst/>
              <a:gdLst/>
              <a:ahLst/>
              <a:cxnLst/>
              <a:rect l="l" t="t" r="r" b="b"/>
              <a:pathLst>
                <a:path w="183514" h="269239">
                  <a:moveTo>
                    <a:pt x="89065" y="68275"/>
                  </a:moveTo>
                  <a:lnTo>
                    <a:pt x="52447" y="75319"/>
                  </a:lnTo>
                  <a:lnTo>
                    <a:pt x="24353" y="95410"/>
                  </a:lnTo>
                  <a:lnTo>
                    <a:pt x="6349" y="126980"/>
                  </a:lnTo>
                  <a:lnTo>
                    <a:pt x="0" y="168465"/>
                  </a:lnTo>
                  <a:lnTo>
                    <a:pt x="6349" y="209957"/>
                  </a:lnTo>
                  <a:lnTo>
                    <a:pt x="24353" y="241531"/>
                  </a:lnTo>
                  <a:lnTo>
                    <a:pt x="52447" y="261623"/>
                  </a:lnTo>
                  <a:lnTo>
                    <a:pt x="89065" y="268668"/>
                  </a:lnTo>
                  <a:lnTo>
                    <a:pt x="109347" y="266411"/>
                  </a:lnTo>
                  <a:lnTo>
                    <a:pt x="127192" y="259803"/>
                  </a:lnTo>
                  <a:lnTo>
                    <a:pt x="142391" y="249091"/>
                  </a:lnTo>
                  <a:lnTo>
                    <a:pt x="148442" y="241947"/>
                  </a:lnTo>
                  <a:lnTo>
                    <a:pt x="92773" y="241947"/>
                  </a:lnTo>
                  <a:lnTo>
                    <a:pt x="67491" y="237222"/>
                  </a:lnTo>
                  <a:lnTo>
                    <a:pt x="48053" y="223348"/>
                  </a:lnTo>
                  <a:lnTo>
                    <a:pt x="35573" y="200778"/>
                  </a:lnTo>
                  <a:lnTo>
                    <a:pt x="31165" y="169964"/>
                  </a:lnTo>
                  <a:lnTo>
                    <a:pt x="35573" y="138678"/>
                  </a:lnTo>
                  <a:lnTo>
                    <a:pt x="48053" y="115082"/>
                  </a:lnTo>
                  <a:lnTo>
                    <a:pt x="67491" y="100185"/>
                  </a:lnTo>
                  <a:lnTo>
                    <a:pt x="92773" y="94996"/>
                  </a:lnTo>
                  <a:lnTo>
                    <a:pt x="148592" y="94996"/>
                  </a:lnTo>
                  <a:lnTo>
                    <a:pt x="141037" y="86593"/>
                  </a:lnTo>
                  <a:lnTo>
                    <a:pt x="126169" y="76579"/>
                  </a:lnTo>
                  <a:lnTo>
                    <a:pt x="108799" y="70391"/>
                  </a:lnTo>
                  <a:lnTo>
                    <a:pt x="89065" y="68275"/>
                  </a:lnTo>
                  <a:close/>
                </a:path>
                <a:path w="183514" h="269239">
                  <a:moveTo>
                    <a:pt x="182943" y="234518"/>
                  </a:moveTo>
                  <a:lnTo>
                    <a:pt x="154736" y="234518"/>
                  </a:lnTo>
                  <a:lnTo>
                    <a:pt x="154736" y="264210"/>
                  </a:lnTo>
                  <a:lnTo>
                    <a:pt x="182943" y="264210"/>
                  </a:lnTo>
                  <a:lnTo>
                    <a:pt x="182943" y="234518"/>
                  </a:lnTo>
                  <a:close/>
                </a:path>
                <a:path w="183514" h="269239">
                  <a:moveTo>
                    <a:pt x="148592" y="94996"/>
                  </a:moveTo>
                  <a:lnTo>
                    <a:pt x="92773" y="94996"/>
                  </a:lnTo>
                  <a:lnTo>
                    <a:pt x="118053" y="99953"/>
                  </a:lnTo>
                  <a:lnTo>
                    <a:pt x="137487" y="114338"/>
                  </a:lnTo>
                  <a:lnTo>
                    <a:pt x="149962" y="137419"/>
                  </a:lnTo>
                  <a:lnTo>
                    <a:pt x="154368" y="168465"/>
                  </a:lnTo>
                  <a:lnTo>
                    <a:pt x="149962" y="199519"/>
                  </a:lnTo>
                  <a:lnTo>
                    <a:pt x="137487" y="222604"/>
                  </a:lnTo>
                  <a:lnTo>
                    <a:pt x="118053" y="236990"/>
                  </a:lnTo>
                  <a:lnTo>
                    <a:pt x="92773" y="241947"/>
                  </a:lnTo>
                  <a:lnTo>
                    <a:pt x="148442" y="241947"/>
                  </a:lnTo>
                  <a:lnTo>
                    <a:pt x="154736" y="234518"/>
                  </a:lnTo>
                  <a:lnTo>
                    <a:pt x="182943" y="234518"/>
                  </a:lnTo>
                  <a:lnTo>
                    <a:pt x="182943" y="100190"/>
                  </a:lnTo>
                  <a:lnTo>
                    <a:pt x="153259" y="100185"/>
                  </a:lnTo>
                  <a:lnTo>
                    <a:pt x="148592" y="94996"/>
                  </a:lnTo>
                  <a:close/>
                </a:path>
                <a:path w="183514" h="269239">
                  <a:moveTo>
                    <a:pt x="182943" y="0"/>
                  </a:moveTo>
                  <a:lnTo>
                    <a:pt x="153263" y="0"/>
                  </a:lnTo>
                  <a:lnTo>
                    <a:pt x="153263" y="100190"/>
                  </a:lnTo>
                  <a:lnTo>
                    <a:pt x="182943" y="100190"/>
                  </a:lnTo>
                  <a:lnTo>
                    <a:pt x="182943" y="0"/>
                  </a:lnTo>
                  <a:close/>
                </a:path>
              </a:pathLst>
            </a:custGeom>
            <a:solidFill>
              <a:srgbClr val="000000"/>
            </a:solidFill>
          </p:spPr>
          <p:txBody>
            <a:bodyPr wrap="square" lIns="0" tIns="0" rIns="0" bIns="0" rtlCol="0"/>
            <a:lstStyle/>
            <a:p>
              <a:endParaRPr/>
            </a:p>
          </p:txBody>
        </p:sp>
        <p:pic>
          <p:nvPicPr>
            <p:cNvPr id="15" name="object 15"/>
            <p:cNvPicPr/>
            <p:nvPr/>
          </p:nvPicPr>
          <p:blipFill>
            <a:blip r:embed="rId5" cstate="print"/>
            <a:stretch>
              <a:fillRect/>
            </a:stretch>
          </p:blipFill>
          <p:spPr>
            <a:xfrm>
              <a:off x="5731758" y="5393484"/>
              <a:ext cx="176263" cy="200393"/>
            </a:xfrm>
            <a:prstGeom prst="rect">
              <a:avLst/>
            </a:prstGeom>
          </p:spPr>
        </p:pic>
      </p:grpSp>
      <p:grpSp>
        <p:nvGrpSpPr>
          <p:cNvPr id="16" name="object 16"/>
          <p:cNvGrpSpPr/>
          <p:nvPr/>
        </p:nvGrpSpPr>
        <p:grpSpPr>
          <a:xfrm>
            <a:off x="6022332" y="5325211"/>
            <a:ext cx="1585595" cy="269240"/>
            <a:chOff x="6022332" y="5325211"/>
            <a:chExt cx="1585595" cy="269240"/>
          </a:xfrm>
        </p:grpSpPr>
        <p:sp>
          <p:nvSpPr>
            <p:cNvPr id="17" name="object 17"/>
            <p:cNvSpPr/>
            <p:nvPr/>
          </p:nvSpPr>
          <p:spPr>
            <a:xfrm>
              <a:off x="6022332" y="5325219"/>
              <a:ext cx="201295" cy="264795"/>
            </a:xfrm>
            <a:custGeom>
              <a:avLst/>
              <a:gdLst/>
              <a:ahLst/>
              <a:cxnLst/>
              <a:rect l="l" t="t" r="r" b="b"/>
              <a:pathLst>
                <a:path w="201295" h="264795">
                  <a:moveTo>
                    <a:pt x="109842" y="0"/>
                  </a:moveTo>
                  <a:lnTo>
                    <a:pt x="0" y="0"/>
                  </a:lnTo>
                  <a:lnTo>
                    <a:pt x="0" y="264210"/>
                  </a:lnTo>
                  <a:lnTo>
                    <a:pt x="115404" y="264210"/>
                  </a:lnTo>
                  <a:lnTo>
                    <a:pt x="152593" y="258875"/>
                  </a:lnTo>
                  <a:lnTo>
                    <a:pt x="179417" y="243798"/>
                  </a:lnTo>
                  <a:lnTo>
                    <a:pt x="184824" y="236004"/>
                  </a:lnTo>
                  <a:lnTo>
                    <a:pt x="31165" y="236004"/>
                  </a:lnTo>
                  <a:lnTo>
                    <a:pt x="31165" y="143230"/>
                  </a:lnTo>
                  <a:lnTo>
                    <a:pt x="181137" y="143230"/>
                  </a:lnTo>
                  <a:lnTo>
                    <a:pt x="176392" y="138226"/>
                  </a:lnTo>
                  <a:lnTo>
                    <a:pt x="155486" y="126911"/>
                  </a:lnTo>
                  <a:lnTo>
                    <a:pt x="170329" y="116560"/>
                  </a:lnTo>
                  <a:lnTo>
                    <a:pt x="171290" y="115404"/>
                  </a:lnTo>
                  <a:lnTo>
                    <a:pt x="31165" y="115404"/>
                  </a:lnTo>
                  <a:lnTo>
                    <a:pt x="31165" y="28194"/>
                  </a:lnTo>
                  <a:lnTo>
                    <a:pt x="175921" y="28194"/>
                  </a:lnTo>
                  <a:lnTo>
                    <a:pt x="170700" y="20451"/>
                  </a:lnTo>
                  <a:lnTo>
                    <a:pt x="145592" y="5512"/>
                  </a:lnTo>
                  <a:lnTo>
                    <a:pt x="109842" y="0"/>
                  </a:lnTo>
                  <a:close/>
                </a:path>
                <a:path w="201295" h="264795">
                  <a:moveTo>
                    <a:pt x="181137" y="143230"/>
                  </a:moveTo>
                  <a:lnTo>
                    <a:pt x="113550" y="143230"/>
                  </a:lnTo>
                  <a:lnTo>
                    <a:pt x="137236" y="145997"/>
                  </a:lnTo>
                  <a:lnTo>
                    <a:pt x="154971" y="154505"/>
                  </a:lnTo>
                  <a:lnTo>
                    <a:pt x="166096" y="169065"/>
                  </a:lnTo>
                  <a:lnTo>
                    <a:pt x="169951" y="189992"/>
                  </a:lnTo>
                  <a:lnTo>
                    <a:pt x="166414" y="209236"/>
                  </a:lnTo>
                  <a:lnTo>
                    <a:pt x="155851" y="223713"/>
                  </a:lnTo>
                  <a:lnTo>
                    <a:pt x="138329" y="232833"/>
                  </a:lnTo>
                  <a:lnTo>
                    <a:pt x="113918" y="236004"/>
                  </a:lnTo>
                  <a:lnTo>
                    <a:pt x="184824" y="236004"/>
                  </a:lnTo>
                  <a:lnTo>
                    <a:pt x="195666" y="220373"/>
                  </a:lnTo>
                  <a:lnTo>
                    <a:pt x="201129" y="189992"/>
                  </a:lnTo>
                  <a:lnTo>
                    <a:pt x="198589" y="170739"/>
                  </a:lnTo>
                  <a:lnTo>
                    <a:pt x="190552" y="153160"/>
                  </a:lnTo>
                  <a:lnTo>
                    <a:pt x="181137" y="143230"/>
                  </a:lnTo>
                  <a:close/>
                </a:path>
                <a:path w="201295" h="264795">
                  <a:moveTo>
                    <a:pt x="175921" y="28194"/>
                  </a:moveTo>
                  <a:lnTo>
                    <a:pt x="107619" y="28194"/>
                  </a:lnTo>
                  <a:lnTo>
                    <a:pt x="130663" y="31249"/>
                  </a:lnTo>
                  <a:lnTo>
                    <a:pt x="146997" y="39836"/>
                  </a:lnTo>
                  <a:lnTo>
                    <a:pt x="156724" y="53086"/>
                  </a:lnTo>
                  <a:lnTo>
                    <a:pt x="159943" y="70129"/>
                  </a:lnTo>
                  <a:lnTo>
                    <a:pt x="156724" y="89103"/>
                  </a:lnTo>
                  <a:lnTo>
                    <a:pt x="146997" y="103344"/>
                  </a:lnTo>
                  <a:lnTo>
                    <a:pt x="130663" y="112297"/>
                  </a:lnTo>
                  <a:lnTo>
                    <a:pt x="107619" y="115404"/>
                  </a:lnTo>
                  <a:lnTo>
                    <a:pt x="171290" y="115404"/>
                  </a:lnTo>
                  <a:lnTo>
                    <a:pt x="181278" y="103390"/>
                  </a:lnTo>
                  <a:lnTo>
                    <a:pt x="188052" y="87506"/>
                  </a:lnTo>
                  <a:lnTo>
                    <a:pt x="190372" y="69011"/>
                  </a:lnTo>
                  <a:lnTo>
                    <a:pt x="185512" y="42417"/>
                  </a:lnTo>
                  <a:lnTo>
                    <a:pt x="175921" y="28194"/>
                  </a:lnTo>
                  <a:close/>
                </a:path>
              </a:pathLst>
            </a:custGeom>
            <a:solidFill>
              <a:srgbClr val="000000"/>
            </a:solidFill>
          </p:spPr>
          <p:txBody>
            <a:bodyPr wrap="square" lIns="0" tIns="0" rIns="0" bIns="0" rtlCol="0"/>
            <a:lstStyle/>
            <a:p>
              <a:endParaRPr/>
            </a:p>
          </p:txBody>
        </p:sp>
        <p:pic>
          <p:nvPicPr>
            <p:cNvPr id="18" name="object 18"/>
            <p:cNvPicPr/>
            <p:nvPr/>
          </p:nvPicPr>
          <p:blipFill>
            <a:blip r:embed="rId6" cstate="print"/>
            <a:stretch>
              <a:fillRect/>
            </a:stretch>
          </p:blipFill>
          <p:spPr>
            <a:xfrm>
              <a:off x="6245291" y="5393490"/>
              <a:ext cx="178415" cy="200393"/>
            </a:xfrm>
            <a:prstGeom prst="rect">
              <a:avLst/>
            </a:prstGeom>
          </p:spPr>
        </p:pic>
        <p:pic>
          <p:nvPicPr>
            <p:cNvPr id="19" name="object 19"/>
            <p:cNvPicPr/>
            <p:nvPr/>
          </p:nvPicPr>
          <p:blipFill>
            <a:blip r:embed="rId7" cstate="print"/>
            <a:stretch>
              <a:fillRect/>
            </a:stretch>
          </p:blipFill>
          <p:spPr>
            <a:xfrm>
              <a:off x="6448618" y="5393493"/>
              <a:ext cx="283175" cy="200380"/>
            </a:xfrm>
            <a:prstGeom prst="rect">
              <a:avLst/>
            </a:prstGeom>
          </p:spPr>
        </p:pic>
        <p:pic>
          <p:nvPicPr>
            <p:cNvPr id="20" name="object 20"/>
            <p:cNvPicPr/>
            <p:nvPr/>
          </p:nvPicPr>
          <p:blipFill>
            <a:blip r:embed="rId8" cstate="print"/>
            <a:stretch>
              <a:fillRect/>
            </a:stretch>
          </p:blipFill>
          <p:spPr>
            <a:xfrm>
              <a:off x="6752028" y="5393484"/>
              <a:ext cx="176263" cy="200393"/>
            </a:xfrm>
            <a:prstGeom prst="rect">
              <a:avLst/>
            </a:prstGeom>
          </p:spPr>
        </p:pic>
        <p:sp>
          <p:nvSpPr>
            <p:cNvPr id="21" name="object 21"/>
            <p:cNvSpPr/>
            <p:nvPr/>
          </p:nvSpPr>
          <p:spPr>
            <a:xfrm>
              <a:off x="6960958" y="5325211"/>
              <a:ext cx="29845" cy="264795"/>
            </a:xfrm>
            <a:custGeom>
              <a:avLst/>
              <a:gdLst/>
              <a:ahLst/>
              <a:cxnLst/>
              <a:rect l="l" t="t" r="r" b="b"/>
              <a:pathLst>
                <a:path w="29845" h="264795">
                  <a:moveTo>
                    <a:pt x="29679" y="0"/>
                  </a:moveTo>
                  <a:lnTo>
                    <a:pt x="0" y="0"/>
                  </a:lnTo>
                  <a:lnTo>
                    <a:pt x="0" y="264210"/>
                  </a:lnTo>
                  <a:lnTo>
                    <a:pt x="29679" y="264210"/>
                  </a:lnTo>
                  <a:lnTo>
                    <a:pt x="29679" y="0"/>
                  </a:lnTo>
                  <a:close/>
                </a:path>
              </a:pathLst>
            </a:custGeom>
            <a:solidFill>
              <a:srgbClr val="000000"/>
            </a:solidFill>
          </p:spPr>
          <p:txBody>
            <a:bodyPr wrap="square" lIns="0" tIns="0" rIns="0" bIns="0" rtlCol="0"/>
            <a:lstStyle/>
            <a:p>
              <a:endParaRPr/>
            </a:p>
          </p:txBody>
        </p:sp>
        <p:pic>
          <p:nvPicPr>
            <p:cNvPr id="22" name="object 22"/>
            <p:cNvPicPr/>
            <p:nvPr/>
          </p:nvPicPr>
          <p:blipFill>
            <a:blip r:embed="rId9" cstate="print"/>
            <a:stretch>
              <a:fillRect/>
            </a:stretch>
          </p:blipFill>
          <p:spPr>
            <a:xfrm>
              <a:off x="7023346" y="5393493"/>
              <a:ext cx="185534" cy="200380"/>
            </a:xfrm>
            <a:prstGeom prst="rect">
              <a:avLst/>
            </a:prstGeom>
          </p:spPr>
        </p:pic>
        <p:pic>
          <p:nvPicPr>
            <p:cNvPr id="23" name="object 23"/>
            <p:cNvPicPr/>
            <p:nvPr/>
          </p:nvPicPr>
          <p:blipFill>
            <a:blip r:embed="rId10" cstate="print"/>
            <a:stretch>
              <a:fillRect/>
            </a:stretch>
          </p:blipFill>
          <p:spPr>
            <a:xfrm>
              <a:off x="7241778" y="5393485"/>
              <a:ext cx="155854" cy="195948"/>
            </a:xfrm>
            <a:prstGeom prst="rect">
              <a:avLst/>
            </a:prstGeom>
          </p:spPr>
        </p:pic>
        <p:pic>
          <p:nvPicPr>
            <p:cNvPr id="24" name="object 24"/>
            <p:cNvPicPr/>
            <p:nvPr/>
          </p:nvPicPr>
          <p:blipFill>
            <a:blip r:embed="rId11" cstate="print"/>
            <a:stretch>
              <a:fillRect/>
            </a:stretch>
          </p:blipFill>
          <p:spPr>
            <a:xfrm>
              <a:off x="7429075" y="5393490"/>
              <a:ext cx="178415" cy="200393"/>
            </a:xfrm>
            <a:prstGeom prst="rect">
              <a:avLst/>
            </a:prstGeom>
          </p:spPr>
        </p:pic>
      </p:grpSp>
      <p:pic>
        <p:nvPicPr>
          <p:cNvPr id="25" name="object 25"/>
          <p:cNvPicPr/>
          <p:nvPr/>
        </p:nvPicPr>
        <p:blipFill>
          <a:blip r:embed="rId12" cstate="print"/>
          <a:stretch>
            <a:fillRect/>
          </a:stretch>
        </p:blipFill>
        <p:spPr>
          <a:xfrm>
            <a:off x="4553111" y="4815592"/>
            <a:ext cx="674389" cy="873486"/>
          </a:xfrm>
          <a:prstGeom prst="rect">
            <a:avLst/>
          </a:prstGeom>
        </p:spPr>
      </p:pic>
      <p:pic>
        <p:nvPicPr>
          <p:cNvPr id="26" name="object 26"/>
          <p:cNvPicPr/>
          <p:nvPr/>
        </p:nvPicPr>
        <p:blipFill>
          <a:blip r:embed="rId13" cstate="print"/>
          <a:stretch>
            <a:fillRect/>
          </a:stretch>
        </p:blipFill>
        <p:spPr>
          <a:xfrm>
            <a:off x="8236321" y="4896184"/>
            <a:ext cx="1396836" cy="70608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40410" y="1020728"/>
            <a:ext cx="7146290" cy="4812703"/>
          </a:xfrm>
          <a:prstGeom prst="rect">
            <a:avLst/>
          </a:prstGeom>
        </p:spPr>
        <p:txBody>
          <a:bodyPr vert="horz" wrap="square" lIns="0" tIns="7620" rIns="0" bIns="0" rtlCol="0">
            <a:spAutoFit/>
          </a:bodyPr>
          <a:lstStyle/>
          <a:p>
            <a:pPr marL="12700" marR="317500">
              <a:lnSpc>
                <a:spcPct val="101800"/>
              </a:lnSpc>
              <a:spcBef>
                <a:spcPts val="60"/>
              </a:spcBef>
            </a:pPr>
            <a:r>
              <a:rPr lang="ca-ES" sz="1800" b="1" dirty="0">
                <a:latin typeface="Arial"/>
              </a:rPr>
              <a:t>Pla</a:t>
            </a:r>
            <a:r>
              <a:rPr lang="ca-ES" dirty="0"/>
              <a:t> </a:t>
            </a:r>
            <a:r>
              <a:rPr lang="ca-ES" sz="1800" b="1" dirty="0">
                <a:latin typeface="Arial"/>
              </a:rPr>
              <a:t>de</a:t>
            </a:r>
            <a:r>
              <a:rPr lang="ca-ES" dirty="0"/>
              <a:t> </a:t>
            </a:r>
            <a:r>
              <a:rPr lang="ca-ES" sz="1800" b="1" dirty="0">
                <a:latin typeface="Arial"/>
              </a:rPr>
              <a:t>contingència</a:t>
            </a:r>
            <a:r>
              <a:rPr lang="ca-ES" dirty="0"/>
              <a:t> </a:t>
            </a:r>
            <a:r>
              <a:rPr lang="ca-ES" sz="1800" b="1" dirty="0">
                <a:latin typeface="Arial"/>
              </a:rPr>
              <a:t>covid-19.</a:t>
            </a:r>
            <a:r>
              <a:rPr lang="ca-ES" dirty="0"/>
              <a:t> </a:t>
            </a:r>
            <a:r>
              <a:rPr lang="ca-ES" sz="1800" b="1" dirty="0">
                <a:latin typeface="Arial"/>
              </a:rPr>
              <a:t>Resposta</a:t>
            </a:r>
            <a:r>
              <a:rPr lang="ca-ES" dirty="0"/>
              <a:t> </a:t>
            </a:r>
            <a:r>
              <a:rPr lang="ca-ES" sz="1800" b="1" dirty="0">
                <a:latin typeface="Arial"/>
              </a:rPr>
              <a:t>urgent</a:t>
            </a:r>
            <a:r>
              <a:rPr lang="ca-ES" dirty="0"/>
              <a:t> </a:t>
            </a:r>
            <a:r>
              <a:rPr lang="ca-ES" sz="1800" b="1" dirty="0">
                <a:latin typeface="Arial"/>
              </a:rPr>
              <a:t>a</a:t>
            </a:r>
            <a:r>
              <a:rPr lang="ca-ES" dirty="0"/>
              <a:t> </a:t>
            </a:r>
            <a:r>
              <a:rPr lang="ca-ES" sz="1800" b="1" dirty="0">
                <a:latin typeface="Arial"/>
              </a:rPr>
              <a:t>les</a:t>
            </a:r>
            <a:r>
              <a:rPr lang="ca-ES" dirty="0"/>
              <a:t> </a:t>
            </a:r>
            <a:r>
              <a:rPr lang="ca-ES" sz="1800" b="1" dirty="0">
                <a:latin typeface="Arial"/>
              </a:rPr>
              <a:t>necessitats </a:t>
            </a:r>
            <a:r>
              <a:rPr lang="ca-ES" dirty="0"/>
              <a:t> </a:t>
            </a:r>
            <a:r>
              <a:rPr lang="ca-ES" sz="1800" b="1" dirty="0">
                <a:latin typeface="Arial"/>
              </a:rPr>
              <a:t>de</a:t>
            </a:r>
            <a:r>
              <a:rPr lang="ca-ES" dirty="0"/>
              <a:t> </a:t>
            </a:r>
            <a:r>
              <a:rPr lang="ca-ES" sz="1800" b="1" dirty="0">
                <a:latin typeface="Arial"/>
              </a:rPr>
              <a:t>seguretat</a:t>
            </a:r>
            <a:r>
              <a:rPr lang="ca-ES" dirty="0"/>
              <a:t> </a:t>
            </a:r>
            <a:r>
              <a:rPr lang="ca-ES" sz="1800" b="1" dirty="0">
                <a:latin typeface="Arial"/>
              </a:rPr>
              <a:t>i</a:t>
            </a:r>
            <a:r>
              <a:rPr lang="ca-ES" dirty="0"/>
              <a:t> </a:t>
            </a:r>
            <a:r>
              <a:rPr lang="ca-ES" sz="1800" b="1" dirty="0">
                <a:latin typeface="Arial"/>
              </a:rPr>
              <a:t>bon</a:t>
            </a:r>
            <a:r>
              <a:rPr lang="ca-ES" dirty="0"/>
              <a:t> </a:t>
            </a:r>
            <a:r>
              <a:rPr lang="ca-ES" sz="1800" b="1" dirty="0">
                <a:latin typeface="Arial"/>
              </a:rPr>
              <a:t>funcionament.</a:t>
            </a:r>
            <a:endParaRPr lang="ca-ES" sz="1800" dirty="0">
              <a:latin typeface="Arial"/>
              <a:cs typeface="Arial"/>
            </a:endParaRPr>
          </a:p>
          <a:p>
            <a:pPr marL="156210" marR="5080" indent="-144145">
              <a:lnSpc>
                <a:spcPct val="101800"/>
              </a:lnSpc>
              <a:spcBef>
                <a:spcPts val="2200"/>
              </a:spcBef>
              <a:buChar char="•"/>
              <a:tabLst>
                <a:tab pos="158115" algn="l"/>
              </a:tabLst>
            </a:pPr>
            <a:r>
              <a:rPr lang="ca-ES" sz="1800" dirty="0">
                <a:latin typeface="Arial"/>
              </a:rPr>
              <a:t>Mercats</a:t>
            </a:r>
            <a:r>
              <a:rPr lang="ca-ES" dirty="0"/>
              <a:t> </a:t>
            </a:r>
            <a:r>
              <a:rPr lang="ca-ES" sz="1800" dirty="0">
                <a:latin typeface="Arial"/>
              </a:rPr>
              <a:t>servei</a:t>
            </a:r>
            <a:r>
              <a:rPr lang="ca-ES" dirty="0"/>
              <a:t> </a:t>
            </a:r>
            <a:r>
              <a:rPr lang="ca-ES" sz="1800" dirty="0">
                <a:latin typeface="Arial"/>
              </a:rPr>
              <a:t>d’abastament</a:t>
            </a:r>
            <a:r>
              <a:rPr lang="ca-ES" dirty="0"/>
              <a:t> </a:t>
            </a:r>
            <a:r>
              <a:rPr lang="ca-ES" sz="1800" dirty="0">
                <a:latin typeface="Arial"/>
              </a:rPr>
              <a:t>essencial</a:t>
            </a:r>
            <a:r>
              <a:rPr lang="ca-ES" dirty="0"/>
              <a:t> </a:t>
            </a:r>
            <a:r>
              <a:rPr lang="ca-ES" sz="1800" dirty="0">
                <a:latin typeface="Arial"/>
              </a:rPr>
              <a:t>amb</a:t>
            </a:r>
            <a:r>
              <a:rPr lang="ca-ES" dirty="0"/>
              <a:t> </a:t>
            </a:r>
            <a:r>
              <a:rPr lang="ca-ES" sz="1800" dirty="0">
                <a:latin typeface="Arial"/>
              </a:rPr>
              <a:t>horari</a:t>
            </a:r>
            <a:r>
              <a:rPr lang="ca-ES" dirty="0"/>
              <a:t> </a:t>
            </a:r>
            <a:r>
              <a:rPr lang="ca-ES" sz="1800" dirty="0">
                <a:latin typeface="Arial"/>
              </a:rPr>
              <a:t>mínim</a:t>
            </a:r>
            <a:r>
              <a:rPr lang="ca-ES" dirty="0"/>
              <a:t> </a:t>
            </a:r>
            <a:r>
              <a:rPr lang="ca-ES" sz="1800" dirty="0">
                <a:latin typeface="Arial"/>
              </a:rPr>
              <a:t>habitual</a:t>
            </a:r>
            <a:r>
              <a:rPr lang="ca-ES" dirty="0"/>
              <a:t>, </a:t>
            </a:r>
            <a:r>
              <a:rPr lang="ca-ES" sz="1800" dirty="0">
                <a:latin typeface="Arial"/>
              </a:rPr>
              <a:t>eines</a:t>
            </a:r>
            <a:r>
              <a:rPr lang="ca-ES" dirty="0"/>
              <a:t> </a:t>
            </a:r>
            <a:r>
              <a:rPr lang="ca-ES" sz="1800" dirty="0">
                <a:latin typeface="Arial"/>
              </a:rPr>
              <a:t>per al</a:t>
            </a:r>
            <a:r>
              <a:rPr lang="ca-ES" dirty="0"/>
              <a:t> </a:t>
            </a:r>
            <a:r>
              <a:rPr lang="ca-ES" sz="1800" dirty="0">
                <a:latin typeface="Arial"/>
              </a:rPr>
              <a:t>teletreball</a:t>
            </a:r>
            <a:r>
              <a:rPr lang="ca-ES" dirty="0"/>
              <a:t> </a:t>
            </a:r>
            <a:r>
              <a:rPr lang="ca-ES" sz="1800" dirty="0">
                <a:latin typeface="Arial"/>
              </a:rPr>
              <a:t>i</a:t>
            </a:r>
            <a:r>
              <a:rPr lang="ca-ES" dirty="0"/>
              <a:t> </a:t>
            </a:r>
            <a:r>
              <a:rPr lang="ca-ES" sz="1800" dirty="0">
                <a:latin typeface="Arial"/>
              </a:rPr>
              <a:t>coordinació</a:t>
            </a:r>
            <a:r>
              <a:rPr lang="ca-ES" dirty="0"/>
              <a:t> </a:t>
            </a:r>
            <a:r>
              <a:rPr lang="ca-ES" sz="1800" dirty="0">
                <a:latin typeface="Arial"/>
              </a:rPr>
              <a:t>i</a:t>
            </a:r>
            <a:r>
              <a:rPr lang="ca-ES" dirty="0"/>
              <a:t> </a:t>
            </a:r>
            <a:r>
              <a:rPr lang="ca-ES" sz="1800" dirty="0">
                <a:latin typeface="Arial"/>
              </a:rPr>
              <a:t>informació</a:t>
            </a:r>
            <a:r>
              <a:rPr lang="ca-ES" dirty="0"/>
              <a:t> </a:t>
            </a:r>
            <a:r>
              <a:rPr lang="ca-ES" sz="1800" dirty="0">
                <a:latin typeface="Arial"/>
              </a:rPr>
              <a:t>ràpida.</a:t>
            </a:r>
            <a:endParaRPr lang="ca-ES" sz="1800" dirty="0">
              <a:latin typeface="Arial"/>
              <a:cs typeface="Arial"/>
            </a:endParaRPr>
          </a:p>
          <a:p>
            <a:pPr marL="156210" marR="130175" indent="-144145">
              <a:lnSpc>
                <a:spcPct val="101800"/>
              </a:lnSpc>
              <a:buChar char="•"/>
              <a:tabLst>
                <a:tab pos="158115" algn="l"/>
              </a:tabLst>
            </a:pPr>
            <a:r>
              <a:rPr lang="ca-ES" sz="1800" dirty="0">
                <a:latin typeface="Arial"/>
              </a:rPr>
              <a:t>Protocols</a:t>
            </a:r>
            <a:r>
              <a:rPr lang="ca-ES" dirty="0"/>
              <a:t> </a:t>
            </a:r>
            <a:r>
              <a:rPr lang="ca-ES" sz="1800" dirty="0">
                <a:latin typeface="Arial"/>
              </a:rPr>
              <a:t>i</a:t>
            </a:r>
            <a:r>
              <a:rPr lang="ca-ES" dirty="0"/>
              <a:t> </a:t>
            </a:r>
            <a:r>
              <a:rPr lang="ca-ES" sz="1800" dirty="0">
                <a:latin typeface="Arial"/>
              </a:rPr>
              <a:t>material</a:t>
            </a:r>
            <a:r>
              <a:rPr lang="ca-ES" dirty="0"/>
              <a:t> </a:t>
            </a:r>
            <a:r>
              <a:rPr lang="ca-ES" sz="1800" dirty="0">
                <a:latin typeface="Arial"/>
              </a:rPr>
              <a:t>de</a:t>
            </a:r>
            <a:r>
              <a:rPr lang="ca-ES" dirty="0"/>
              <a:t> </a:t>
            </a:r>
            <a:r>
              <a:rPr lang="ca-ES" sz="1800" dirty="0">
                <a:latin typeface="Arial"/>
              </a:rPr>
              <a:t>prevenció</a:t>
            </a:r>
            <a:r>
              <a:rPr lang="ca-ES" dirty="0"/>
              <a:t> </a:t>
            </a:r>
            <a:r>
              <a:rPr lang="ca-ES" sz="1800" dirty="0">
                <a:latin typeface="Arial"/>
              </a:rPr>
              <a:t>i</a:t>
            </a:r>
            <a:r>
              <a:rPr lang="ca-ES" dirty="0"/>
              <a:t> </a:t>
            </a:r>
            <a:r>
              <a:rPr lang="ca-ES" sz="1800" dirty="0">
                <a:latin typeface="Arial"/>
              </a:rPr>
              <a:t>seguretat:</a:t>
            </a:r>
            <a:r>
              <a:rPr lang="ca-ES" dirty="0"/>
              <a:t> </a:t>
            </a:r>
            <a:r>
              <a:rPr lang="ca-ES" sz="1800" dirty="0">
                <a:latin typeface="Arial"/>
              </a:rPr>
              <a:t>material</a:t>
            </a:r>
            <a:r>
              <a:rPr lang="ca-ES" dirty="0"/>
              <a:t> </a:t>
            </a:r>
            <a:r>
              <a:rPr lang="ca-ES" sz="1800" dirty="0">
                <a:latin typeface="Arial"/>
              </a:rPr>
              <a:t>prevenció, </a:t>
            </a:r>
            <a:r>
              <a:rPr lang="ca-ES" dirty="0"/>
              <a:t> </a:t>
            </a:r>
            <a:r>
              <a:rPr lang="ca-ES" sz="1800" dirty="0">
                <a:latin typeface="Arial"/>
              </a:rPr>
              <a:t>neteja-desinfecció</a:t>
            </a:r>
            <a:r>
              <a:rPr lang="ca-ES" dirty="0"/>
              <a:t> </a:t>
            </a:r>
            <a:r>
              <a:rPr lang="ca-ES" sz="1800" dirty="0">
                <a:latin typeface="Arial"/>
              </a:rPr>
              <a:t>i</a:t>
            </a:r>
            <a:r>
              <a:rPr lang="ca-ES" dirty="0"/>
              <a:t> </a:t>
            </a:r>
            <a:r>
              <a:rPr lang="ca-ES" sz="1800" dirty="0">
                <a:latin typeface="Arial"/>
              </a:rPr>
              <a:t>senyalització.</a:t>
            </a:r>
            <a:endParaRPr lang="ca-ES" sz="1800" dirty="0">
              <a:latin typeface="Arial"/>
              <a:cs typeface="Arial"/>
            </a:endParaRPr>
          </a:p>
          <a:p>
            <a:pPr marL="157480" indent="-145415">
              <a:lnSpc>
                <a:spcPct val="100000"/>
              </a:lnSpc>
              <a:spcBef>
                <a:spcPts val="40"/>
              </a:spcBef>
              <a:buChar char="•"/>
              <a:tabLst>
                <a:tab pos="158115" algn="l"/>
              </a:tabLst>
            </a:pPr>
            <a:r>
              <a:rPr lang="ca-ES" sz="1800" dirty="0">
                <a:latin typeface="Arial"/>
              </a:rPr>
              <a:t>Infraestructures</a:t>
            </a:r>
            <a:r>
              <a:rPr lang="ca-ES" dirty="0"/>
              <a:t> </a:t>
            </a:r>
            <a:r>
              <a:rPr lang="ca-ES" sz="1800" dirty="0">
                <a:latin typeface="Arial"/>
              </a:rPr>
              <a:t>control</a:t>
            </a:r>
            <a:r>
              <a:rPr lang="ca-ES" dirty="0"/>
              <a:t> </a:t>
            </a:r>
            <a:r>
              <a:rPr lang="ca-ES" sz="1800" dirty="0">
                <a:latin typeface="Arial"/>
              </a:rPr>
              <a:t>d’accessos</a:t>
            </a:r>
            <a:r>
              <a:rPr lang="ca-ES" dirty="0"/>
              <a:t> </a:t>
            </a:r>
            <a:r>
              <a:rPr lang="ca-ES" sz="1800" dirty="0">
                <a:latin typeface="Arial"/>
              </a:rPr>
              <a:t>i</a:t>
            </a:r>
            <a:r>
              <a:rPr lang="ca-ES" dirty="0"/>
              <a:t> </a:t>
            </a:r>
            <a:r>
              <a:rPr lang="ca-ES" sz="1800" dirty="0">
                <a:latin typeface="Arial"/>
              </a:rPr>
              <a:t>aforaments.</a:t>
            </a:r>
            <a:endParaRPr lang="ca-ES" sz="1800" dirty="0">
              <a:latin typeface="Arial"/>
              <a:cs typeface="Arial"/>
            </a:endParaRPr>
          </a:p>
          <a:p>
            <a:pPr marL="157480" indent="-145415">
              <a:lnSpc>
                <a:spcPct val="100000"/>
              </a:lnSpc>
              <a:spcBef>
                <a:spcPts val="40"/>
              </a:spcBef>
              <a:buChar char="•"/>
              <a:tabLst>
                <a:tab pos="158115" algn="l"/>
              </a:tabLst>
            </a:pPr>
            <a:r>
              <a:rPr lang="ca-ES" sz="1800" dirty="0">
                <a:latin typeface="Arial"/>
              </a:rPr>
              <a:t>Contractació</a:t>
            </a:r>
            <a:r>
              <a:rPr lang="ca-ES" dirty="0"/>
              <a:t> </a:t>
            </a:r>
            <a:r>
              <a:rPr lang="ca-ES" sz="1800" dirty="0">
                <a:latin typeface="Arial"/>
              </a:rPr>
              <a:t>de</a:t>
            </a:r>
            <a:r>
              <a:rPr lang="ca-ES" dirty="0"/>
              <a:t> </a:t>
            </a:r>
            <a:r>
              <a:rPr lang="ca-ES" sz="1800" dirty="0">
                <a:latin typeface="Arial"/>
              </a:rPr>
              <a:t>serveis</a:t>
            </a:r>
            <a:r>
              <a:rPr lang="ca-ES" dirty="0"/>
              <a:t> </a:t>
            </a:r>
            <a:r>
              <a:rPr lang="ca-ES" sz="1800" dirty="0">
                <a:latin typeface="Arial"/>
              </a:rPr>
              <a:t>auxiliars</a:t>
            </a:r>
            <a:r>
              <a:rPr lang="ca-ES" dirty="0"/>
              <a:t> </a:t>
            </a:r>
            <a:r>
              <a:rPr lang="ca-ES" sz="1800" dirty="0">
                <a:latin typeface="Arial"/>
              </a:rPr>
              <a:t>per a</a:t>
            </a:r>
            <a:r>
              <a:rPr lang="ca-ES" dirty="0"/>
              <a:t> </a:t>
            </a:r>
            <a:r>
              <a:rPr lang="ca-ES" sz="1800" dirty="0">
                <a:latin typeface="Arial"/>
              </a:rPr>
              <a:t>control</a:t>
            </a:r>
            <a:r>
              <a:rPr lang="ca-ES" dirty="0"/>
              <a:t> </a:t>
            </a:r>
            <a:r>
              <a:rPr lang="ca-ES" sz="1800" dirty="0">
                <a:latin typeface="Arial"/>
              </a:rPr>
              <a:t>d’accessos.</a:t>
            </a:r>
            <a:endParaRPr lang="ca-ES" sz="1800" dirty="0">
              <a:latin typeface="Arial"/>
              <a:cs typeface="Arial"/>
            </a:endParaRPr>
          </a:p>
          <a:p>
            <a:pPr marL="157480" indent="-145415">
              <a:lnSpc>
                <a:spcPct val="100000"/>
              </a:lnSpc>
              <a:spcBef>
                <a:spcPts val="40"/>
              </a:spcBef>
              <a:buChar char="•"/>
              <a:tabLst>
                <a:tab pos="158115" algn="l"/>
              </a:tabLst>
            </a:pPr>
            <a:r>
              <a:rPr lang="ca-ES" sz="1800" dirty="0">
                <a:latin typeface="Arial"/>
              </a:rPr>
              <a:t>Ampliació</a:t>
            </a:r>
            <a:r>
              <a:rPr lang="ca-ES" dirty="0"/>
              <a:t> </a:t>
            </a:r>
            <a:r>
              <a:rPr lang="ca-ES" sz="1800" dirty="0">
                <a:latin typeface="Arial"/>
              </a:rPr>
              <a:t>dels</a:t>
            </a:r>
            <a:r>
              <a:rPr lang="ca-ES" dirty="0"/>
              <a:t> </a:t>
            </a:r>
            <a:r>
              <a:rPr lang="ca-ES" sz="1800" dirty="0">
                <a:latin typeface="Arial"/>
              </a:rPr>
              <a:t>servei</a:t>
            </a:r>
            <a:r>
              <a:rPr lang="ca-ES" dirty="0"/>
              <a:t> </a:t>
            </a:r>
            <a:r>
              <a:rPr lang="ca-ES" sz="1800" dirty="0">
                <a:latin typeface="Arial"/>
              </a:rPr>
              <a:t>a</a:t>
            </a:r>
            <a:r>
              <a:rPr lang="ca-ES" dirty="0"/>
              <a:t> </a:t>
            </a:r>
            <a:r>
              <a:rPr lang="ca-ES" sz="1800" dirty="0">
                <a:latin typeface="Arial"/>
              </a:rPr>
              <a:t>domicili</a:t>
            </a:r>
            <a:r>
              <a:rPr lang="ca-ES" dirty="0"/>
              <a:t> </a:t>
            </a:r>
            <a:r>
              <a:rPr lang="ca-ES" sz="1800" dirty="0">
                <a:latin typeface="Arial"/>
              </a:rPr>
              <a:t>i</a:t>
            </a:r>
            <a:r>
              <a:rPr lang="ca-ES" dirty="0"/>
              <a:t> </a:t>
            </a:r>
            <a:r>
              <a:rPr lang="ca-ES" sz="1800" dirty="0">
                <a:latin typeface="Arial"/>
              </a:rPr>
              <a:t>venda en línia</a:t>
            </a:r>
            <a:r>
              <a:rPr lang="ca-ES" sz="1800" i="1" dirty="0">
                <a:latin typeface="Arial"/>
              </a:rPr>
              <a:t>.</a:t>
            </a:r>
            <a:endParaRPr lang="ca-ES" sz="1800" dirty="0">
              <a:latin typeface="Arial"/>
              <a:cs typeface="Arial"/>
            </a:endParaRPr>
          </a:p>
          <a:p>
            <a:pPr marL="156210" marR="1739264" indent="-144145">
              <a:lnSpc>
                <a:spcPct val="101800"/>
              </a:lnSpc>
              <a:buChar char="•"/>
              <a:tabLst>
                <a:tab pos="158115" algn="l"/>
              </a:tabLst>
            </a:pPr>
            <a:r>
              <a:rPr lang="ca-ES" sz="1800" dirty="0">
                <a:latin typeface="Arial"/>
              </a:rPr>
              <a:t>Accions</a:t>
            </a:r>
            <a:r>
              <a:rPr lang="ca-ES" dirty="0"/>
              <a:t> </a:t>
            </a:r>
            <a:r>
              <a:rPr lang="ca-ES" sz="1800" dirty="0">
                <a:latin typeface="Arial"/>
              </a:rPr>
              <a:t>de</a:t>
            </a:r>
            <a:r>
              <a:rPr lang="ca-ES" dirty="0"/>
              <a:t> </a:t>
            </a:r>
            <a:r>
              <a:rPr lang="ca-ES" sz="1800" dirty="0">
                <a:latin typeface="Arial"/>
              </a:rPr>
              <a:t>comunicació</a:t>
            </a:r>
            <a:r>
              <a:rPr lang="ca-ES" dirty="0"/>
              <a:t> </a:t>
            </a:r>
            <a:r>
              <a:rPr lang="ca-ES" sz="1800" dirty="0">
                <a:latin typeface="Arial"/>
              </a:rPr>
              <a:t>i</a:t>
            </a:r>
            <a:r>
              <a:rPr lang="ca-ES" dirty="0"/>
              <a:t> </a:t>
            </a:r>
            <a:r>
              <a:rPr lang="ca-ES" sz="1800" dirty="0">
                <a:latin typeface="Arial"/>
              </a:rPr>
              <a:t>promoció</a:t>
            </a:r>
            <a:r>
              <a:rPr lang="ca-ES" dirty="0"/>
              <a:t> </a:t>
            </a:r>
            <a:r>
              <a:rPr lang="ca-ES" sz="1800" dirty="0">
                <a:latin typeface="Arial"/>
              </a:rPr>
              <a:t>en</a:t>
            </a:r>
            <a:r>
              <a:rPr lang="ca-ES" dirty="0"/>
              <a:t> </a:t>
            </a:r>
            <a:r>
              <a:rPr lang="ca-ES" sz="1800" dirty="0">
                <a:latin typeface="Arial"/>
              </a:rPr>
              <a:t>context de decret</a:t>
            </a:r>
            <a:r>
              <a:rPr lang="ca-ES" dirty="0"/>
              <a:t> </a:t>
            </a:r>
            <a:r>
              <a:rPr lang="ca-ES" sz="1800" dirty="0">
                <a:latin typeface="Arial"/>
              </a:rPr>
              <a:t>d’estat d’alarma</a:t>
            </a:r>
            <a:r>
              <a:rPr lang="ca-ES" dirty="0"/>
              <a:t> </a:t>
            </a:r>
            <a:r>
              <a:rPr lang="ca-ES" sz="1800" dirty="0">
                <a:latin typeface="Arial"/>
              </a:rPr>
              <a:t>i</a:t>
            </a:r>
            <a:r>
              <a:rPr lang="ca-ES" dirty="0"/>
              <a:t> </a:t>
            </a:r>
            <a:r>
              <a:rPr lang="ca-ES" sz="1800" dirty="0">
                <a:latin typeface="Arial"/>
              </a:rPr>
              <a:t>afectacions</a:t>
            </a:r>
            <a:r>
              <a:rPr lang="ca-ES" dirty="0"/>
              <a:t> </a:t>
            </a:r>
            <a:r>
              <a:rPr lang="ca-ES" sz="1800" dirty="0">
                <a:latin typeface="Arial"/>
              </a:rPr>
              <a:t>posteriors.</a:t>
            </a:r>
            <a:endParaRPr lang="ca-ES" sz="1800" dirty="0">
              <a:latin typeface="Arial"/>
              <a:cs typeface="Arial"/>
            </a:endParaRPr>
          </a:p>
          <a:p>
            <a:pPr marL="156210" marR="1791970" indent="-144145">
              <a:lnSpc>
                <a:spcPct val="101800"/>
              </a:lnSpc>
              <a:buChar char="•"/>
              <a:tabLst>
                <a:tab pos="158115" algn="l"/>
              </a:tabLst>
            </a:pPr>
            <a:r>
              <a:rPr lang="ca-ES" sz="1800" dirty="0">
                <a:latin typeface="Arial"/>
              </a:rPr>
              <a:t>Coordinació</a:t>
            </a:r>
            <a:r>
              <a:rPr lang="ca-ES" dirty="0"/>
              <a:t> </a:t>
            </a:r>
            <a:r>
              <a:rPr lang="ca-ES" sz="1800" dirty="0">
                <a:latin typeface="Arial"/>
              </a:rPr>
              <a:t>amb</a:t>
            </a:r>
            <a:r>
              <a:rPr lang="ca-ES" dirty="0"/>
              <a:t> </a:t>
            </a:r>
            <a:r>
              <a:rPr lang="ca-ES" sz="1800" dirty="0">
                <a:latin typeface="Arial"/>
              </a:rPr>
              <a:t>Mercabarna,</a:t>
            </a:r>
            <a:r>
              <a:rPr lang="ca-ES" dirty="0"/>
              <a:t> </a:t>
            </a:r>
            <a:r>
              <a:rPr lang="ca-ES" sz="1800" dirty="0">
                <a:latin typeface="Arial"/>
              </a:rPr>
              <a:t>gremis</a:t>
            </a:r>
            <a:r>
              <a:rPr lang="ca-ES" dirty="0"/>
              <a:t> </a:t>
            </a:r>
            <a:r>
              <a:rPr lang="ca-ES" sz="1800" dirty="0">
                <a:latin typeface="Arial"/>
              </a:rPr>
              <a:t>minoristes i</a:t>
            </a:r>
            <a:r>
              <a:rPr lang="ca-ES" dirty="0"/>
              <a:t> </a:t>
            </a:r>
            <a:r>
              <a:rPr lang="ca-ES" sz="1800" dirty="0">
                <a:latin typeface="Arial"/>
              </a:rPr>
              <a:t>associacions</a:t>
            </a:r>
            <a:r>
              <a:rPr lang="ca-ES" dirty="0"/>
              <a:t> </a:t>
            </a:r>
            <a:r>
              <a:rPr lang="ca-ES" sz="1800" dirty="0">
                <a:latin typeface="Arial"/>
              </a:rPr>
              <a:t>de</a:t>
            </a:r>
            <a:r>
              <a:rPr lang="ca-ES" dirty="0"/>
              <a:t> </a:t>
            </a:r>
            <a:r>
              <a:rPr lang="ca-ES" sz="1800" dirty="0">
                <a:latin typeface="Arial"/>
              </a:rPr>
              <a:t>comerciants.</a:t>
            </a:r>
            <a:endParaRPr lang="ca-ES" sz="1800" dirty="0">
              <a:latin typeface="Arial"/>
              <a:cs typeface="Arial"/>
            </a:endParaRPr>
          </a:p>
          <a:p>
            <a:pPr marL="157480" indent="-145415">
              <a:spcBef>
                <a:spcPts val="40"/>
              </a:spcBef>
              <a:buFontTx/>
              <a:buChar char="•"/>
              <a:tabLst>
                <a:tab pos="158115" algn="l"/>
              </a:tabLst>
            </a:pPr>
            <a:r>
              <a:rPr lang="ca-ES" sz="1800" dirty="0">
                <a:latin typeface="Arial"/>
              </a:rPr>
              <a:t>Plans</a:t>
            </a:r>
            <a:r>
              <a:rPr lang="ca-ES" dirty="0"/>
              <a:t> </a:t>
            </a:r>
            <a:r>
              <a:rPr lang="ca-ES" sz="1800" dirty="0">
                <a:latin typeface="Arial"/>
              </a:rPr>
              <a:t>de</a:t>
            </a:r>
            <a:r>
              <a:rPr lang="ca-ES" dirty="0"/>
              <a:t> </a:t>
            </a:r>
            <a:r>
              <a:rPr lang="ca-ES" sz="1800" dirty="0">
                <a:latin typeface="Arial"/>
              </a:rPr>
              <a:t>funcionament</a:t>
            </a:r>
            <a:r>
              <a:rPr lang="ca-ES" dirty="0"/>
              <a:t> </a:t>
            </a:r>
            <a:r>
              <a:rPr lang="ca-ES" sz="1800" dirty="0">
                <a:latin typeface="Arial"/>
              </a:rPr>
              <a:t>i</a:t>
            </a:r>
            <a:r>
              <a:rPr lang="ca-ES" dirty="0"/>
              <a:t> </a:t>
            </a:r>
            <a:r>
              <a:rPr lang="ca-ES" sz="1800" dirty="0">
                <a:latin typeface="Arial"/>
              </a:rPr>
              <a:t>de</a:t>
            </a:r>
            <a:r>
              <a:rPr lang="ca-ES" dirty="0"/>
              <a:t> </a:t>
            </a:r>
            <a:r>
              <a:rPr lang="ca-ES" sz="1800" dirty="0">
                <a:latin typeface="Arial"/>
              </a:rPr>
              <a:t>reobertura</a:t>
            </a:r>
            <a:r>
              <a:rPr dirty="0"/>
              <a:t/>
            </a:r>
            <a:br>
              <a:rPr dirty="0"/>
            </a:br>
            <a:r>
              <a:rPr lang="ca-ES" dirty="0">
                <a:latin typeface="Arial"/>
              </a:rPr>
              <a:t>dels</a:t>
            </a:r>
            <a:r>
              <a:rPr lang="ca-ES" dirty="0"/>
              <a:t> </a:t>
            </a:r>
            <a:r>
              <a:rPr lang="ca-ES" dirty="0">
                <a:latin typeface="Arial"/>
              </a:rPr>
              <a:t>mercats</a:t>
            </a:r>
            <a:r>
              <a:rPr lang="ca-ES" dirty="0"/>
              <a:t> </a:t>
            </a:r>
            <a:r>
              <a:rPr lang="ca-ES" dirty="0">
                <a:latin typeface="Arial"/>
              </a:rPr>
              <a:t>no</a:t>
            </a:r>
            <a:r>
              <a:rPr lang="ca-ES" dirty="0"/>
              <a:t> </a:t>
            </a:r>
            <a:r>
              <a:rPr lang="ca-ES" dirty="0">
                <a:latin typeface="Arial"/>
              </a:rPr>
              <a:t>alimentaris.</a:t>
            </a:r>
            <a:endParaRPr lang="ca-ES" dirty="0">
              <a:latin typeface="Arial"/>
              <a:cs typeface="Arial"/>
            </a:endParaRPr>
          </a:p>
          <a:p>
            <a:pPr marL="157480" indent="-145415">
              <a:lnSpc>
                <a:spcPct val="100000"/>
              </a:lnSpc>
              <a:spcBef>
                <a:spcPts val="40"/>
              </a:spcBef>
              <a:buChar char="•"/>
              <a:tabLst>
                <a:tab pos="158115" algn="l"/>
              </a:tabLst>
            </a:pPr>
            <a:endParaRPr lang="ca-ES" sz="1800" dirty="0">
              <a:latin typeface="Arial"/>
              <a:cs typeface="Arial"/>
            </a:endParaRP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marL="4205605">
              <a:lnSpc>
                <a:spcPct val="100000"/>
              </a:lnSpc>
              <a:spcBef>
                <a:spcPts val="100"/>
              </a:spcBef>
              <a:tabLst>
                <a:tab pos="12252325" algn="l"/>
              </a:tabLst>
            </a:pPr>
            <a:r>
              <a:rPr lang="ca-ES"/>
              <a:t>2. Mercats 2020-21: actuacions covid-19</a:t>
            </a:r>
            <a:r>
              <a:rPr lang="en-US"/>
              <a:t>	</a:t>
            </a:r>
          </a:p>
        </p:txBody>
      </p:sp>
      <p:pic>
        <p:nvPicPr>
          <p:cNvPr id="5" name="object 5"/>
          <p:cNvPicPr/>
          <p:nvPr/>
        </p:nvPicPr>
        <p:blipFill>
          <a:blip r:embed="rId2" cstate="print"/>
          <a:stretch>
            <a:fillRect/>
          </a:stretch>
        </p:blipFill>
        <p:spPr>
          <a:xfrm>
            <a:off x="359994" y="359994"/>
            <a:ext cx="3869105" cy="6624002"/>
          </a:xfrm>
          <a:prstGeom prst="rect">
            <a:avLst/>
          </a:prstGeom>
        </p:spPr>
      </p:pic>
      <p:sp>
        <p:nvSpPr>
          <p:cNvPr id="6" name="object 6"/>
          <p:cNvSpPr/>
          <p:nvPr/>
        </p:nvSpPr>
        <p:spPr>
          <a:xfrm>
            <a:off x="10260000" y="4644004"/>
            <a:ext cx="2340610" cy="2340610"/>
          </a:xfrm>
          <a:custGeom>
            <a:avLst/>
            <a:gdLst/>
            <a:ahLst/>
            <a:cxnLst/>
            <a:rect l="l" t="t" r="r" b="b"/>
            <a:pathLst>
              <a:path w="2340609" h="2340609">
                <a:moveTo>
                  <a:pt x="1170000" y="0"/>
                </a:moveTo>
                <a:lnTo>
                  <a:pt x="1121772" y="975"/>
                </a:lnTo>
                <a:lnTo>
                  <a:pt x="1074041" y="3878"/>
                </a:lnTo>
                <a:lnTo>
                  <a:pt x="1026844" y="8670"/>
                </a:lnTo>
                <a:lnTo>
                  <a:pt x="980219" y="15313"/>
                </a:lnTo>
                <a:lnTo>
                  <a:pt x="934203" y="23770"/>
                </a:lnTo>
                <a:lnTo>
                  <a:pt x="888834" y="34003"/>
                </a:lnTo>
                <a:lnTo>
                  <a:pt x="844150" y="45974"/>
                </a:lnTo>
                <a:lnTo>
                  <a:pt x="800188" y="59647"/>
                </a:lnTo>
                <a:lnTo>
                  <a:pt x="756986" y="74982"/>
                </a:lnTo>
                <a:lnTo>
                  <a:pt x="714582" y="91944"/>
                </a:lnTo>
                <a:lnTo>
                  <a:pt x="673012" y="110493"/>
                </a:lnTo>
                <a:lnTo>
                  <a:pt x="632316" y="130592"/>
                </a:lnTo>
                <a:lnTo>
                  <a:pt x="592530" y="152204"/>
                </a:lnTo>
                <a:lnTo>
                  <a:pt x="553692" y="175292"/>
                </a:lnTo>
                <a:lnTo>
                  <a:pt x="515840" y="199816"/>
                </a:lnTo>
                <a:lnTo>
                  <a:pt x="479012" y="225741"/>
                </a:lnTo>
                <a:lnTo>
                  <a:pt x="443244" y="253027"/>
                </a:lnTo>
                <a:lnTo>
                  <a:pt x="408575" y="281639"/>
                </a:lnTo>
                <a:lnTo>
                  <a:pt x="375042" y="311536"/>
                </a:lnTo>
                <a:lnTo>
                  <a:pt x="342684" y="342684"/>
                </a:lnTo>
                <a:lnTo>
                  <a:pt x="311536" y="375042"/>
                </a:lnTo>
                <a:lnTo>
                  <a:pt x="281639" y="408575"/>
                </a:lnTo>
                <a:lnTo>
                  <a:pt x="253027" y="443244"/>
                </a:lnTo>
                <a:lnTo>
                  <a:pt x="225741" y="479012"/>
                </a:lnTo>
                <a:lnTo>
                  <a:pt x="199816" y="515840"/>
                </a:lnTo>
                <a:lnTo>
                  <a:pt x="175292" y="553692"/>
                </a:lnTo>
                <a:lnTo>
                  <a:pt x="152204" y="592530"/>
                </a:lnTo>
                <a:lnTo>
                  <a:pt x="130592" y="632316"/>
                </a:lnTo>
                <a:lnTo>
                  <a:pt x="110493" y="673012"/>
                </a:lnTo>
                <a:lnTo>
                  <a:pt x="91944" y="714582"/>
                </a:lnTo>
                <a:lnTo>
                  <a:pt x="74982" y="756986"/>
                </a:lnTo>
                <a:lnTo>
                  <a:pt x="59647" y="800188"/>
                </a:lnTo>
                <a:lnTo>
                  <a:pt x="45974" y="844150"/>
                </a:lnTo>
                <a:lnTo>
                  <a:pt x="34003" y="888834"/>
                </a:lnTo>
                <a:lnTo>
                  <a:pt x="23770" y="934203"/>
                </a:lnTo>
                <a:lnTo>
                  <a:pt x="15313" y="980219"/>
                </a:lnTo>
                <a:lnTo>
                  <a:pt x="8670" y="1026844"/>
                </a:lnTo>
                <a:lnTo>
                  <a:pt x="3878" y="1074041"/>
                </a:lnTo>
                <a:lnTo>
                  <a:pt x="975" y="1121772"/>
                </a:lnTo>
                <a:lnTo>
                  <a:pt x="0" y="1170000"/>
                </a:lnTo>
                <a:lnTo>
                  <a:pt x="975" y="1218227"/>
                </a:lnTo>
                <a:lnTo>
                  <a:pt x="3878" y="1265958"/>
                </a:lnTo>
                <a:lnTo>
                  <a:pt x="8670" y="1313155"/>
                </a:lnTo>
                <a:lnTo>
                  <a:pt x="15313" y="1359780"/>
                </a:lnTo>
                <a:lnTo>
                  <a:pt x="23770" y="1405796"/>
                </a:lnTo>
                <a:lnTo>
                  <a:pt x="34003" y="1451165"/>
                </a:lnTo>
                <a:lnTo>
                  <a:pt x="45974" y="1495849"/>
                </a:lnTo>
                <a:lnTo>
                  <a:pt x="59647" y="1539811"/>
                </a:lnTo>
                <a:lnTo>
                  <a:pt x="74982" y="1583013"/>
                </a:lnTo>
                <a:lnTo>
                  <a:pt x="91944" y="1625418"/>
                </a:lnTo>
                <a:lnTo>
                  <a:pt x="110493" y="1666987"/>
                </a:lnTo>
                <a:lnTo>
                  <a:pt x="130592" y="1707683"/>
                </a:lnTo>
                <a:lnTo>
                  <a:pt x="152204" y="1747469"/>
                </a:lnTo>
                <a:lnTo>
                  <a:pt x="175292" y="1786307"/>
                </a:lnTo>
                <a:lnTo>
                  <a:pt x="199816" y="1824159"/>
                </a:lnTo>
                <a:lnTo>
                  <a:pt x="225741" y="1860988"/>
                </a:lnTo>
                <a:lnTo>
                  <a:pt x="253027" y="1896755"/>
                </a:lnTo>
                <a:lnTo>
                  <a:pt x="281639" y="1931424"/>
                </a:lnTo>
                <a:lnTo>
                  <a:pt x="311536" y="1964957"/>
                </a:lnTo>
                <a:lnTo>
                  <a:pt x="342684" y="1997316"/>
                </a:lnTo>
                <a:lnTo>
                  <a:pt x="375042" y="2028463"/>
                </a:lnTo>
                <a:lnTo>
                  <a:pt x="408575" y="2058361"/>
                </a:lnTo>
                <a:lnTo>
                  <a:pt x="443244" y="2086972"/>
                </a:lnTo>
                <a:lnTo>
                  <a:pt x="479012" y="2114259"/>
                </a:lnTo>
                <a:lnTo>
                  <a:pt x="515840" y="2140183"/>
                </a:lnTo>
                <a:lnTo>
                  <a:pt x="553692" y="2164708"/>
                </a:lnTo>
                <a:lnTo>
                  <a:pt x="592530" y="2187795"/>
                </a:lnTo>
                <a:lnTo>
                  <a:pt x="632316" y="2209407"/>
                </a:lnTo>
                <a:lnTo>
                  <a:pt x="673012" y="2229507"/>
                </a:lnTo>
                <a:lnTo>
                  <a:pt x="714582" y="2248056"/>
                </a:lnTo>
                <a:lnTo>
                  <a:pt x="756986" y="2265017"/>
                </a:lnTo>
                <a:lnTo>
                  <a:pt x="800188" y="2280353"/>
                </a:lnTo>
                <a:lnTo>
                  <a:pt x="844150" y="2294025"/>
                </a:lnTo>
                <a:lnTo>
                  <a:pt x="888834" y="2305997"/>
                </a:lnTo>
                <a:lnTo>
                  <a:pt x="934203" y="2316230"/>
                </a:lnTo>
                <a:lnTo>
                  <a:pt x="980219" y="2324687"/>
                </a:lnTo>
                <a:lnTo>
                  <a:pt x="1026844" y="2331330"/>
                </a:lnTo>
                <a:lnTo>
                  <a:pt x="1074041" y="2336121"/>
                </a:lnTo>
                <a:lnTo>
                  <a:pt x="1121772" y="2339024"/>
                </a:lnTo>
                <a:lnTo>
                  <a:pt x="1170000" y="2340000"/>
                </a:lnTo>
                <a:lnTo>
                  <a:pt x="1218227" y="2339024"/>
                </a:lnTo>
                <a:lnTo>
                  <a:pt x="1265958" y="2336121"/>
                </a:lnTo>
                <a:lnTo>
                  <a:pt x="1313155" y="2331330"/>
                </a:lnTo>
                <a:lnTo>
                  <a:pt x="1359780" y="2324687"/>
                </a:lnTo>
                <a:lnTo>
                  <a:pt x="1405796" y="2316230"/>
                </a:lnTo>
                <a:lnTo>
                  <a:pt x="1451165" y="2305997"/>
                </a:lnTo>
                <a:lnTo>
                  <a:pt x="1495849" y="2294025"/>
                </a:lnTo>
                <a:lnTo>
                  <a:pt x="1539811" y="2280353"/>
                </a:lnTo>
                <a:lnTo>
                  <a:pt x="1583013" y="2265017"/>
                </a:lnTo>
                <a:lnTo>
                  <a:pt x="1625418" y="2248056"/>
                </a:lnTo>
                <a:lnTo>
                  <a:pt x="1666987" y="2229507"/>
                </a:lnTo>
                <a:lnTo>
                  <a:pt x="1707683" y="2209407"/>
                </a:lnTo>
                <a:lnTo>
                  <a:pt x="1747469" y="2187795"/>
                </a:lnTo>
                <a:lnTo>
                  <a:pt x="1786307" y="2164708"/>
                </a:lnTo>
                <a:lnTo>
                  <a:pt x="1824159" y="2140183"/>
                </a:lnTo>
                <a:lnTo>
                  <a:pt x="1860988" y="2114259"/>
                </a:lnTo>
                <a:lnTo>
                  <a:pt x="1896755" y="2086972"/>
                </a:lnTo>
                <a:lnTo>
                  <a:pt x="1931424" y="2058361"/>
                </a:lnTo>
                <a:lnTo>
                  <a:pt x="1964957" y="2028463"/>
                </a:lnTo>
                <a:lnTo>
                  <a:pt x="1997316" y="1997316"/>
                </a:lnTo>
                <a:lnTo>
                  <a:pt x="2028463" y="1964957"/>
                </a:lnTo>
                <a:lnTo>
                  <a:pt x="2058361" y="1931424"/>
                </a:lnTo>
                <a:lnTo>
                  <a:pt x="2086972" y="1896755"/>
                </a:lnTo>
                <a:lnTo>
                  <a:pt x="2114259" y="1860988"/>
                </a:lnTo>
                <a:lnTo>
                  <a:pt x="2140183" y="1824159"/>
                </a:lnTo>
                <a:lnTo>
                  <a:pt x="2164708" y="1786307"/>
                </a:lnTo>
                <a:lnTo>
                  <a:pt x="2187795" y="1747469"/>
                </a:lnTo>
                <a:lnTo>
                  <a:pt x="2209407" y="1707683"/>
                </a:lnTo>
                <a:lnTo>
                  <a:pt x="2229507" y="1666987"/>
                </a:lnTo>
                <a:lnTo>
                  <a:pt x="2248056" y="1625418"/>
                </a:lnTo>
                <a:lnTo>
                  <a:pt x="2265017" y="1583013"/>
                </a:lnTo>
                <a:lnTo>
                  <a:pt x="2280353" y="1539811"/>
                </a:lnTo>
                <a:lnTo>
                  <a:pt x="2294025" y="1495849"/>
                </a:lnTo>
                <a:lnTo>
                  <a:pt x="2305997" y="1451165"/>
                </a:lnTo>
                <a:lnTo>
                  <a:pt x="2316230" y="1405796"/>
                </a:lnTo>
                <a:lnTo>
                  <a:pt x="2324687" y="1359780"/>
                </a:lnTo>
                <a:lnTo>
                  <a:pt x="2331330" y="1313155"/>
                </a:lnTo>
                <a:lnTo>
                  <a:pt x="2336121" y="1265958"/>
                </a:lnTo>
                <a:lnTo>
                  <a:pt x="2339024" y="1218227"/>
                </a:lnTo>
                <a:lnTo>
                  <a:pt x="2340000" y="1170000"/>
                </a:lnTo>
                <a:lnTo>
                  <a:pt x="2339024" y="1121772"/>
                </a:lnTo>
                <a:lnTo>
                  <a:pt x="2336121" y="1074041"/>
                </a:lnTo>
                <a:lnTo>
                  <a:pt x="2331330" y="1026844"/>
                </a:lnTo>
                <a:lnTo>
                  <a:pt x="2324687" y="980219"/>
                </a:lnTo>
                <a:lnTo>
                  <a:pt x="2316230" y="934203"/>
                </a:lnTo>
                <a:lnTo>
                  <a:pt x="2305997" y="888834"/>
                </a:lnTo>
                <a:lnTo>
                  <a:pt x="2294025" y="844150"/>
                </a:lnTo>
                <a:lnTo>
                  <a:pt x="2280353" y="800188"/>
                </a:lnTo>
                <a:lnTo>
                  <a:pt x="2265017" y="756986"/>
                </a:lnTo>
                <a:lnTo>
                  <a:pt x="2248056" y="714582"/>
                </a:lnTo>
                <a:lnTo>
                  <a:pt x="2229507" y="673012"/>
                </a:lnTo>
                <a:lnTo>
                  <a:pt x="2209407" y="632316"/>
                </a:lnTo>
                <a:lnTo>
                  <a:pt x="2187795" y="592530"/>
                </a:lnTo>
                <a:lnTo>
                  <a:pt x="2164708" y="553692"/>
                </a:lnTo>
                <a:lnTo>
                  <a:pt x="2140183" y="515840"/>
                </a:lnTo>
                <a:lnTo>
                  <a:pt x="2114259" y="479012"/>
                </a:lnTo>
                <a:lnTo>
                  <a:pt x="2086972" y="443244"/>
                </a:lnTo>
                <a:lnTo>
                  <a:pt x="2058361" y="408575"/>
                </a:lnTo>
                <a:lnTo>
                  <a:pt x="2028463" y="375042"/>
                </a:lnTo>
                <a:lnTo>
                  <a:pt x="1997316" y="342684"/>
                </a:lnTo>
                <a:lnTo>
                  <a:pt x="1964957" y="311536"/>
                </a:lnTo>
                <a:lnTo>
                  <a:pt x="1931424" y="281639"/>
                </a:lnTo>
                <a:lnTo>
                  <a:pt x="1896755" y="253027"/>
                </a:lnTo>
                <a:lnTo>
                  <a:pt x="1860988" y="225741"/>
                </a:lnTo>
                <a:lnTo>
                  <a:pt x="1824159" y="199816"/>
                </a:lnTo>
                <a:lnTo>
                  <a:pt x="1786307" y="175292"/>
                </a:lnTo>
                <a:lnTo>
                  <a:pt x="1747469" y="152204"/>
                </a:lnTo>
                <a:lnTo>
                  <a:pt x="1707683" y="130592"/>
                </a:lnTo>
                <a:lnTo>
                  <a:pt x="1666987" y="110493"/>
                </a:lnTo>
                <a:lnTo>
                  <a:pt x="1625418" y="91944"/>
                </a:lnTo>
                <a:lnTo>
                  <a:pt x="1583013" y="74982"/>
                </a:lnTo>
                <a:lnTo>
                  <a:pt x="1539811" y="59647"/>
                </a:lnTo>
                <a:lnTo>
                  <a:pt x="1495849" y="45974"/>
                </a:lnTo>
                <a:lnTo>
                  <a:pt x="1451165" y="34003"/>
                </a:lnTo>
                <a:lnTo>
                  <a:pt x="1405796" y="23770"/>
                </a:lnTo>
                <a:lnTo>
                  <a:pt x="1359780" y="15313"/>
                </a:lnTo>
                <a:lnTo>
                  <a:pt x="1313155" y="8670"/>
                </a:lnTo>
                <a:lnTo>
                  <a:pt x="1265958" y="3878"/>
                </a:lnTo>
                <a:lnTo>
                  <a:pt x="1218227" y="975"/>
                </a:lnTo>
                <a:lnTo>
                  <a:pt x="1170000" y="0"/>
                </a:lnTo>
                <a:close/>
              </a:path>
            </a:pathLst>
          </a:custGeom>
          <a:solidFill>
            <a:srgbClr val="D37A40"/>
          </a:solidFill>
        </p:spPr>
        <p:txBody>
          <a:bodyPr wrap="square" lIns="0" tIns="0" rIns="0" bIns="0" rtlCol="0"/>
          <a:lstStyle/>
          <a:p>
            <a:endParaRPr/>
          </a:p>
        </p:txBody>
      </p:sp>
      <p:sp>
        <p:nvSpPr>
          <p:cNvPr id="7" name="object 7"/>
          <p:cNvSpPr txBox="1"/>
          <p:nvPr/>
        </p:nvSpPr>
        <p:spPr>
          <a:xfrm>
            <a:off x="10666551" y="5121275"/>
            <a:ext cx="1518920" cy="1409232"/>
          </a:xfrm>
          <a:prstGeom prst="rect">
            <a:avLst/>
          </a:prstGeom>
        </p:spPr>
        <p:txBody>
          <a:bodyPr vert="horz" wrap="square" lIns="0" tIns="7620" rIns="0" bIns="0" rtlCol="0">
            <a:spAutoFit/>
          </a:bodyPr>
          <a:lstStyle/>
          <a:p>
            <a:pPr marR="5080" algn="ctr">
              <a:lnSpc>
                <a:spcPct val="101800"/>
              </a:lnSpc>
              <a:spcBef>
                <a:spcPts val="60"/>
              </a:spcBef>
            </a:pPr>
            <a:r>
              <a:rPr lang="ca-ES" sz="1800" b="1" dirty="0">
                <a:solidFill>
                  <a:srgbClr val="FFFFFF"/>
                </a:solidFill>
                <a:latin typeface="Arial"/>
              </a:rPr>
              <a:t>Total mesures covid-19</a:t>
            </a:r>
            <a:endParaRPr lang="ca-ES" sz="1800" dirty="0">
              <a:latin typeface="Arial"/>
              <a:cs typeface="Arial"/>
            </a:endParaRPr>
          </a:p>
          <a:p>
            <a:pPr algn="ctr">
              <a:lnSpc>
                <a:spcPct val="100000"/>
              </a:lnSpc>
              <a:spcBef>
                <a:spcPts val="40"/>
              </a:spcBef>
            </a:pPr>
            <a:r>
              <a:rPr lang="ca-ES" sz="1800" b="1" dirty="0">
                <a:solidFill>
                  <a:srgbClr val="FFFFFF"/>
                </a:solidFill>
                <a:latin typeface="Arial"/>
              </a:rPr>
              <a:t>any</a:t>
            </a:r>
            <a:r>
              <a:rPr lang="ca-ES" dirty="0"/>
              <a:t> </a:t>
            </a:r>
            <a:r>
              <a:rPr lang="ca-ES" sz="1800" b="1" dirty="0">
                <a:solidFill>
                  <a:srgbClr val="FFFFFF"/>
                </a:solidFill>
                <a:latin typeface="Arial"/>
              </a:rPr>
              <a:t>2020:</a:t>
            </a:r>
            <a:endParaRPr lang="ca-ES" sz="1800" dirty="0">
              <a:latin typeface="Arial"/>
              <a:cs typeface="Arial"/>
            </a:endParaRPr>
          </a:p>
          <a:p>
            <a:pPr algn="ctr">
              <a:lnSpc>
                <a:spcPct val="100000"/>
              </a:lnSpc>
              <a:spcBef>
                <a:spcPts val="40"/>
              </a:spcBef>
            </a:pPr>
            <a:r>
              <a:rPr lang="ca-ES" sz="1800" b="1" dirty="0">
                <a:solidFill>
                  <a:srgbClr val="FFFFFF"/>
                </a:solidFill>
                <a:latin typeface="Arial"/>
              </a:rPr>
              <a:t>4.114.414</a:t>
            </a:r>
            <a:r>
              <a:rPr lang="ca-ES" dirty="0"/>
              <a:t> </a:t>
            </a:r>
            <a:r>
              <a:rPr lang="ca-ES" sz="1800" b="1" dirty="0">
                <a:solidFill>
                  <a:srgbClr val="FFFFFF"/>
                </a:solidFill>
                <a:latin typeface="Arial"/>
              </a:rPr>
              <a:t>€</a:t>
            </a:r>
            <a:endParaRPr lang="ca-ES" sz="1800" dirty="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40410" y="1020728"/>
            <a:ext cx="7800340" cy="4769485"/>
          </a:xfrm>
          <a:prstGeom prst="rect">
            <a:avLst/>
          </a:prstGeom>
        </p:spPr>
        <p:txBody>
          <a:bodyPr vert="horz" wrap="square" lIns="0" tIns="12700" rIns="0" bIns="0" rtlCol="0">
            <a:spAutoFit/>
          </a:bodyPr>
          <a:lstStyle/>
          <a:p>
            <a:pPr marL="12700">
              <a:lnSpc>
                <a:spcPct val="100000"/>
              </a:lnSpc>
              <a:spcBef>
                <a:spcPts val="100"/>
              </a:spcBef>
            </a:pPr>
            <a:r>
              <a:rPr lang="ca-ES" sz="1800" b="1" dirty="0">
                <a:latin typeface="Arial"/>
              </a:rPr>
              <a:t>Reactivació</a:t>
            </a:r>
            <a:r>
              <a:rPr lang="ca-ES" dirty="0"/>
              <a:t> </a:t>
            </a:r>
            <a:r>
              <a:rPr lang="ca-ES" sz="1800" b="1" dirty="0">
                <a:latin typeface="Arial"/>
              </a:rPr>
              <a:t>dels</a:t>
            </a:r>
            <a:r>
              <a:rPr lang="ca-ES" dirty="0"/>
              <a:t> </a:t>
            </a:r>
            <a:r>
              <a:rPr lang="ca-ES" sz="1800" b="1" dirty="0">
                <a:latin typeface="Arial"/>
              </a:rPr>
              <a:t>mercats:</a:t>
            </a:r>
            <a:endParaRPr lang="ca-ES" sz="1800" dirty="0">
              <a:latin typeface="Arial"/>
              <a:cs typeface="Arial"/>
            </a:endParaRPr>
          </a:p>
          <a:p>
            <a:pPr marL="12700" marR="558165">
              <a:lnSpc>
                <a:spcPct val="101800"/>
              </a:lnSpc>
            </a:pPr>
            <a:r>
              <a:rPr lang="ca-ES" sz="1800" b="1" dirty="0">
                <a:latin typeface="Arial"/>
              </a:rPr>
              <a:t>“Barcelona</a:t>
            </a:r>
            <a:r>
              <a:rPr lang="ca-ES" dirty="0"/>
              <a:t> </a:t>
            </a:r>
            <a:r>
              <a:rPr lang="ca-ES" sz="1800" b="1" dirty="0">
                <a:latin typeface="Arial"/>
              </a:rPr>
              <a:t>mai</a:t>
            </a:r>
            <a:r>
              <a:rPr lang="ca-ES" dirty="0"/>
              <a:t> </a:t>
            </a:r>
            <a:r>
              <a:rPr lang="ca-ES" sz="1800" b="1" dirty="0">
                <a:latin typeface="Arial"/>
              </a:rPr>
              <a:t>s’atura”</a:t>
            </a:r>
            <a:r>
              <a:rPr lang="ca-ES" dirty="0"/>
              <a:t> </a:t>
            </a:r>
            <a:r>
              <a:rPr lang="ca-ES" sz="1800" b="1" dirty="0">
                <a:latin typeface="Arial"/>
              </a:rPr>
              <a:t>i mesura</a:t>
            </a:r>
            <a:r>
              <a:rPr lang="ca-ES" dirty="0"/>
              <a:t> </a:t>
            </a:r>
            <a:r>
              <a:rPr lang="ca-ES" sz="1800" b="1" dirty="0">
                <a:latin typeface="Arial"/>
              </a:rPr>
              <a:t>de</a:t>
            </a:r>
            <a:r>
              <a:rPr lang="ca-ES" dirty="0"/>
              <a:t> </a:t>
            </a:r>
            <a:r>
              <a:rPr lang="ca-ES" sz="1800" b="1" dirty="0">
                <a:latin typeface="Arial"/>
              </a:rPr>
              <a:t>govern</a:t>
            </a:r>
            <a:r>
              <a:rPr lang="ca-ES" dirty="0"/>
              <a:t> </a:t>
            </a:r>
            <a:r>
              <a:rPr lang="ca-ES" sz="1800" b="1" dirty="0">
                <a:latin typeface="Arial"/>
              </a:rPr>
              <a:t>“Pla</a:t>
            </a:r>
            <a:r>
              <a:rPr lang="ca-ES" dirty="0"/>
              <a:t> </a:t>
            </a:r>
            <a:r>
              <a:rPr lang="ca-ES" sz="1800" b="1" dirty="0">
                <a:latin typeface="Arial"/>
              </a:rPr>
              <a:t>de</a:t>
            </a:r>
            <a:r>
              <a:rPr lang="ca-ES" dirty="0"/>
              <a:t> </a:t>
            </a:r>
            <a:r>
              <a:rPr lang="ca-ES" sz="1800" b="1" dirty="0">
                <a:latin typeface="Arial"/>
              </a:rPr>
              <a:t>xoc</a:t>
            </a:r>
            <a:r>
              <a:rPr lang="ca-ES" dirty="0"/>
              <a:t> </a:t>
            </a:r>
            <a:r>
              <a:rPr lang="ca-ES" sz="1800" b="1" dirty="0">
                <a:latin typeface="Arial"/>
              </a:rPr>
              <a:t>i</a:t>
            </a:r>
            <a:r>
              <a:rPr lang="ca-ES" dirty="0"/>
              <a:t> </a:t>
            </a:r>
            <a:r>
              <a:rPr lang="ca-ES" sz="1800" b="1" dirty="0">
                <a:latin typeface="Arial"/>
              </a:rPr>
              <a:t>mesures</a:t>
            </a:r>
            <a:r>
              <a:rPr lang="ca-ES" dirty="0"/>
              <a:t> </a:t>
            </a:r>
            <a:r>
              <a:rPr lang="ca-ES" sz="1800" b="1" dirty="0">
                <a:latin typeface="Arial"/>
              </a:rPr>
              <a:t>post-covid-19</a:t>
            </a:r>
            <a:r>
              <a:rPr lang="ca-ES" dirty="0"/>
              <a:t> </a:t>
            </a:r>
            <a:r>
              <a:rPr lang="ca-ES" sz="1800" b="1" dirty="0">
                <a:latin typeface="Arial"/>
              </a:rPr>
              <a:t>per a comerç,</a:t>
            </a:r>
            <a:r>
              <a:rPr lang="ca-ES" dirty="0"/>
              <a:t> </a:t>
            </a:r>
            <a:r>
              <a:rPr lang="ca-ES" sz="1800" b="1" dirty="0">
                <a:latin typeface="Arial"/>
              </a:rPr>
              <a:t>mercats</a:t>
            </a:r>
            <a:r>
              <a:rPr lang="ca-ES" dirty="0"/>
              <a:t> </a:t>
            </a:r>
            <a:r>
              <a:rPr lang="ca-ES" sz="1800" b="1" dirty="0">
                <a:latin typeface="Arial"/>
              </a:rPr>
              <a:t>i</a:t>
            </a:r>
            <a:r>
              <a:rPr lang="ca-ES" dirty="0"/>
              <a:t> </a:t>
            </a:r>
            <a:r>
              <a:rPr lang="ca-ES" sz="1800" b="1" dirty="0">
                <a:latin typeface="Arial"/>
              </a:rPr>
              <a:t>restauració</a:t>
            </a:r>
            <a:r>
              <a:rPr lang="ca-ES" dirty="0"/>
              <a:t> </a:t>
            </a:r>
            <a:r>
              <a:rPr lang="ca-ES" sz="1800" b="1" dirty="0">
                <a:latin typeface="Arial"/>
              </a:rPr>
              <a:t>de</a:t>
            </a:r>
            <a:r>
              <a:rPr lang="ca-ES" dirty="0"/>
              <a:t> </a:t>
            </a:r>
            <a:r>
              <a:rPr lang="ca-ES" sz="1800" b="1" dirty="0">
                <a:latin typeface="Arial"/>
              </a:rPr>
              <a:t>Barcelona”.</a:t>
            </a:r>
            <a:endParaRPr lang="ca-ES" sz="1800" dirty="0">
              <a:latin typeface="Arial"/>
              <a:cs typeface="Arial"/>
            </a:endParaRPr>
          </a:p>
          <a:p>
            <a:pPr marL="12700">
              <a:lnSpc>
                <a:spcPct val="100000"/>
              </a:lnSpc>
              <a:spcBef>
                <a:spcPts val="40"/>
              </a:spcBef>
            </a:pPr>
            <a:r>
              <a:rPr lang="ca-ES" sz="1800" b="1" dirty="0">
                <a:latin typeface="Arial"/>
              </a:rPr>
              <a:t>Mesures</a:t>
            </a:r>
            <a:r>
              <a:rPr lang="ca-ES" dirty="0"/>
              <a:t> </a:t>
            </a:r>
            <a:r>
              <a:rPr lang="ca-ES" sz="1800" b="1" dirty="0">
                <a:latin typeface="Arial"/>
              </a:rPr>
              <a:t>per</a:t>
            </a:r>
            <a:r>
              <a:rPr lang="ca-ES" dirty="0"/>
              <a:t> </a:t>
            </a:r>
            <a:r>
              <a:rPr lang="ca-ES" sz="1800" b="1" dirty="0">
                <a:latin typeface="Arial"/>
              </a:rPr>
              <a:t>pal·liar</a:t>
            </a:r>
            <a:r>
              <a:rPr lang="ca-ES" dirty="0"/>
              <a:t> </a:t>
            </a:r>
            <a:r>
              <a:rPr lang="ca-ES" sz="1800" b="1" dirty="0">
                <a:latin typeface="Arial"/>
              </a:rPr>
              <a:t>els</a:t>
            </a:r>
            <a:r>
              <a:rPr lang="ca-ES" dirty="0"/>
              <a:t> </a:t>
            </a:r>
            <a:r>
              <a:rPr lang="ca-ES" sz="1800" b="1" dirty="0">
                <a:latin typeface="Arial"/>
              </a:rPr>
              <a:t>efectes</a:t>
            </a:r>
            <a:r>
              <a:rPr lang="ca-ES" dirty="0"/>
              <a:t> </a:t>
            </a:r>
            <a:r>
              <a:rPr lang="ca-ES" sz="1800" b="1" dirty="0">
                <a:latin typeface="Arial"/>
              </a:rPr>
              <a:t>adversos</a:t>
            </a:r>
            <a:r>
              <a:rPr lang="ca-ES" dirty="0"/>
              <a:t> </a:t>
            </a:r>
            <a:r>
              <a:rPr lang="ca-ES" sz="1800" b="1" dirty="0">
                <a:latin typeface="Arial"/>
              </a:rPr>
              <a:t>sobre</a:t>
            </a:r>
            <a:r>
              <a:rPr lang="ca-ES" dirty="0"/>
              <a:t> </a:t>
            </a:r>
            <a:r>
              <a:rPr lang="ca-ES" sz="1800" b="1" dirty="0">
                <a:latin typeface="Arial"/>
              </a:rPr>
              <a:t>l’activitat</a:t>
            </a:r>
            <a:r>
              <a:rPr lang="ca-ES" dirty="0"/>
              <a:t> </a:t>
            </a:r>
            <a:r>
              <a:rPr lang="ca-ES" sz="1800" b="1" dirty="0">
                <a:latin typeface="Arial"/>
              </a:rPr>
              <a:t>comercial.</a:t>
            </a:r>
            <a:endParaRPr lang="ca-ES" sz="1800" dirty="0">
              <a:latin typeface="Arial"/>
              <a:cs typeface="Arial"/>
            </a:endParaRPr>
          </a:p>
          <a:p>
            <a:pPr marL="156210" marR="249554" indent="-144145">
              <a:lnSpc>
                <a:spcPct val="101800"/>
              </a:lnSpc>
              <a:spcBef>
                <a:spcPts val="2200"/>
              </a:spcBef>
              <a:buChar char="•"/>
              <a:tabLst>
                <a:tab pos="158115" algn="l"/>
              </a:tabLst>
            </a:pPr>
            <a:r>
              <a:rPr lang="ca-ES" sz="1800" dirty="0">
                <a:latin typeface="Arial"/>
              </a:rPr>
              <a:t>Reajustament i reprogramació de cànons vinculats a afectacions de</a:t>
            </a:r>
            <a:r>
              <a:rPr lang="ca-ES" dirty="0"/>
              <a:t> </a:t>
            </a:r>
            <a:r>
              <a:rPr lang="ca-ES" sz="1800" dirty="0">
                <a:latin typeface="Arial"/>
              </a:rPr>
              <a:t>l’activitat</a:t>
            </a:r>
            <a:r>
              <a:rPr lang="ca-ES" dirty="0"/>
              <a:t> </a:t>
            </a:r>
            <a:r>
              <a:rPr lang="ca-ES" sz="1800" dirty="0">
                <a:latin typeface="Arial"/>
              </a:rPr>
              <a:t>(2020-21)</a:t>
            </a:r>
            <a:r>
              <a:rPr lang="ca-ES" dirty="0"/>
              <a:t> </a:t>
            </a:r>
            <a:r>
              <a:rPr lang="ca-ES" sz="1800" dirty="0">
                <a:latin typeface="Arial"/>
              </a:rPr>
              <a:t>i</a:t>
            </a:r>
            <a:r>
              <a:rPr lang="ca-ES" dirty="0"/>
              <a:t> </a:t>
            </a:r>
            <a:r>
              <a:rPr lang="ca-ES" sz="1800" dirty="0">
                <a:latin typeface="Arial"/>
              </a:rPr>
              <a:t>congelació</a:t>
            </a:r>
            <a:r>
              <a:rPr lang="ca-ES" dirty="0"/>
              <a:t> </a:t>
            </a:r>
            <a:r>
              <a:rPr lang="ca-ES" sz="1800" dirty="0">
                <a:latin typeface="Arial"/>
              </a:rPr>
              <a:t>de</a:t>
            </a:r>
            <a:r>
              <a:rPr lang="ca-ES" dirty="0"/>
              <a:t> </a:t>
            </a:r>
            <a:r>
              <a:rPr lang="ca-ES" sz="1800" dirty="0">
                <a:latin typeface="Arial"/>
              </a:rPr>
              <a:t>taxes</a:t>
            </a:r>
            <a:r>
              <a:rPr lang="ca-ES" dirty="0"/>
              <a:t> </a:t>
            </a:r>
            <a:r>
              <a:rPr lang="ca-ES" sz="1800" dirty="0">
                <a:latin typeface="Arial"/>
              </a:rPr>
              <a:t>(ordenança</a:t>
            </a:r>
            <a:r>
              <a:rPr lang="ca-ES" dirty="0"/>
              <a:t> </a:t>
            </a:r>
            <a:r>
              <a:rPr lang="ca-ES" sz="1800" dirty="0">
                <a:latin typeface="Arial"/>
              </a:rPr>
              <a:t>fiscal</a:t>
            </a:r>
            <a:r>
              <a:rPr lang="ca-ES" dirty="0"/>
              <a:t> </a:t>
            </a:r>
            <a:r>
              <a:rPr lang="ca-ES" sz="1800" dirty="0">
                <a:latin typeface="Arial"/>
              </a:rPr>
              <a:t>2021).</a:t>
            </a:r>
            <a:endParaRPr lang="ca-ES" sz="1800" dirty="0">
              <a:latin typeface="Arial"/>
              <a:cs typeface="Arial"/>
            </a:endParaRPr>
          </a:p>
          <a:p>
            <a:pPr marL="156210" marR="422909" indent="-144145">
              <a:lnSpc>
                <a:spcPct val="101800"/>
              </a:lnSpc>
              <a:buChar char="•"/>
              <a:tabLst>
                <a:tab pos="158115" algn="l"/>
              </a:tabLst>
            </a:pPr>
            <a:r>
              <a:rPr lang="ca-ES" sz="1800" dirty="0">
                <a:latin typeface="Arial"/>
              </a:rPr>
              <a:t>Reorientació</a:t>
            </a:r>
            <a:r>
              <a:rPr lang="ca-ES" dirty="0"/>
              <a:t> </a:t>
            </a:r>
            <a:r>
              <a:rPr lang="ca-ES" sz="1800" dirty="0">
                <a:latin typeface="Arial"/>
              </a:rPr>
              <a:t>campanya</a:t>
            </a:r>
            <a:r>
              <a:rPr lang="ca-ES" dirty="0"/>
              <a:t> </a:t>
            </a:r>
            <a:r>
              <a:rPr lang="ca-ES" sz="1800" dirty="0">
                <a:latin typeface="Arial"/>
              </a:rPr>
              <a:t>subvencions</a:t>
            </a:r>
            <a:r>
              <a:rPr lang="ca-ES" dirty="0"/>
              <a:t> </a:t>
            </a:r>
            <a:r>
              <a:rPr lang="ca-ES" sz="1800" dirty="0">
                <a:latin typeface="Arial"/>
              </a:rPr>
              <a:t>IMMB</a:t>
            </a:r>
            <a:r>
              <a:rPr lang="ca-ES" dirty="0"/>
              <a:t> </a:t>
            </a:r>
            <a:r>
              <a:rPr lang="ca-ES" sz="1800" dirty="0">
                <a:latin typeface="Arial"/>
              </a:rPr>
              <a:t>dirigides</a:t>
            </a:r>
            <a:r>
              <a:rPr lang="ca-ES" dirty="0"/>
              <a:t> </a:t>
            </a:r>
            <a:r>
              <a:rPr lang="ca-ES" sz="1800" dirty="0">
                <a:latin typeface="Arial"/>
              </a:rPr>
              <a:t>a</a:t>
            </a:r>
            <a:r>
              <a:rPr lang="ca-ES" dirty="0"/>
              <a:t> </a:t>
            </a:r>
            <a:r>
              <a:rPr lang="ca-ES" sz="1800" dirty="0">
                <a:latin typeface="Arial"/>
              </a:rPr>
              <a:t>donar</a:t>
            </a:r>
            <a:r>
              <a:rPr lang="ca-ES" dirty="0"/>
              <a:t> </a:t>
            </a:r>
            <a:r>
              <a:rPr lang="ca-ES" sz="1800" dirty="0">
                <a:latin typeface="Arial"/>
              </a:rPr>
              <a:t>suport </a:t>
            </a:r>
            <a:r>
              <a:rPr lang="ca-ES" dirty="0"/>
              <a:t> </a:t>
            </a:r>
            <a:r>
              <a:rPr lang="ca-ES" sz="1800" dirty="0">
                <a:latin typeface="Arial"/>
              </a:rPr>
              <a:t>a</a:t>
            </a:r>
            <a:r>
              <a:rPr lang="ca-ES" dirty="0"/>
              <a:t> </a:t>
            </a:r>
            <a:r>
              <a:rPr lang="ca-ES" sz="1800" dirty="0">
                <a:latin typeface="Arial"/>
              </a:rPr>
              <a:t>les</a:t>
            </a:r>
            <a:r>
              <a:rPr lang="ca-ES" dirty="0"/>
              <a:t> </a:t>
            </a:r>
            <a:r>
              <a:rPr lang="ca-ES" sz="1800" dirty="0">
                <a:latin typeface="Arial"/>
              </a:rPr>
              <a:t>despeses</a:t>
            </a:r>
            <a:r>
              <a:rPr lang="ca-ES" dirty="0"/>
              <a:t> </a:t>
            </a:r>
            <a:r>
              <a:rPr lang="ca-ES" sz="1800" dirty="0">
                <a:latin typeface="Arial"/>
              </a:rPr>
              <a:t>extraordinàries</a:t>
            </a:r>
            <a:r>
              <a:rPr lang="ca-ES" dirty="0"/>
              <a:t> </a:t>
            </a:r>
            <a:r>
              <a:rPr lang="ca-ES" sz="1800" dirty="0">
                <a:latin typeface="Arial"/>
              </a:rPr>
              <a:t>derivades</a:t>
            </a:r>
            <a:r>
              <a:rPr lang="ca-ES" dirty="0"/>
              <a:t> </a:t>
            </a:r>
            <a:r>
              <a:rPr lang="ca-ES" sz="1800" dirty="0">
                <a:latin typeface="Arial"/>
              </a:rPr>
              <a:t>de</a:t>
            </a:r>
            <a:r>
              <a:rPr lang="ca-ES" dirty="0"/>
              <a:t> </a:t>
            </a:r>
            <a:r>
              <a:rPr lang="ca-ES" sz="1800" dirty="0">
                <a:latin typeface="Arial"/>
              </a:rPr>
              <a:t>la</a:t>
            </a:r>
            <a:r>
              <a:rPr lang="ca-ES" dirty="0"/>
              <a:t> </a:t>
            </a:r>
            <a:r>
              <a:rPr lang="ca-ES" sz="1800" dirty="0">
                <a:latin typeface="Arial"/>
              </a:rPr>
              <a:t>covid-19.</a:t>
            </a:r>
            <a:endParaRPr lang="ca-ES" sz="1800" dirty="0">
              <a:latin typeface="Arial"/>
              <a:cs typeface="Arial"/>
            </a:endParaRPr>
          </a:p>
          <a:p>
            <a:pPr marL="157480" indent="-145415">
              <a:lnSpc>
                <a:spcPct val="100000"/>
              </a:lnSpc>
              <a:spcBef>
                <a:spcPts val="40"/>
              </a:spcBef>
              <a:buChar char="•"/>
              <a:tabLst>
                <a:tab pos="158115" algn="l"/>
              </a:tabLst>
            </a:pPr>
            <a:r>
              <a:rPr lang="ca-ES" sz="1800" dirty="0">
                <a:latin typeface="Arial"/>
              </a:rPr>
              <a:t>Plans</a:t>
            </a:r>
            <a:r>
              <a:rPr lang="ca-ES" dirty="0"/>
              <a:t> </a:t>
            </a:r>
            <a:r>
              <a:rPr lang="ca-ES" sz="1800" dirty="0">
                <a:latin typeface="Arial"/>
              </a:rPr>
              <a:t>d’acció</a:t>
            </a:r>
            <a:r>
              <a:rPr lang="ca-ES" dirty="0"/>
              <a:t> </a:t>
            </a:r>
            <a:r>
              <a:rPr lang="ca-ES" sz="1800" dirty="0">
                <a:latin typeface="Arial"/>
              </a:rPr>
              <a:t>específics</a:t>
            </a:r>
            <a:r>
              <a:rPr lang="ca-ES" dirty="0"/>
              <a:t> </a:t>
            </a:r>
            <a:r>
              <a:rPr lang="ca-ES" sz="1800" dirty="0">
                <a:latin typeface="Arial"/>
              </a:rPr>
              <a:t>mercats</a:t>
            </a:r>
            <a:r>
              <a:rPr lang="ca-ES" dirty="0"/>
              <a:t> </a:t>
            </a:r>
            <a:r>
              <a:rPr lang="ca-ES" sz="1800" dirty="0">
                <a:latin typeface="Arial"/>
              </a:rPr>
              <a:t>no</a:t>
            </a:r>
            <a:r>
              <a:rPr lang="ca-ES" dirty="0"/>
              <a:t> </a:t>
            </a:r>
            <a:r>
              <a:rPr lang="ca-ES" sz="1800" dirty="0">
                <a:latin typeface="Arial"/>
              </a:rPr>
              <a:t>alimentaris:</a:t>
            </a:r>
            <a:endParaRPr lang="ca-ES" sz="1800" dirty="0">
              <a:latin typeface="Arial"/>
              <a:cs typeface="Arial"/>
            </a:endParaRPr>
          </a:p>
          <a:p>
            <a:pPr marL="156210" marR="5080">
              <a:lnSpc>
                <a:spcPct val="101800"/>
              </a:lnSpc>
            </a:pPr>
            <a:r>
              <a:rPr lang="ca-ES" sz="1800" dirty="0">
                <a:latin typeface="Arial"/>
              </a:rPr>
              <a:t>Exempcions</a:t>
            </a:r>
            <a:r>
              <a:rPr lang="ca-ES" dirty="0"/>
              <a:t> </a:t>
            </a:r>
            <a:r>
              <a:rPr lang="ca-ES" sz="1800" dirty="0">
                <a:latin typeface="Arial"/>
              </a:rPr>
              <a:t>o</a:t>
            </a:r>
            <a:r>
              <a:rPr lang="ca-ES" dirty="0"/>
              <a:t> </a:t>
            </a:r>
            <a:r>
              <a:rPr lang="ca-ES" sz="1800" dirty="0">
                <a:latin typeface="Arial"/>
              </a:rPr>
              <a:t>ajornaments</a:t>
            </a:r>
            <a:r>
              <a:rPr lang="ca-ES" dirty="0"/>
              <a:t> </a:t>
            </a:r>
            <a:r>
              <a:rPr lang="ca-ES" sz="1800" dirty="0">
                <a:latin typeface="Arial"/>
              </a:rPr>
              <a:t>de</a:t>
            </a:r>
            <a:r>
              <a:rPr lang="ca-ES" dirty="0"/>
              <a:t> </a:t>
            </a:r>
            <a:r>
              <a:rPr lang="ca-ES" sz="1800" dirty="0">
                <a:latin typeface="Arial"/>
              </a:rPr>
              <a:t>taxes.</a:t>
            </a:r>
            <a:r>
              <a:rPr lang="ca-ES" dirty="0"/>
              <a:t> </a:t>
            </a:r>
            <a:r>
              <a:rPr lang="ca-ES" sz="1800" dirty="0">
                <a:latin typeface="Arial"/>
              </a:rPr>
              <a:t>Accions</a:t>
            </a:r>
            <a:r>
              <a:rPr lang="ca-ES" dirty="0"/>
              <a:t> </a:t>
            </a:r>
            <a:r>
              <a:rPr lang="ca-ES" sz="1800" dirty="0">
                <a:latin typeface="Arial"/>
              </a:rPr>
              <a:t>de</a:t>
            </a:r>
            <a:r>
              <a:rPr lang="ca-ES" dirty="0"/>
              <a:t> </a:t>
            </a:r>
            <a:r>
              <a:rPr lang="ca-ES" sz="1800" dirty="0">
                <a:latin typeface="Arial"/>
              </a:rPr>
              <a:t>promoció</a:t>
            </a:r>
            <a:r>
              <a:rPr lang="ca-ES" dirty="0"/>
              <a:t> </a:t>
            </a:r>
            <a:r>
              <a:rPr lang="ca-ES" sz="1800" dirty="0">
                <a:latin typeface="Arial"/>
              </a:rPr>
              <a:t>i</a:t>
            </a:r>
            <a:r>
              <a:rPr lang="ca-ES" dirty="0"/>
              <a:t> </a:t>
            </a:r>
            <a:r>
              <a:rPr lang="ca-ES" sz="1800" dirty="0">
                <a:latin typeface="Arial"/>
              </a:rPr>
              <a:t>proveïment </a:t>
            </a:r>
            <a:r>
              <a:rPr lang="ca-ES" dirty="0"/>
              <a:t> </a:t>
            </a:r>
            <a:r>
              <a:rPr lang="ca-ES" sz="1800" dirty="0">
                <a:latin typeface="Arial"/>
              </a:rPr>
              <a:t>de</a:t>
            </a:r>
            <a:r>
              <a:rPr lang="ca-ES" dirty="0"/>
              <a:t> </a:t>
            </a:r>
            <a:r>
              <a:rPr lang="ca-ES" sz="1800" dirty="0">
                <a:latin typeface="Arial"/>
              </a:rPr>
              <a:t>serveis</a:t>
            </a:r>
            <a:r>
              <a:rPr lang="ca-ES" dirty="0"/>
              <a:t> </a:t>
            </a:r>
            <a:r>
              <a:rPr lang="ca-ES" sz="1800" dirty="0">
                <a:latin typeface="Arial"/>
              </a:rPr>
              <a:t>necessaris</a:t>
            </a:r>
            <a:r>
              <a:rPr lang="ca-ES" dirty="0"/>
              <a:t> </a:t>
            </a:r>
            <a:r>
              <a:rPr lang="ca-ES" sz="1800" dirty="0">
                <a:latin typeface="Arial"/>
              </a:rPr>
              <a:t>per</a:t>
            </a:r>
            <a:r>
              <a:rPr lang="ca-ES" dirty="0"/>
              <a:t> </a:t>
            </a:r>
            <a:r>
              <a:rPr lang="ca-ES" sz="1800" dirty="0">
                <a:latin typeface="Arial"/>
              </a:rPr>
              <a:t>a</a:t>
            </a:r>
            <a:r>
              <a:rPr lang="ca-ES" dirty="0"/>
              <a:t> </a:t>
            </a:r>
            <a:r>
              <a:rPr lang="ca-ES" sz="1800" dirty="0">
                <a:latin typeface="Arial"/>
              </a:rPr>
              <a:t>la</a:t>
            </a:r>
            <a:r>
              <a:rPr lang="ca-ES" dirty="0"/>
              <a:t> </a:t>
            </a:r>
            <a:r>
              <a:rPr lang="ca-ES" sz="1800" dirty="0">
                <a:latin typeface="Arial"/>
              </a:rPr>
              <a:t>operativa</a:t>
            </a:r>
            <a:r>
              <a:rPr lang="ca-ES" dirty="0"/>
              <a:t> </a:t>
            </a:r>
            <a:r>
              <a:rPr lang="ca-ES" sz="1800" dirty="0">
                <a:latin typeface="Arial"/>
              </a:rPr>
              <a:t>dels</a:t>
            </a:r>
            <a:r>
              <a:rPr lang="ca-ES" dirty="0"/>
              <a:t> </a:t>
            </a:r>
            <a:r>
              <a:rPr lang="ca-ES" sz="1800" dirty="0">
                <a:latin typeface="Arial"/>
              </a:rPr>
              <a:t>mercats</a:t>
            </a:r>
            <a:r>
              <a:rPr lang="ca-ES" dirty="0"/>
              <a:t> </a:t>
            </a:r>
            <a:r>
              <a:rPr lang="ca-ES" sz="1800" dirty="0">
                <a:latin typeface="Arial"/>
              </a:rPr>
              <a:t>en</a:t>
            </a:r>
            <a:r>
              <a:rPr lang="ca-ES" dirty="0"/>
              <a:t> </a:t>
            </a:r>
            <a:r>
              <a:rPr lang="ca-ES" sz="1800" dirty="0">
                <a:latin typeface="Arial"/>
              </a:rPr>
              <a:t>entorn</a:t>
            </a:r>
            <a:r>
              <a:rPr lang="ca-ES" dirty="0"/>
              <a:t> </a:t>
            </a:r>
            <a:r>
              <a:rPr lang="ca-ES" sz="1800" dirty="0">
                <a:latin typeface="Arial"/>
              </a:rPr>
              <a:t>de covid.</a:t>
            </a:r>
            <a:endParaRPr lang="ca-ES" sz="1800" dirty="0">
              <a:latin typeface="Arial"/>
              <a:cs typeface="Arial"/>
            </a:endParaRPr>
          </a:p>
          <a:p>
            <a:pPr marL="156210" marR="1558290" indent="-144145">
              <a:lnSpc>
                <a:spcPct val="101800"/>
              </a:lnSpc>
              <a:buChar char="•"/>
              <a:tabLst>
                <a:tab pos="158115" algn="l"/>
              </a:tabLst>
            </a:pPr>
            <a:r>
              <a:rPr lang="ca-ES" sz="1800" dirty="0">
                <a:latin typeface="Arial"/>
              </a:rPr>
              <a:t>Plataforma</a:t>
            </a:r>
            <a:r>
              <a:rPr lang="ca-ES" dirty="0"/>
              <a:t> </a:t>
            </a:r>
            <a:r>
              <a:rPr lang="ca-ES" sz="1800" dirty="0">
                <a:latin typeface="Arial"/>
              </a:rPr>
              <a:t>digital</a:t>
            </a:r>
            <a:r>
              <a:rPr lang="ca-ES" dirty="0"/>
              <a:t> </a:t>
            </a:r>
            <a:r>
              <a:rPr lang="ca-ES" sz="1800" dirty="0">
                <a:latin typeface="Arial"/>
              </a:rPr>
              <a:t>de</a:t>
            </a:r>
            <a:r>
              <a:rPr lang="ca-ES" dirty="0"/>
              <a:t> </a:t>
            </a:r>
            <a:r>
              <a:rPr lang="ca-ES" sz="1800" dirty="0">
                <a:latin typeface="Arial"/>
              </a:rPr>
              <a:t>venda en línia</a:t>
            </a:r>
            <a:r>
              <a:rPr lang="ca-ES" sz="1800" i="1" dirty="0">
                <a:latin typeface="Arial"/>
              </a:rPr>
              <a:t>:</a:t>
            </a:r>
            <a:r>
              <a:rPr lang="ca-ES" dirty="0"/>
              <a:t> </a:t>
            </a:r>
            <a:r>
              <a:rPr lang="ca-ES" sz="1800" i="1" dirty="0">
                <a:latin typeface="Arial"/>
              </a:rPr>
              <a:t>Marketplace</a:t>
            </a:r>
            <a:r>
              <a:rPr lang="ca-ES" dirty="0"/>
              <a:t> </a:t>
            </a:r>
            <a:r>
              <a:rPr lang="ca-ES" sz="1800" dirty="0">
                <a:latin typeface="Arial"/>
              </a:rPr>
              <a:t>mercats, </a:t>
            </a:r>
            <a:r>
              <a:rPr lang="ca-ES" dirty="0"/>
              <a:t> </a:t>
            </a:r>
            <a:r>
              <a:rPr lang="ca-ES" sz="1800" dirty="0">
                <a:latin typeface="Arial"/>
              </a:rPr>
              <a:t>xarxa</a:t>
            </a:r>
            <a:r>
              <a:rPr lang="ca-ES" dirty="0"/>
              <a:t> </a:t>
            </a:r>
            <a:r>
              <a:rPr lang="ca-ES" sz="1800" dirty="0">
                <a:latin typeface="Arial"/>
              </a:rPr>
              <a:t>de</a:t>
            </a:r>
            <a:r>
              <a:rPr lang="ca-ES" dirty="0"/>
              <a:t> </a:t>
            </a:r>
            <a:r>
              <a:rPr lang="ca-ES" sz="1800" i="1" dirty="0">
                <a:latin typeface="Arial"/>
              </a:rPr>
              <a:t>lockers</a:t>
            </a:r>
            <a:r>
              <a:rPr lang="ca-ES" dirty="0"/>
              <a:t> </a:t>
            </a:r>
            <a:r>
              <a:rPr lang="ca-ES" sz="1800" dirty="0">
                <a:latin typeface="Arial"/>
              </a:rPr>
              <a:t>i</a:t>
            </a:r>
            <a:r>
              <a:rPr lang="ca-ES" dirty="0"/>
              <a:t> </a:t>
            </a:r>
            <a:r>
              <a:rPr lang="ca-ES" sz="1800" dirty="0">
                <a:latin typeface="Arial"/>
              </a:rPr>
              <a:t>pla</a:t>
            </a:r>
            <a:r>
              <a:rPr lang="ca-ES" dirty="0"/>
              <a:t> </a:t>
            </a:r>
            <a:r>
              <a:rPr lang="ca-ES" sz="1800" dirty="0">
                <a:latin typeface="Arial"/>
              </a:rPr>
              <a:t>de</a:t>
            </a:r>
            <a:r>
              <a:rPr lang="ca-ES" dirty="0"/>
              <a:t> </a:t>
            </a:r>
            <a:r>
              <a:rPr lang="ca-ES" sz="1800" dirty="0">
                <a:latin typeface="Arial"/>
              </a:rPr>
              <a:t>digitalització.</a:t>
            </a:r>
            <a:endParaRPr lang="ca-ES" sz="1800" dirty="0">
              <a:latin typeface="Arial"/>
              <a:cs typeface="Arial"/>
            </a:endParaRPr>
          </a:p>
          <a:p>
            <a:pPr marL="156210" marR="990600" indent="-144145">
              <a:lnSpc>
                <a:spcPct val="101800"/>
              </a:lnSpc>
              <a:buChar char="•"/>
              <a:tabLst>
                <a:tab pos="158115" algn="l"/>
              </a:tabLst>
            </a:pPr>
            <a:r>
              <a:rPr lang="ca-ES" sz="1800" dirty="0">
                <a:latin typeface="Arial"/>
              </a:rPr>
              <a:t>Accions</a:t>
            </a:r>
            <a:r>
              <a:rPr lang="ca-ES" dirty="0"/>
              <a:t> </a:t>
            </a:r>
            <a:r>
              <a:rPr lang="ca-ES" sz="1800" dirty="0">
                <a:latin typeface="Arial"/>
              </a:rPr>
              <a:t>de</a:t>
            </a:r>
            <a:r>
              <a:rPr lang="ca-ES" dirty="0"/>
              <a:t> </a:t>
            </a:r>
            <a:r>
              <a:rPr lang="ca-ES" sz="1800" dirty="0">
                <a:latin typeface="Arial"/>
              </a:rPr>
              <a:t>comunicació</a:t>
            </a:r>
            <a:r>
              <a:rPr lang="ca-ES" dirty="0"/>
              <a:t> </a:t>
            </a:r>
            <a:r>
              <a:rPr lang="ca-ES" sz="1800" dirty="0">
                <a:latin typeface="Arial"/>
              </a:rPr>
              <a:t>i</a:t>
            </a:r>
            <a:r>
              <a:rPr lang="ca-ES" dirty="0"/>
              <a:t> </a:t>
            </a:r>
            <a:r>
              <a:rPr lang="ca-ES" sz="1800" dirty="0">
                <a:latin typeface="Arial"/>
              </a:rPr>
              <a:t>promoció</a:t>
            </a:r>
            <a:r>
              <a:rPr lang="ca-ES" dirty="0"/>
              <a:t> </a:t>
            </a:r>
            <a:r>
              <a:rPr lang="ca-ES" sz="1800" dirty="0">
                <a:latin typeface="Arial"/>
              </a:rPr>
              <a:t>de la xarxa</a:t>
            </a:r>
            <a:r>
              <a:rPr lang="ca-ES" dirty="0"/>
              <a:t> </a:t>
            </a:r>
            <a:r>
              <a:rPr lang="ca-ES" sz="1800" dirty="0">
                <a:latin typeface="Arial"/>
              </a:rPr>
              <a:t>de mercats</a:t>
            </a:r>
            <a:r>
              <a:rPr lang="ca-ES" dirty="0"/>
              <a:t> </a:t>
            </a:r>
            <a:r>
              <a:rPr lang="ca-ES" sz="1800" dirty="0">
                <a:latin typeface="Arial"/>
              </a:rPr>
              <a:t>i</a:t>
            </a:r>
            <a:r>
              <a:rPr lang="ca-ES" dirty="0"/>
              <a:t> </a:t>
            </a:r>
            <a:r>
              <a:rPr lang="ca-ES" sz="1800" dirty="0">
                <a:latin typeface="Arial"/>
              </a:rPr>
              <a:t>foment del</a:t>
            </a:r>
            <a:r>
              <a:rPr lang="ca-ES" dirty="0"/>
              <a:t> </a:t>
            </a:r>
            <a:r>
              <a:rPr lang="ca-ES" sz="1800" dirty="0">
                <a:latin typeface="Arial"/>
              </a:rPr>
              <a:t>consum</a:t>
            </a:r>
            <a:r>
              <a:rPr lang="ca-ES" dirty="0"/>
              <a:t> </a:t>
            </a:r>
            <a:r>
              <a:rPr lang="ca-ES" sz="1800" dirty="0">
                <a:latin typeface="Arial"/>
              </a:rPr>
              <a:t>local</a:t>
            </a:r>
            <a:r>
              <a:rPr lang="ca-ES" dirty="0"/>
              <a:t> </a:t>
            </a:r>
            <a:r>
              <a:rPr lang="ca-ES" sz="1800" dirty="0">
                <a:latin typeface="Arial"/>
              </a:rPr>
              <a:t>i</a:t>
            </a:r>
            <a:r>
              <a:rPr lang="ca-ES" dirty="0"/>
              <a:t> </a:t>
            </a:r>
            <a:r>
              <a:rPr lang="ca-ES" sz="1800" dirty="0">
                <a:latin typeface="Arial"/>
              </a:rPr>
              <a:t>dels</a:t>
            </a:r>
            <a:r>
              <a:rPr lang="ca-ES" dirty="0"/>
              <a:t> </a:t>
            </a:r>
            <a:r>
              <a:rPr lang="ca-ES" sz="1800" dirty="0">
                <a:latin typeface="Arial"/>
              </a:rPr>
              <a:t>seus</a:t>
            </a:r>
            <a:r>
              <a:rPr lang="ca-ES" dirty="0"/>
              <a:t> </a:t>
            </a:r>
            <a:r>
              <a:rPr lang="ca-ES" sz="1800" dirty="0">
                <a:latin typeface="Arial"/>
              </a:rPr>
              <a:t>valors</a:t>
            </a:r>
            <a:r>
              <a:rPr lang="ca-ES" dirty="0"/>
              <a:t> </a:t>
            </a:r>
            <a:r>
              <a:rPr lang="ca-ES" sz="1800" dirty="0">
                <a:latin typeface="Arial"/>
              </a:rPr>
              <a:t>diferencials.</a:t>
            </a:r>
            <a:endParaRPr lang="ca-ES" sz="1800" dirty="0">
              <a:latin typeface="Arial"/>
              <a:cs typeface="Arial"/>
            </a:endParaRPr>
          </a:p>
          <a:p>
            <a:pPr marL="157480" indent="-145415">
              <a:lnSpc>
                <a:spcPct val="100000"/>
              </a:lnSpc>
              <a:spcBef>
                <a:spcPts val="40"/>
              </a:spcBef>
              <a:buChar char="•"/>
              <a:tabLst>
                <a:tab pos="158115" algn="l"/>
              </a:tabLst>
            </a:pPr>
            <a:r>
              <a:rPr lang="ca-ES" sz="1800" dirty="0">
                <a:latin typeface="Arial"/>
              </a:rPr>
              <a:t>Manteniment</a:t>
            </a:r>
            <a:r>
              <a:rPr lang="ca-ES" dirty="0"/>
              <a:t> </a:t>
            </a:r>
            <a:r>
              <a:rPr lang="ca-ES" sz="1800" dirty="0">
                <a:latin typeface="Arial"/>
              </a:rPr>
              <a:t>de</a:t>
            </a:r>
            <a:r>
              <a:rPr lang="ca-ES" dirty="0"/>
              <a:t> </a:t>
            </a:r>
            <a:r>
              <a:rPr lang="ca-ES" sz="1800" dirty="0">
                <a:latin typeface="Arial"/>
              </a:rPr>
              <a:t>l’esforç</a:t>
            </a:r>
            <a:r>
              <a:rPr lang="ca-ES" dirty="0"/>
              <a:t> </a:t>
            </a:r>
            <a:r>
              <a:rPr lang="ca-ES" sz="1800" dirty="0">
                <a:latin typeface="Arial"/>
              </a:rPr>
              <a:t>inversor</a:t>
            </a:r>
            <a:r>
              <a:rPr lang="ca-ES" dirty="0"/>
              <a:t> </a:t>
            </a:r>
            <a:r>
              <a:rPr lang="ca-ES" sz="1800" dirty="0">
                <a:latin typeface="Arial"/>
              </a:rPr>
              <a:t>2020-23</a:t>
            </a:r>
            <a:r>
              <a:rPr lang="ca-ES" dirty="0"/>
              <a:t> </a:t>
            </a:r>
            <a:r>
              <a:rPr lang="ca-ES" sz="1800" dirty="0">
                <a:latin typeface="Arial"/>
              </a:rPr>
              <a:t>en</a:t>
            </a:r>
            <a:r>
              <a:rPr lang="ca-ES" dirty="0"/>
              <a:t> </a:t>
            </a:r>
            <a:r>
              <a:rPr lang="ca-ES" sz="1800" dirty="0">
                <a:latin typeface="Arial"/>
              </a:rPr>
              <a:t>la</a:t>
            </a:r>
            <a:r>
              <a:rPr lang="ca-ES" dirty="0"/>
              <a:t> </a:t>
            </a:r>
            <a:r>
              <a:rPr lang="ca-ES" sz="1800" dirty="0">
                <a:latin typeface="Arial"/>
              </a:rPr>
              <a:t>xarxa</a:t>
            </a:r>
            <a:r>
              <a:rPr lang="ca-ES" dirty="0"/>
              <a:t> </a:t>
            </a:r>
            <a:r>
              <a:rPr lang="ca-ES" sz="1800" dirty="0">
                <a:latin typeface="Arial"/>
              </a:rPr>
              <a:t>de</a:t>
            </a:r>
            <a:r>
              <a:rPr lang="ca-ES" dirty="0"/>
              <a:t> </a:t>
            </a:r>
            <a:r>
              <a:rPr lang="ca-ES" sz="1800" dirty="0">
                <a:latin typeface="Arial"/>
              </a:rPr>
              <a:t>mercats.</a:t>
            </a:r>
            <a:endParaRPr lang="ca-ES" sz="1800" dirty="0">
              <a:latin typeface="Arial"/>
              <a:cs typeface="Arial"/>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4205605">
              <a:lnSpc>
                <a:spcPct val="100000"/>
              </a:lnSpc>
              <a:spcBef>
                <a:spcPts val="100"/>
              </a:spcBef>
              <a:tabLst>
                <a:tab pos="12252325" algn="l"/>
              </a:tabLst>
            </a:pPr>
            <a:r>
              <a:rPr lang="ca-ES"/>
              <a:t>2. Mercats 2020-21: actuacions covid-19</a:t>
            </a:r>
            <a:r>
              <a:rPr lang="en-US"/>
              <a:t>	</a:t>
            </a:r>
          </a:p>
        </p:txBody>
      </p:sp>
      <p:pic>
        <p:nvPicPr>
          <p:cNvPr id="4" name="object 4"/>
          <p:cNvPicPr/>
          <p:nvPr/>
        </p:nvPicPr>
        <p:blipFill>
          <a:blip r:embed="rId2" cstate="print"/>
          <a:stretch>
            <a:fillRect/>
          </a:stretch>
        </p:blipFill>
        <p:spPr>
          <a:xfrm>
            <a:off x="359994" y="359994"/>
            <a:ext cx="3869105" cy="662400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7299" y="1023109"/>
            <a:ext cx="3887470" cy="4963795"/>
          </a:xfrm>
          <a:prstGeom prst="rect">
            <a:avLst/>
          </a:prstGeom>
        </p:spPr>
        <p:txBody>
          <a:bodyPr vert="horz" wrap="square" lIns="0" tIns="3810" rIns="0" bIns="0" rtlCol="0">
            <a:spAutoFit/>
          </a:bodyPr>
          <a:lstStyle/>
          <a:p>
            <a:pPr marL="12700" marR="5080">
              <a:lnSpc>
                <a:spcPct val="103499"/>
              </a:lnSpc>
              <a:spcBef>
                <a:spcPts val="30"/>
              </a:spcBef>
            </a:pPr>
            <a:r>
              <a:rPr lang="ca-ES" sz="1650" b="1" dirty="0">
                <a:latin typeface="Arial" pitchFamily="34" charset="0"/>
                <a:cs typeface="Arial" pitchFamily="34" charset="0"/>
              </a:rPr>
              <a:t>Aposta pel desenvolupament dels mercats</a:t>
            </a:r>
            <a:r>
              <a:rPr lang="ca-ES" sz="1650" dirty="0">
                <a:latin typeface="Arial" pitchFamily="34" charset="0"/>
                <a:cs typeface="Arial" pitchFamily="34" charset="0"/>
              </a:rPr>
              <a:t> </a:t>
            </a:r>
            <a:r>
              <a:rPr lang="ca-ES" sz="1650" b="1" dirty="0">
                <a:latin typeface="Arial" pitchFamily="34" charset="0"/>
                <a:cs typeface="Arial" pitchFamily="34" charset="0"/>
              </a:rPr>
              <a:t>seguint</a:t>
            </a:r>
            <a:r>
              <a:rPr lang="ca-ES" sz="1650" dirty="0">
                <a:latin typeface="Arial" pitchFamily="34" charset="0"/>
                <a:cs typeface="Arial" pitchFamily="34" charset="0"/>
              </a:rPr>
              <a:t> </a:t>
            </a:r>
            <a:r>
              <a:rPr lang="ca-ES" sz="1650" b="1" dirty="0">
                <a:latin typeface="Arial" pitchFamily="34" charset="0"/>
                <a:cs typeface="Arial" pitchFamily="34" charset="0"/>
              </a:rPr>
              <a:t>un</a:t>
            </a:r>
            <a:r>
              <a:rPr lang="ca-ES" sz="1650" dirty="0">
                <a:latin typeface="Arial" pitchFamily="34" charset="0"/>
                <a:cs typeface="Arial" pitchFamily="34" charset="0"/>
              </a:rPr>
              <a:t> </a:t>
            </a:r>
            <a:r>
              <a:rPr lang="ca-ES" sz="1650" b="1" dirty="0">
                <a:latin typeface="Arial" pitchFamily="34" charset="0"/>
                <a:cs typeface="Arial" pitchFamily="34" charset="0"/>
              </a:rPr>
              <a:t>model</a:t>
            </a:r>
            <a:r>
              <a:rPr lang="ca-ES" sz="1650" dirty="0">
                <a:latin typeface="Arial" pitchFamily="34" charset="0"/>
                <a:cs typeface="Arial" pitchFamily="34" charset="0"/>
              </a:rPr>
              <a:t> </a:t>
            </a:r>
            <a:r>
              <a:rPr lang="ca-ES" sz="1650" b="1" dirty="0">
                <a:latin typeface="Arial" pitchFamily="34" charset="0"/>
                <a:cs typeface="Arial" pitchFamily="34" charset="0"/>
              </a:rPr>
              <a:t>mediterrani</a:t>
            </a:r>
            <a:r>
              <a:rPr lang="ca-ES" sz="1650" dirty="0">
                <a:latin typeface="Arial" pitchFamily="34" charset="0"/>
                <a:cs typeface="Arial" pitchFamily="34" charset="0"/>
              </a:rPr>
              <a:t> </a:t>
            </a:r>
            <a:r>
              <a:rPr lang="ca-ES" sz="1650" b="1" dirty="0">
                <a:latin typeface="Arial" pitchFamily="34" charset="0"/>
                <a:cs typeface="Arial" pitchFamily="34" charset="0"/>
              </a:rPr>
              <a:t>que uneix les persones i el comerç, i que promou</a:t>
            </a:r>
            <a:r>
              <a:rPr lang="ca-ES" sz="1650" dirty="0">
                <a:latin typeface="Arial" pitchFamily="34" charset="0"/>
                <a:cs typeface="Arial" pitchFamily="34" charset="0"/>
              </a:rPr>
              <a:t> </a:t>
            </a:r>
            <a:r>
              <a:rPr lang="ca-ES" sz="1650" b="1" dirty="0">
                <a:latin typeface="Arial" pitchFamily="34" charset="0"/>
                <a:cs typeface="Arial" pitchFamily="34" charset="0"/>
              </a:rPr>
              <a:t>no</a:t>
            </a:r>
            <a:r>
              <a:rPr lang="ca-ES" sz="1650" dirty="0">
                <a:latin typeface="Arial" pitchFamily="34" charset="0"/>
                <a:cs typeface="Arial" pitchFamily="34" charset="0"/>
              </a:rPr>
              <a:t> </a:t>
            </a:r>
            <a:r>
              <a:rPr lang="ca-ES" sz="1650" b="1" dirty="0">
                <a:latin typeface="Arial" pitchFamily="34" charset="0"/>
                <a:cs typeface="Arial" pitchFamily="34" charset="0"/>
              </a:rPr>
              <a:t>tan</a:t>
            </a:r>
            <a:r>
              <a:rPr lang="ca-ES" sz="1650" dirty="0">
                <a:latin typeface="Arial" pitchFamily="34" charset="0"/>
                <a:cs typeface="Arial" pitchFamily="34" charset="0"/>
              </a:rPr>
              <a:t> </a:t>
            </a:r>
            <a:r>
              <a:rPr lang="ca-ES" sz="1650" b="1" dirty="0">
                <a:latin typeface="Arial" pitchFamily="34" charset="0"/>
                <a:cs typeface="Arial" pitchFamily="34" charset="0"/>
              </a:rPr>
              <a:t>sols</a:t>
            </a:r>
            <a:r>
              <a:rPr lang="ca-ES" sz="1650" dirty="0">
                <a:latin typeface="Arial" pitchFamily="34" charset="0"/>
                <a:cs typeface="Arial" pitchFamily="34" charset="0"/>
              </a:rPr>
              <a:t> </a:t>
            </a:r>
            <a:r>
              <a:rPr lang="ca-ES" sz="1650" b="1" dirty="0">
                <a:latin typeface="Arial" pitchFamily="34" charset="0"/>
                <a:cs typeface="Arial" pitchFamily="34" charset="0"/>
              </a:rPr>
              <a:t>la</a:t>
            </a:r>
            <a:r>
              <a:rPr lang="ca-ES" sz="1650" dirty="0">
                <a:latin typeface="Arial" pitchFamily="34" charset="0"/>
                <a:cs typeface="Arial" pitchFamily="34" charset="0"/>
              </a:rPr>
              <a:t> </a:t>
            </a:r>
            <a:r>
              <a:rPr lang="ca-ES" sz="1650" b="1" dirty="0">
                <a:latin typeface="Arial" pitchFamily="34" charset="0"/>
                <a:cs typeface="Arial" pitchFamily="34" charset="0"/>
              </a:rPr>
              <a:t>transacció</a:t>
            </a:r>
            <a:r>
              <a:rPr lang="ca-ES" sz="1650" dirty="0">
                <a:latin typeface="Arial" pitchFamily="34" charset="0"/>
                <a:cs typeface="Arial" pitchFamily="34" charset="0"/>
              </a:rPr>
              <a:t> </a:t>
            </a:r>
            <a:r>
              <a:rPr lang="ca-ES" sz="1650" b="1" dirty="0">
                <a:latin typeface="Arial" pitchFamily="34" charset="0"/>
                <a:cs typeface="Arial" pitchFamily="34" charset="0"/>
              </a:rPr>
              <a:t>comercial,</a:t>
            </a:r>
            <a:r>
              <a:rPr lang="ca-ES" sz="1650" dirty="0">
                <a:latin typeface="Arial" pitchFamily="34" charset="0"/>
                <a:cs typeface="Arial" pitchFamily="34" charset="0"/>
              </a:rPr>
              <a:t> </a:t>
            </a:r>
            <a:r>
              <a:rPr lang="ca-ES" sz="1650" b="1" dirty="0">
                <a:latin typeface="Arial" pitchFamily="34" charset="0"/>
                <a:cs typeface="Arial" pitchFamily="34" charset="0"/>
              </a:rPr>
              <a:t>sinó</a:t>
            </a:r>
            <a:r>
              <a:rPr lang="ca-ES" sz="1650" dirty="0">
                <a:latin typeface="Arial" pitchFamily="34" charset="0"/>
                <a:cs typeface="Arial" pitchFamily="34" charset="0"/>
              </a:rPr>
              <a:t> </a:t>
            </a:r>
            <a:r>
              <a:rPr lang="ca-ES" sz="1650" b="1" dirty="0">
                <a:latin typeface="Arial" pitchFamily="34" charset="0"/>
                <a:cs typeface="Arial" pitchFamily="34" charset="0"/>
              </a:rPr>
              <a:t>també</a:t>
            </a:r>
            <a:r>
              <a:rPr lang="ca-ES" sz="1650" dirty="0">
                <a:latin typeface="Arial" pitchFamily="34" charset="0"/>
                <a:cs typeface="Arial" pitchFamily="34" charset="0"/>
              </a:rPr>
              <a:t> </a:t>
            </a:r>
            <a:r>
              <a:rPr lang="ca-ES" sz="1650" b="1" dirty="0">
                <a:latin typeface="Arial" pitchFamily="34" charset="0"/>
                <a:cs typeface="Arial" pitchFamily="34" charset="0"/>
              </a:rPr>
              <a:t>les</a:t>
            </a:r>
            <a:r>
              <a:rPr lang="ca-ES" sz="1650" dirty="0">
                <a:latin typeface="Arial" pitchFamily="34" charset="0"/>
                <a:cs typeface="Arial" pitchFamily="34" charset="0"/>
              </a:rPr>
              <a:t> </a:t>
            </a:r>
            <a:r>
              <a:rPr lang="ca-ES" sz="1650" b="1" dirty="0">
                <a:latin typeface="Arial" pitchFamily="34" charset="0"/>
                <a:cs typeface="Arial" pitchFamily="34" charset="0"/>
              </a:rPr>
              <a:t>relacions</a:t>
            </a:r>
            <a:r>
              <a:rPr lang="ca-ES" sz="1650" dirty="0">
                <a:latin typeface="Arial" pitchFamily="34" charset="0"/>
                <a:cs typeface="Arial" pitchFamily="34" charset="0"/>
              </a:rPr>
              <a:t> </a:t>
            </a:r>
            <a:r>
              <a:rPr lang="ca-ES" sz="1650" b="1" dirty="0">
                <a:latin typeface="Arial" pitchFamily="34" charset="0"/>
                <a:cs typeface="Arial" pitchFamily="34" charset="0"/>
              </a:rPr>
              <a:t>humanes.</a:t>
            </a:r>
            <a:endParaRPr lang="ca-ES" sz="1650" dirty="0">
              <a:latin typeface="Arial" pitchFamily="34" charset="0"/>
              <a:cs typeface="Arial" pitchFamily="34" charset="0"/>
            </a:endParaRPr>
          </a:p>
          <a:p>
            <a:pPr marL="12700" marR="5080">
              <a:lnSpc>
                <a:spcPct val="103499"/>
              </a:lnSpc>
              <a:spcBef>
                <a:spcPts val="2050"/>
              </a:spcBef>
            </a:pPr>
            <a:r>
              <a:rPr lang="ca-ES" sz="1650" dirty="0">
                <a:latin typeface="Arial" pitchFamily="34" charset="0"/>
                <a:cs typeface="Arial" pitchFamily="34" charset="0"/>
              </a:rPr>
              <a:t>En aquest context, els mercats tenen un paper especial en la construcció de la ciutat i de la seva organització social, econòmica i urbana, que defineix decisivament el model comercial de cada ciutat. Per això, Barcelona basa el seu model en el comerç de proximitat, en què els mercats s’integren amb una clara vocació de servei als barcelonins i les barcelonines, especialment en el seu entorn més immediat, ja que exerceixen una clara funció vertebradora del territori.</a:t>
            </a: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12252325" algn="l"/>
              </a:tabLst>
            </a:pPr>
            <a:r>
              <a:rPr lang="ca-ES"/>
              <a:t>3. Un model d’èxit: el model “Mercats de Barcelona”</a:t>
            </a:r>
            <a:r>
              <a:rPr lang="en-US"/>
              <a:t>	</a:t>
            </a:r>
          </a:p>
        </p:txBody>
      </p:sp>
      <p:sp>
        <p:nvSpPr>
          <p:cNvPr id="4" name="object 4"/>
          <p:cNvSpPr txBox="1"/>
          <p:nvPr/>
        </p:nvSpPr>
        <p:spPr>
          <a:xfrm>
            <a:off x="4532750" y="1023109"/>
            <a:ext cx="3895090" cy="6009979"/>
          </a:xfrm>
          <a:prstGeom prst="rect">
            <a:avLst/>
          </a:prstGeom>
        </p:spPr>
        <p:txBody>
          <a:bodyPr vert="horz" wrap="square" lIns="0" tIns="3810" rIns="0" bIns="0" rtlCol="0">
            <a:spAutoFit/>
          </a:bodyPr>
          <a:lstStyle/>
          <a:p>
            <a:pPr marL="12700" marR="5080">
              <a:lnSpc>
                <a:spcPct val="103499"/>
              </a:lnSpc>
              <a:spcBef>
                <a:spcPts val="30"/>
              </a:spcBef>
            </a:pPr>
            <a:r>
              <a:rPr lang="ca-ES" sz="1650" dirty="0">
                <a:latin typeface="Arial" pitchFamily="34" charset="0"/>
                <a:cs typeface="Arial" pitchFamily="34" charset="0"/>
              </a:rPr>
              <a:t>Comprar al mercat reflecteix un estil de vida que està totalment compromès i  connectat amb el model mediterrani; la majoria de les famílies tenen un mercat a menys de deu minuts de casa.</a:t>
            </a:r>
          </a:p>
          <a:p>
            <a:pPr marL="12700" marR="93980">
              <a:lnSpc>
                <a:spcPct val="103499"/>
              </a:lnSpc>
            </a:pPr>
            <a:r>
              <a:rPr lang="ca-ES" sz="1650" dirty="0">
                <a:latin typeface="Arial" pitchFamily="34" charset="0"/>
                <a:cs typeface="Arial" pitchFamily="34" charset="0"/>
              </a:rPr>
              <a:t>És un estil que va guanyant més adeptes cada dia, que segueixen els conceptes d’aliments saludables, producció local i ambient amigable.</a:t>
            </a:r>
          </a:p>
          <a:p>
            <a:pPr marL="12700" marR="6985">
              <a:lnSpc>
                <a:spcPct val="103499"/>
              </a:lnSpc>
              <a:spcBef>
                <a:spcPts val="2050"/>
              </a:spcBef>
            </a:pPr>
            <a:r>
              <a:rPr lang="ca-ES" sz="1650" dirty="0">
                <a:latin typeface="Arial" pitchFamily="34" charset="0"/>
                <a:cs typeface="Arial" pitchFamily="34" charset="0"/>
              </a:rPr>
              <a:t>Al llarg de la seva evolució, les demandes dels barcelonins i les barcelonines es van incorporant als serveis dels mercats, ajuden a millorar-ne l’oferta i contribueixen així a incrementar-ne la competitivitat. Així, en les darreres dècades, els mercats han adaptat les seves infraestructures, han modernitzat les parades i els serveis logístics i de gestió de residus, i han promogut nous serveis, com el lliurament a domicili, l’estacionament o el pagament amb targeta.</a:t>
            </a:r>
          </a:p>
        </p:txBody>
      </p:sp>
      <p:sp>
        <p:nvSpPr>
          <p:cNvPr id="5" name="object 5"/>
          <p:cNvSpPr txBox="1"/>
          <p:nvPr/>
        </p:nvSpPr>
        <p:spPr>
          <a:xfrm>
            <a:off x="8723331" y="1021433"/>
            <a:ext cx="3864610" cy="4457887"/>
          </a:xfrm>
          <a:prstGeom prst="rect">
            <a:avLst/>
          </a:prstGeom>
        </p:spPr>
        <p:txBody>
          <a:bodyPr vert="horz" wrap="square" lIns="0" tIns="3810" rIns="0" bIns="0" rtlCol="0">
            <a:spAutoFit/>
          </a:bodyPr>
          <a:lstStyle/>
          <a:p>
            <a:pPr marL="12700" marR="5080">
              <a:lnSpc>
                <a:spcPct val="103499"/>
              </a:lnSpc>
              <a:spcBef>
                <a:spcPts val="30"/>
              </a:spcBef>
            </a:pPr>
            <a:r>
              <a:rPr lang="ca-ES" sz="1650" dirty="0">
                <a:latin typeface="Arial" pitchFamily="34" charset="0"/>
                <a:cs typeface="Arial" pitchFamily="34" charset="0"/>
              </a:rPr>
              <a:t>D’aquesta</a:t>
            </a:r>
            <a:r>
              <a:rPr lang="ca-ES" sz="1650">
                <a:latin typeface="Arial" pitchFamily="34" charset="0"/>
                <a:cs typeface="Arial" pitchFamily="34" charset="0"/>
              </a:rPr>
              <a:t> </a:t>
            </a:r>
            <a:r>
              <a:rPr lang="ca-ES" sz="1650" dirty="0">
                <a:latin typeface="Arial" pitchFamily="34" charset="0"/>
                <a:cs typeface="Arial" pitchFamily="34" charset="0"/>
              </a:rPr>
              <a:t>manera,</a:t>
            </a:r>
            <a:r>
              <a:rPr lang="ca-ES" sz="1650">
                <a:latin typeface="Arial" pitchFamily="34" charset="0"/>
                <a:cs typeface="Arial" pitchFamily="34" charset="0"/>
              </a:rPr>
              <a:t> </a:t>
            </a:r>
            <a:r>
              <a:rPr lang="ca-ES" sz="1650" dirty="0">
                <a:latin typeface="Arial" pitchFamily="34" charset="0"/>
                <a:cs typeface="Arial" pitchFamily="34" charset="0"/>
              </a:rPr>
              <a:t>des</a:t>
            </a:r>
            <a:r>
              <a:rPr lang="ca-ES" sz="1650">
                <a:latin typeface="Arial" pitchFamily="34" charset="0"/>
                <a:cs typeface="Arial" pitchFamily="34" charset="0"/>
              </a:rPr>
              <a:t> </a:t>
            </a:r>
            <a:r>
              <a:rPr lang="ca-ES" sz="1650" dirty="0">
                <a:latin typeface="Arial" pitchFamily="34" charset="0"/>
                <a:cs typeface="Arial" pitchFamily="34" charset="0"/>
              </a:rPr>
              <a:t>dels</a:t>
            </a:r>
            <a:r>
              <a:rPr lang="ca-ES" sz="1650">
                <a:latin typeface="Arial" pitchFamily="34" charset="0"/>
                <a:cs typeface="Arial" pitchFamily="34" charset="0"/>
              </a:rPr>
              <a:t> </a:t>
            </a:r>
            <a:r>
              <a:rPr lang="ca-ES" sz="1650" dirty="0">
                <a:latin typeface="Arial" pitchFamily="34" charset="0"/>
                <a:cs typeface="Arial" pitchFamily="34" charset="0"/>
              </a:rPr>
              <a:t>mercats</a:t>
            </a:r>
            <a:r>
              <a:rPr lang="ca-ES" sz="1650">
                <a:latin typeface="Arial" pitchFamily="34" charset="0"/>
                <a:cs typeface="Arial" pitchFamily="34" charset="0"/>
              </a:rPr>
              <a:t> </a:t>
            </a:r>
            <a:r>
              <a:rPr lang="ca-ES" sz="1650" dirty="0">
                <a:latin typeface="Arial" pitchFamily="34" charset="0"/>
                <a:cs typeface="Arial" pitchFamily="34" charset="0"/>
              </a:rPr>
              <a:t>es promouen alhora els productes (frescos, de qualitat i saludables, amb una oferta que aposta per la varietat), les persones (professionalització, tracte personalitzat, espai de trobada), els espais (propers i sostenibles, amb la remodelació</a:t>
            </a:r>
            <a:r>
              <a:rPr lang="ca-ES" sz="1650">
                <a:latin typeface="Arial" pitchFamily="34" charset="0"/>
                <a:cs typeface="Arial" pitchFamily="34" charset="0"/>
              </a:rPr>
              <a:t> </a:t>
            </a:r>
            <a:r>
              <a:rPr lang="ca-ES" sz="1650" dirty="0">
                <a:latin typeface="Arial" pitchFamily="34" charset="0"/>
                <a:cs typeface="Arial" pitchFamily="34" charset="0"/>
              </a:rPr>
              <a:t>dels</a:t>
            </a:r>
            <a:r>
              <a:rPr lang="ca-ES" sz="1650">
                <a:latin typeface="Arial" pitchFamily="34" charset="0"/>
                <a:cs typeface="Arial" pitchFamily="34" charset="0"/>
              </a:rPr>
              <a:t> </a:t>
            </a:r>
            <a:r>
              <a:rPr lang="ca-ES" sz="1650" dirty="0">
                <a:latin typeface="Arial" pitchFamily="34" charset="0"/>
                <a:cs typeface="Arial" pitchFamily="34" charset="0"/>
              </a:rPr>
              <a:t>edificis,</a:t>
            </a:r>
            <a:r>
              <a:rPr lang="ca-ES" sz="1650">
                <a:latin typeface="Arial" pitchFamily="34" charset="0"/>
                <a:cs typeface="Arial" pitchFamily="34" charset="0"/>
              </a:rPr>
              <a:t> </a:t>
            </a:r>
            <a:r>
              <a:rPr lang="ca-ES" sz="1650" dirty="0">
                <a:latin typeface="Arial" pitchFamily="34" charset="0"/>
                <a:cs typeface="Arial" pitchFamily="34" charset="0"/>
              </a:rPr>
              <a:t>preservant</a:t>
            </a:r>
            <a:r>
              <a:rPr lang="ca-ES" sz="1650">
                <a:latin typeface="Arial" pitchFamily="34" charset="0"/>
                <a:cs typeface="Arial" pitchFamily="34" charset="0"/>
              </a:rPr>
              <a:t> </a:t>
            </a:r>
            <a:r>
              <a:rPr lang="ca-ES" sz="1650" dirty="0">
                <a:latin typeface="Arial" pitchFamily="34" charset="0"/>
                <a:cs typeface="Arial" pitchFamily="34" charset="0"/>
              </a:rPr>
              <a:t>el nostre patrimoni arquitectònic) i el territori (integració i cohesió social, motor econòmic,</a:t>
            </a:r>
            <a:r>
              <a:rPr lang="ca-ES" sz="1650">
                <a:latin typeface="Arial" pitchFamily="34" charset="0"/>
                <a:cs typeface="Arial" pitchFamily="34" charset="0"/>
              </a:rPr>
              <a:t> </a:t>
            </a:r>
            <a:r>
              <a:rPr lang="ca-ES" sz="1650" dirty="0">
                <a:latin typeface="Arial" pitchFamily="34" charset="0"/>
                <a:cs typeface="Arial" pitchFamily="34" charset="0"/>
              </a:rPr>
              <a:t>xarxa</a:t>
            </a:r>
            <a:r>
              <a:rPr lang="ca-ES" sz="1650">
                <a:latin typeface="Arial" pitchFamily="34" charset="0"/>
                <a:cs typeface="Arial" pitchFamily="34" charset="0"/>
              </a:rPr>
              <a:t> </a:t>
            </a:r>
            <a:r>
              <a:rPr lang="ca-ES" sz="1650" dirty="0">
                <a:latin typeface="Arial" pitchFamily="34" charset="0"/>
                <a:cs typeface="Arial" pitchFamily="34" charset="0"/>
              </a:rPr>
              <a:t>social</a:t>
            </a:r>
            <a:r>
              <a:rPr lang="ca-ES" sz="1650">
                <a:latin typeface="Arial" pitchFamily="34" charset="0"/>
                <a:cs typeface="Arial" pitchFamily="34" charset="0"/>
              </a:rPr>
              <a:t> </a:t>
            </a:r>
            <a:r>
              <a:rPr lang="ca-ES" sz="1650" dirty="0">
                <a:latin typeface="Arial" pitchFamily="34" charset="0"/>
                <a:cs typeface="Arial" pitchFamily="34" charset="0"/>
              </a:rPr>
              <a:t>i</a:t>
            </a:r>
            <a:r>
              <a:rPr lang="ca-ES" sz="1650">
                <a:latin typeface="Arial" pitchFamily="34" charset="0"/>
                <a:cs typeface="Arial" pitchFamily="34" charset="0"/>
              </a:rPr>
              <a:t> </a:t>
            </a:r>
            <a:r>
              <a:rPr lang="ca-ES" sz="1650" dirty="0">
                <a:latin typeface="Arial" pitchFamily="34" charset="0"/>
                <a:cs typeface="Arial" pitchFamily="34" charset="0"/>
              </a:rPr>
              <a:t>comercial).</a:t>
            </a:r>
          </a:p>
          <a:p>
            <a:pPr marL="12700" marR="94615">
              <a:lnSpc>
                <a:spcPct val="103499"/>
              </a:lnSpc>
              <a:spcBef>
                <a:spcPts val="2050"/>
              </a:spcBef>
            </a:pPr>
            <a:r>
              <a:rPr lang="ca-ES" sz="1650" dirty="0">
                <a:latin typeface="Arial" pitchFamily="34" charset="0"/>
                <a:cs typeface="Arial" pitchFamily="34" charset="0"/>
              </a:rPr>
              <a:t>Tot plegat fa del model “Mercats de Barcelona” un model d’èxit i un exponent clar de gestió publicoprivada que</a:t>
            </a:r>
            <a:r>
              <a:rPr lang="ca-ES" sz="1650">
                <a:latin typeface="Arial" pitchFamily="34" charset="0"/>
                <a:cs typeface="Arial" pitchFamily="34" charset="0"/>
              </a:rPr>
              <a:t> </a:t>
            </a:r>
            <a:r>
              <a:rPr lang="ca-ES" sz="1650" dirty="0">
                <a:latin typeface="Arial" pitchFamily="34" charset="0"/>
                <a:cs typeface="Arial" pitchFamily="34" charset="0"/>
              </a:rPr>
              <a:t>s’ha</a:t>
            </a:r>
            <a:r>
              <a:rPr lang="ca-ES" sz="1650">
                <a:latin typeface="Arial" pitchFamily="34" charset="0"/>
                <a:cs typeface="Arial" pitchFamily="34" charset="0"/>
              </a:rPr>
              <a:t> </a:t>
            </a:r>
            <a:r>
              <a:rPr lang="ca-ES" sz="1650" dirty="0">
                <a:latin typeface="Arial" pitchFamily="34" charset="0"/>
                <a:cs typeface="Arial" pitchFamily="34" charset="0"/>
              </a:rPr>
              <a:t>convertit</a:t>
            </a:r>
            <a:r>
              <a:rPr lang="ca-ES" sz="1650">
                <a:latin typeface="Arial" pitchFamily="34" charset="0"/>
                <a:cs typeface="Arial" pitchFamily="34" charset="0"/>
              </a:rPr>
              <a:t> </a:t>
            </a:r>
            <a:r>
              <a:rPr lang="ca-ES" sz="1650" dirty="0">
                <a:latin typeface="Arial" pitchFamily="34" charset="0"/>
                <a:cs typeface="Arial" pitchFamily="34" charset="0"/>
              </a:rPr>
              <a:t>en</a:t>
            </a:r>
            <a:r>
              <a:rPr lang="ca-ES" sz="1650">
                <a:latin typeface="Arial" pitchFamily="34" charset="0"/>
                <a:cs typeface="Arial" pitchFamily="34" charset="0"/>
              </a:rPr>
              <a:t> </a:t>
            </a:r>
            <a:r>
              <a:rPr lang="ca-ES" sz="1650" dirty="0">
                <a:latin typeface="Arial" pitchFamily="34" charset="0"/>
                <a:cs typeface="Arial" pitchFamily="34" charset="0"/>
              </a:rPr>
              <a:t>un</a:t>
            </a:r>
            <a:r>
              <a:rPr lang="ca-ES" sz="1650">
                <a:latin typeface="Arial" pitchFamily="34" charset="0"/>
                <a:cs typeface="Arial" pitchFamily="34" charset="0"/>
              </a:rPr>
              <a:t> </a:t>
            </a:r>
            <a:r>
              <a:rPr lang="ca-ES" sz="1650" dirty="0">
                <a:latin typeface="Arial" pitchFamily="34" charset="0"/>
                <a:cs typeface="Arial" pitchFamily="34" charset="0"/>
              </a:rPr>
              <a:t>referent</a:t>
            </a:r>
            <a:r>
              <a:rPr lang="ca-ES" sz="1650">
                <a:latin typeface="Arial" pitchFamily="34" charset="0"/>
                <a:cs typeface="Arial" pitchFamily="34" charset="0"/>
              </a:rPr>
              <a:t> </a:t>
            </a:r>
            <a:r>
              <a:rPr lang="ca-ES" sz="1650" dirty="0">
                <a:latin typeface="Arial" pitchFamily="34" charset="0"/>
                <a:cs typeface="Arial" pitchFamily="34" charset="0"/>
              </a:rPr>
              <a:t>internacional.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7299" y="1023109"/>
            <a:ext cx="3204210" cy="1699824"/>
          </a:xfrm>
          <a:prstGeom prst="rect">
            <a:avLst/>
          </a:prstGeom>
        </p:spPr>
        <p:txBody>
          <a:bodyPr vert="horz" wrap="square" lIns="0" tIns="3810" rIns="0" bIns="0" rtlCol="0">
            <a:spAutoFit/>
          </a:bodyPr>
          <a:lstStyle/>
          <a:p>
            <a:pPr marL="12700" marR="130810" algn="just">
              <a:lnSpc>
                <a:spcPct val="103499"/>
              </a:lnSpc>
              <a:spcBef>
                <a:spcPts val="30"/>
              </a:spcBef>
            </a:pPr>
            <a:r>
              <a:rPr lang="ca-ES" sz="1650" b="1" dirty="0">
                <a:latin typeface="Arial"/>
              </a:rPr>
              <a:t>40</a:t>
            </a:r>
            <a:r>
              <a:rPr lang="ca-ES" dirty="0"/>
              <a:t> </a:t>
            </a:r>
            <a:r>
              <a:rPr lang="ca-ES" sz="1650" b="1" dirty="0">
                <a:latin typeface="Arial"/>
              </a:rPr>
              <a:t>edificis</a:t>
            </a:r>
            <a:r>
              <a:rPr lang="ca-ES" dirty="0"/>
              <a:t> </a:t>
            </a:r>
            <a:r>
              <a:rPr lang="ca-ES" sz="1650" b="1" dirty="0">
                <a:latin typeface="Arial"/>
              </a:rPr>
              <a:t>i</a:t>
            </a:r>
            <a:r>
              <a:rPr lang="ca-ES" dirty="0"/>
              <a:t> </a:t>
            </a:r>
            <a:r>
              <a:rPr lang="ca-ES" sz="1650" b="1" dirty="0">
                <a:latin typeface="Arial"/>
              </a:rPr>
              <a:t>2.143</a:t>
            </a:r>
            <a:r>
              <a:rPr lang="ca-ES" dirty="0"/>
              <a:t> </a:t>
            </a:r>
            <a:r>
              <a:rPr lang="ca-ES" sz="1650" b="1" dirty="0">
                <a:latin typeface="Arial"/>
              </a:rPr>
              <a:t>establiments </a:t>
            </a:r>
            <a:r>
              <a:rPr lang="ca-ES" dirty="0"/>
              <a:t> </a:t>
            </a:r>
            <a:r>
              <a:rPr lang="ca-ES" sz="1650" b="1" dirty="0">
                <a:latin typeface="Arial"/>
              </a:rPr>
              <a:t>per</a:t>
            </a:r>
            <a:r>
              <a:rPr lang="ca-ES" dirty="0"/>
              <a:t> </a:t>
            </a:r>
            <a:r>
              <a:rPr lang="ca-ES" sz="1650" b="1" dirty="0">
                <a:latin typeface="Arial"/>
              </a:rPr>
              <a:t>a</a:t>
            </a:r>
            <a:r>
              <a:rPr lang="ca-ES" dirty="0"/>
              <a:t> </a:t>
            </a:r>
            <a:r>
              <a:rPr lang="ca-ES" sz="1650" b="1" dirty="0" smtClean="0">
                <a:latin typeface="Arial"/>
              </a:rPr>
              <a:t>1.664.182</a:t>
            </a:r>
            <a:r>
              <a:rPr lang="ca-ES" dirty="0" smtClean="0"/>
              <a:t> </a:t>
            </a:r>
            <a:r>
              <a:rPr lang="ca-ES" sz="1650" b="1" dirty="0">
                <a:latin typeface="Arial"/>
              </a:rPr>
              <a:t>habitants.</a:t>
            </a:r>
            <a:endParaRPr lang="ca-ES" sz="1650" dirty="0">
              <a:latin typeface="Arial"/>
              <a:cs typeface="Arial"/>
            </a:endParaRPr>
          </a:p>
          <a:p>
            <a:pPr marL="12700" marR="5080" algn="just">
              <a:lnSpc>
                <a:spcPct val="103499"/>
              </a:lnSpc>
              <a:spcBef>
                <a:spcPts val="2050"/>
              </a:spcBef>
            </a:pPr>
            <a:r>
              <a:rPr lang="ca-ES" sz="1650" dirty="0">
                <a:latin typeface="Arial"/>
              </a:rPr>
              <a:t>+</a:t>
            </a:r>
            <a:r>
              <a:rPr lang="ca-ES" dirty="0"/>
              <a:t> </a:t>
            </a:r>
            <a:r>
              <a:rPr lang="ca-ES" sz="1650" dirty="0">
                <a:latin typeface="Arial"/>
              </a:rPr>
              <a:t>25</a:t>
            </a:r>
            <a:r>
              <a:rPr lang="ca-ES" dirty="0"/>
              <a:t> </a:t>
            </a:r>
            <a:r>
              <a:rPr lang="ca-ES" sz="1650" dirty="0">
                <a:latin typeface="Arial"/>
              </a:rPr>
              <a:t>anys</a:t>
            </a:r>
            <a:r>
              <a:rPr lang="ca-ES" dirty="0"/>
              <a:t> </a:t>
            </a:r>
            <a:r>
              <a:rPr lang="ca-ES" sz="1650" dirty="0">
                <a:latin typeface="Arial"/>
              </a:rPr>
              <a:t>d’actuació</a:t>
            </a:r>
            <a:r>
              <a:rPr lang="ca-ES" dirty="0"/>
              <a:t> </a:t>
            </a:r>
            <a:r>
              <a:rPr lang="ca-ES" sz="1650" dirty="0">
                <a:latin typeface="Arial"/>
              </a:rPr>
              <a:t>continuada </a:t>
            </a:r>
            <a:r>
              <a:rPr lang="ca-ES" dirty="0"/>
              <a:t> </a:t>
            </a:r>
            <a:r>
              <a:rPr lang="ca-ES" sz="1650" dirty="0">
                <a:latin typeface="Arial"/>
              </a:rPr>
              <a:t>i</a:t>
            </a:r>
            <a:r>
              <a:rPr lang="ca-ES" dirty="0"/>
              <a:t> </a:t>
            </a:r>
            <a:r>
              <a:rPr lang="ca-ES" sz="1650" dirty="0">
                <a:latin typeface="Arial"/>
              </a:rPr>
              <a:t>consensuada</a:t>
            </a:r>
            <a:r>
              <a:rPr lang="ca-ES" dirty="0"/>
              <a:t> </a:t>
            </a:r>
            <a:r>
              <a:rPr lang="ca-ES" sz="1650" dirty="0">
                <a:latin typeface="Arial"/>
              </a:rPr>
              <a:t>de</a:t>
            </a:r>
            <a:r>
              <a:rPr lang="ca-ES" dirty="0"/>
              <a:t> </a:t>
            </a:r>
            <a:r>
              <a:rPr lang="ca-ES" sz="1650" dirty="0">
                <a:latin typeface="Arial"/>
              </a:rPr>
              <a:t>modernització </a:t>
            </a:r>
            <a:r>
              <a:rPr lang="ca-ES" dirty="0"/>
              <a:t> </a:t>
            </a:r>
            <a:r>
              <a:rPr lang="ca-ES" sz="1650" dirty="0">
                <a:latin typeface="Arial"/>
              </a:rPr>
              <a:t>al</a:t>
            </a:r>
            <a:r>
              <a:rPr lang="ca-ES" dirty="0"/>
              <a:t> </a:t>
            </a:r>
            <a:r>
              <a:rPr lang="ca-ES" sz="1650" dirty="0">
                <a:latin typeface="Arial"/>
              </a:rPr>
              <a:t>servei</a:t>
            </a:r>
            <a:r>
              <a:rPr lang="ca-ES" dirty="0"/>
              <a:t> </a:t>
            </a:r>
            <a:r>
              <a:rPr lang="ca-ES" sz="1650" dirty="0">
                <a:latin typeface="Arial"/>
              </a:rPr>
              <a:t>dels</a:t>
            </a:r>
            <a:r>
              <a:rPr lang="ca-ES" dirty="0"/>
              <a:t> </a:t>
            </a:r>
            <a:r>
              <a:rPr lang="ca-ES" sz="1650" dirty="0">
                <a:latin typeface="Arial"/>
              </a:rPr>
              <a:t>barris.</a:t>
            </a:r>
            <a:endParaRPr lang="ca-ES" sz="1650" dirty="0">
              <a:latin typeface="Arial"/>
              <a:cs typeface="Arial"/>
            </a:endParaRPr>
          </a:p>
        </p:txBody>
      </p:sp>
      <p:sp>
        <p:nvSpPr>
          <p:cNvPr id="3" name="object 3"/>
          <p:cNvSpPr txBox="1"/>
          <p:nvPr/>
        </p:nvSpPr>
        <p:spPr>
          <a:xfrm>
            <a:off x="347299" y="2845356"/>
            <a:ext cx="3082925" cy="1057910"/>
          </a:xfrm>
          <a:prstGeom prst="rect">
            <a:avLst/>
          </a:prstGeom>
        </p:spPr>
        <p:txBody>
          <a:bodyPr vert="horz" wrap="square" lIns="0" tIns="12700" rIns="0" bIns="0" rtlCol="0">
            <a:spAutoFit/>
          </a:bodyPr>
          <a:lstStyle/>
          <a:p>
            <a:pPr marL="12700">
              <a:lnSpc>
                <a:spcPct val="100000"/>
              </a:lnSpc>
              <a:spcBef>
                <a:spcPts val="100"/>
              </a:spcBef>
            </a:pPr>
            <a:r>
              <a:rPr lang="ca-ES" sz="1650" b="1" dirty="0">
                <a:latin typeface="Arial"/>
              </a:rPr>
              <a:t>Remodelacions</a:t>
            </a:r>
            <a:r>
              <a:rPr lang="ca-ES"/>
              <a:t> </a:t>
            </a:r>
            <a:r>
              <a:rPr lang="ca-ES" sz="1650" b="1" dirty="0">
                <a:latin typeface="Arial"/>
              </a:rPr>
              <a:t>dels</a:t>
            </a:r>
            <a:r>
              <a:rPr lang="ca-ES"/>
              <a:t> </a:t>
            </a:r>
            <a:r>
              <a:rPr lang="ca-ES" sz="1650" b="1" dirty="0">
                <a:latin typeface="Arial"/>
              </a:rPr>
              <a:t>mercats:</a:t>
            </a:r>
            <a:endParaRPr lang="ca-ES" sz="1650">
              <a:latin typeface="Arial"/>
              <a:cs typeface="Arial"/>
            </a:endParaRPr>
          </a:p>
          <a:p>
            <a:pPr marL="12700">
              <a:lnSpc>
                <a:spcPct val="100000"/>
              </a:lnSpc>
              <a:spcBef>
                <a:spcPts val="70"/>
              </a:spcBef>
            </a:pPr>
            <a:r>
              <a:rPr lang="ca-ES" sz="1650" dirty="0">
                <a:latin typeface="Arial"/>
              </a:rPr>
              <a:t>+</a:t>
            </a:r>
            <a:r>
              <a:rPr lang="ca-ES"/>
              <a:t> </a:t>
            </a:r>
            <a:r>
              <a:rPr lang="ca-ES" sz="1650" dirty="0">
                <a:latin typeface="Arial"/>
              </a:rPr>
              <a:t>confort</a:t>
            </a:r>
            <a:r>
              <a:rPr lang="ca-ES"/>
              <a:t> </a:t>
            </a:r>
            <a:r>
              <a:rPr lang="ca-ES" sz="1650" dirty="0">
                <a:latin typeface="Arial"/>
              </a:rPr>
              <a:t>+</a:t>
            </a:r>
            <a:r>
              <a:rPr lang="ca-ES"/>
              <a:t> </a:t>
            </a:r>
            <a:r>
              <a:rPr lang="ca-ES" sz="1650" dirty="0">
                <a:latin typeface="Arial"/>
              </a:rPr>
              <a:t>serveis</a:t>
            </a:r>
            <a:r>
              <a:rPr lang="ca-ES"/>
              <a:t> </a:t>
            </a:r>
            <a:r>
              <a:rPr lang="ca-ES" sz="1650" dirty="0">
                <a:latin typeface="Arial"/>
              </a:rPr>
              <a:t>+</a:t>
            </a:r>
            <a:r>
              <a:rPr lang="ca-ES"/>
              <a:t> </a:t>
            </a:r>
            <a:r>
              <a:rPr lang="ca-ES" sz="1650" dirty="0">
                <a:latin typeface="Arial"/>
              </a:rPr>
              <a:t>logística</a:t>
            </a:r>
            <a:endParaRPr lang="ca-ES" sz="1650">
              <a:latin typeface="Arial"/>
              <a:cs typeface="Arial"/>
            </a:endParaRPr>
          </a:p>
          <a:p>
            <a:pPr marL="12700">
              <a:lnSpc>
                <a:spcPct val="100000"/>
              </a:lnSpc>
              <a:spcBef>
                <a:spcPts val="65"/>
              </a:spcBef>
            </a:pPr>
            <a:r>
              <a:rPr lang="ca-ES" sz="1650" dirty="0">
                <a:latin typeface="Arial"/>
              </a:rPr>
              <a:t>+</a:t>
            </a:r>
            <a:r>
              <a:rPr lang="ca-ES"/>
              <a:t> </a:t>
            </a:r>
            <a:r>
              <a:rPr lang="ca-ES" sz="1650" dirty="0">
                <a:latin typeface="Arial"/>
              </a:rPr>
              <a:t>sostenibilitat</a:t>
            </a:r>
            <a:endParaRPr lang="ca-ES" sz="1650">
              <a:latin typeface="Arial"/>
              <a:cs typeface="Arial"/>
            </a:endParaRPr>
          </a:p>
          <a:p>
            <a:pPr marL="12700">
              <a:lnSpc>
                <a:spcPct val="100000"/>
              </a:lnSpc>
              <a:spcBef>
                <a:spcPts val="70"/>
              </a:spcBef>
            </a:pPr>
            <a:r>
              <a:rPr lang="ca-ES" sz="1650" dirty="0">
                <a:latin typeface="Arial"/>
              </a:rPr>
              <a:t>+</a:t>
            </a:r>
            <a:r>
              <a:rPr lang="ca-ES"/>
              <a:t> </a:t>
            </a:r>
            <a:r>
              <a:rPr lang="ca-ES" sz="1650" dirty="0">
                <a:latin typeface="Arial"/>
              </a:rPr>
              <a:t>digitalització</a:t>
            </a:r>
            <a:r>
              <a:rPr lang="ca-ES"/>
              <a:t> </a:t>
            </a:r>
            <a:r>
              <a:rPr lang="ca-ES" sz="1650" dirty="0">
                <a:latin typeface="Arial"/>
              </a:rPr>
              <a:t>(futur)</a:t>
            </a:r>
            <a:endParaRPr lang="ca-ES" sz="1650">
              <a:latin typeface="Arial"/>
              <a:cs typeface="Arial"/>
            </a:endParaRP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12252325" algn="l"/>
              </a:tabLst>
            </a:pPr>
            <a:r>
              <a:rPr lang="ca-ES"/>
              <a:t>4. Xarxa de mercats de Barcelona: procés de transformació</a:t>
            </a:r>
            <a:r>
              <a:rPr lang="en-US"/>
              <a:t>	</a:t>
            </a:r>
          </a:p>
        </p:txBody>
      </p:sp>
      <p:sp>
        <p:nvSpPr>
          <p:cNvPr id="5" name="object 5"/>
          <p:cNvSpPr txBox="1"/>
          <p:nvPr/>
        </p:nvSpPr>
        <p:spPr>
          <a:xfrm>
            <a:off x="9576522" y="986047"/>
            <a:ext cx="1412240" cy="4276299"/>
          </a:xfrm>
          <a:prstGeom prst="rect">
            <a:avLst/>
          </a:prstGeom>
        </p:spPr>
        <p:txBody>
          <a:bodyPr vert="horz" wrap="square" lIns="0" tIns="12700" rIns="0" bIns="0" rtlCol="0">
            <a:spAutoFit/>
          </a:bodyPr>
          <a:lstStyle/>
          <a:p>
            <a:pPr marL="239395" indent="-227329">
              <a:lnSpc>
                <a:spcPct val="100000"/>
              </a:lnSpc>
              <a:spcBef>
                <a:spcPts val="100"/>
              </a:spcBef>
              <a:buAutoNum type="arabicPeriod"/>
              <a:tabLst>
                <a:tab pos="240029" algn="l"/>
              </a:tabLst>
            </a:pPr>
            <a:r>
              <a:rPr lang="ca-ES" sz="1150" dirty="0">
                <a:latin typeface="Arial"/>
              </a:rPr>
              <a:t>L’Abaceria</a:t>
            </a:r>
            <a:r>
              <a:rPr lang="ca-ES" sz="1150" dirty="0"/>
              <a:t> </a:t>
            </a:r>
            <a:r>
              <a:rPr lang="ca-ES" sz="1150" dirty="0">
                <a:latin typeface="Arial"/>
              </a:rPr>
              <a:t>Central</a:t>
            </a:r>
            <a:endParaRPr lang="ca-ES" sz="1150" dirty="0">
              <a:latin typeface="Arial"/>
              <a:cs typeface="Arial"/>
            </a:endParaRPr>
          </a:p>
          <a:p>
            <a:pPr marL="239395" indent="-227329">
              <a:lnSpc>
                <a:spcPct val="100000"/>
              </a:lnSpc>
              <a:spcBef>
                <a:spcPts val="20"/>
              </a:spcBef>
              <a:buAutoNum type="arabicPeriod"/>
              <a:tabLst>
                <a:tab pos="240029" algn="l"/>
              </a:tabLst>
            </a:pPr>
            <a:r>
              <a:rPr lang="ca-ES" sz="1150" dirty="0">
                <a:latin typeface="Arial"/>
              </a:rPr>
              <a:t>La Barceloneta</a:t>
            </a:r>
            <a:endParaRPr lang="ca-ES" sz="1150" dirty="0">
              <a:latin typeface="Arial"/>
              <a:cs typeface="Arial"/>
            </a:endParaRPr>
          </a:p>
          <a:p>
            <a:pPr marL="239395" indent="-227329">
              <a:lnSpc>
                <a:spcPct val="100000"/>
              </a:lnSpc>
              <a:spcBef>
                <a:spcPts val="20"/>
              </a:spcBef>
              <a:buAutoNum type="arabicPeriod"/>
              <a:tabLst>
                <a:tab pos="240029" algn="l"/>
              </a:tabLst>
            </a:pPr>
            <a:r>
              <a:rPr lang="ca-ES" sz="1150" dirty="0">
                <a:latin typeface="Arial"/>
              </a:rPr>
              <a:t>Besòs</a:t>
            </a:r>
            <a:endParaRPr lang="ca-ES" sz="1150" dirty="0">
              <a:latin typeface="Arial"/>
              <a:cs typeface="Arial"/>
            </a:endParaRPr>
          </a:p>
          <a:p>
            <a:pPr marL="239395" indent="-227329">
              <a:lnSpc>
                <a:spcPct val="100000"/>
              </a:lnSpc>
              <a:spcBef>
                <a:spcPts val="15"/>
              </a:spcBef>
              <a:buAutoNum type="arabicPeriod"/>
              <a:tabLst>
                <a:tab pos="240029" algn="l"/>
              </a:tabLst>
            </a:pPr>
            <a:r>
              <a:rPr lang="ca-ES" sz="1150" dirty="0">
                <a:latin typeface="Arial"/>
              </a:rPr>
              <a:t>Bon</a:t>
            </a:r>
            <a:r>
              <a:rPr lang="ca-ES" sz="1150" dirty="0"/>
              <a:t> </a:t>
            </a:r>
            <a:r>
              <a:rPr lang="ca-ES" sz="1150" dirty="0">
                <a:latin typeface="Arial"/>
              </a:rPr>
              <a:t>Pastor</a:t>
            </a:r>
            <a:endParaRPr lang="ca-ES" sz="1150" dirty="0">
              <a:latin typeface="Arial"/>
              <a:cs typeface="Arial"/>
            </a:endParaRPr>
          </a:p>
          <a:p>
            <a:pPr marL="239395" marR="281940" indent="-227329">
              <a:lnSpc>
                <a:spcPct val="101400"/>
              </a:lnSpc>
              <a:buAutoNum type="arabicPeriod"/>
              <a:tabLst>
                <a:tab pos="240029" algn="l"/>
              </a:tabLst>
            </a:pPr>
            <a:r>
              <a:rPr lang="ca-ES" sz="1150" dirty="0">
                <a:latin typeface="Arial"/>
              </a:rPr>
              <a:t>Boqueria </a:t>
            </a:r>
            <a:r>
              <a:rPr lang="ca-ES" sz="1150" dirty="0"/>
              <a:t> </a:t>
            </a:r>
            <a:r>
              <a:rPr lang="ca-ES" sz="1150" dirty="0">
                <a:latin typeface="Arial"/>
              </a:rPr>
              <a:t>Floristes de les</a:t>
            </a:r>
            <a:r>
              <a:rPr lang="ca-ES" sz="1150" dirty="0"/>
              <a:t> </a:t>
            </a:r>
            <a:r>
              <a:rPr lang="ca-ES" sz="1150" dirty="0">
                <a:latin typeface="Arial"/>
              </a:rPr>
              <a:t>Rambles</a:t>
            </a:r>
            <a:endParaRPr lang="ca-ES" sz="1150" dirty="0">
              <a:latin typeface="Arial"/>
              <a:cs typeface="Arial"/>
            </a:endParaRPr>
          </a:p>
          <a:p>
            <a:pPr marL="239395" indent="-227329">
              <a:lnSpc>
                <a:spcPct val="100000"/>
              </a:lnSpc>
              <a:spcBef>
                <a:spcPts val="20"/>
              </a:spcBef>
              <a:buAutoNum type="arabicPeriod"/>
              <a:tabLst>
                <a:tab pos="240029" algn="l"/>
              </a:tabLst>
            </a:pPr>
            <a:r>
              <a:rPr lang="ca-ES" sz="1150" dirty="0">
                <a:latin typeface="Arial"/>
              </a:rPr>
              <a:t>Canyelles</a:t>
            </a:r>
            <a:endParaRPr lang="ca-ES" sz="1150" dirty="0">
              <a:latin typeface="Arial"/>
              <a:cs typeface="Arial"/>
            </a:endParaRPr>
          </a:p>
          <a:p>
            <a:pPr marL="239395" indent="-227329">
              <a:lnSpc>
                <a:spcPct val="100000"/>
              </a:lnSpc>
              <a:spcBef>
                <a:spcPts val="20"/>
              </a:spcBef>
              <a:buAutoNum type="arabicPeriod"/>
              <a:tabLst>
                <a:tab pos="240029" algn="l"/>
              </a:tabLst>
            </a:pPr>
            <a:r>
              <a:rPr lang="ca-ES" sz="1150" dirty="0">
                <a:latin typeface="Arial"/>
              </a:rPr>
              <a:t>El Carmel</a:t>
            </a:r>
            <a:endParaRPr lang="ca-ES" sz="1150" dirty="0">
              <a:latin typeface="Arial"/>
              <a:cs typeface="Arial"/>
            </a:endParaRPr>
          </a:p>
          <a:p>
            <a:pPr marL="239395" indent="-227329">
              <a:lnSpc>
                <a:spcPct val="100000"/>
              </a:lnSpc>
              <a:spcBef>
                <a:spcPts val="20"/>
              </a:spcBef>
              <a:buAutoNum type="arabicPeriod"/>
              <a:tabLst>
                <a:tab pos="240029" algn="l"/>
              </a:tabLst>
            </a:pPr>
            <a:r>
              <a:rPr lang="ca-ES" sz="1150" dirty="0">
                <a:latin typeface="Arial"/>
              </a:rPr>
              <a:t>Ciutat</a:t>
            </a:r>
            <a:r>
              <a:rPr lang="ca-ES" sz="1150" dirty="0"/>
              <a:t> </a:t>
            </a:r>
            <a:r>
              <a:rPr lang="ca-ES" sz="1150" dirty="0">
                <a:latin typeface="Arial"/>
              </a:rPr>
              <a:t>Meridiana</a:t>
            </a:r>
            <a:endParaRPr lang="ca-ES" sz="1150" dirty="0">
              <a:latin typeface="Arial"/>
              <a:cs typeface="Arial"/>
            </a:endParaRPr>
          </a:p>
          <a:p>
            <a:pPr marL="239395" indent="-227329">
              <a:lnSpc>
                <a:spcPct val="100000"/>
              </a:lnSpc>
              <a:spcBef>
                <a:spcPts val="20"/>
              </a:spcBef>
              <a:buAutoNum type="arabicPeriod"/>
              <a:tabLst>
                <a:tab pos="240029" algn="l"/>
              </a:tabLst>
            </a:pPr>
            <a:r>
              <a:rPr lang="ca-ES" sz="1150" dirty="0">
                <a:latin typeface="Arial"/>
              </a:rPr>
              <a:t>El Clot</a:t>
            </a:r>
            <a:endParaRPr lang="ca-ES" sz="1150" dirty="0">
              <a:latin typeface="Arial"/>
              <a:cs typeface="Arial"/>
            </a:endParaRPr>
          </a:p>
          <a:p>
            <a:pPr marL="239395" indent="-227329">
              <a:lnSpc>
                <a:spcPct val="100000"/>
              </a:lnSpc>
              <a:spcBef>
                <a:spcPts val="20"/>
              </a:spcBef>
              <a:buAutoNum type="arabicPlain" startAt="10"/>
              <a:tabLst>
                <a:tab pos="240029" algn="l"/>
              </a:tabLst>
            </a:pPr>
            <a:r>
              <a:rPr lang="ca-ES" sz="1150" dirty="0">
                <a:latin typeface="Arial"/>
              </a:rPr>
              <a:t>Concepció</a:t>
            </a:r>
            <a:endParaRPr lang="ca-ES" sz="1150" dirty="0">
              <a:latin typeface="Arial"/>
              <a:cs typeface="Arial"/>
            </a:endParaRPr>
          </a:p>
          <a:p>
            <a:pPr marL="239395" indent="-227329">
              <a:lnSpc>
                <a:spcPct val="100000"/>
              </a:lnSpc>
              <a:spcBef>
                <a:spcPts val="20"/>
              </a:spcBef>
              <a:buAutoNum type="arabicPlain" startAt="10"/>
              <a:tabLst>
                <a:tab pos="240029" algn="l"/>
              </a:tabLst>
            </a:pPr>
            <a:r>
              <a:rPr lang="ca-ES" sz="1150" dirty="0">
                <a:latin typeface="Arial"/>
              </a:rPr>
              <a:t>Encants</a:t>
            </a:r>
            <a:endParaRPr lang="ca-ES" sz="1150" dirty="0">
              <a:latin typeface="Arial"/>
              <a:cs typeface="Arial"/>
            </a:endParaRPr>
          </a:p>
          <a:p>
            <a:pPr marL="239395">
              <a:lnSpc>
                <a:spcPct val="100000"/>
              </a:lnSpc>
              <a:spcBef>
                <a:spcPts val="20"/>
              </a:spcBef>
            </a:pPr>
            <a:r>
              <a:rPr lang="ca-ES" sz="1150" dirty="0">
                <a:latin typeface="Arial"/>
              </a:rPr>
              <a:t>Fira</a:t>
            </a:r>
            <a:r>
              <a:rPr lang="ca-ES" sz="1150" dirty="0"/>
              <a:t> </a:t>
            </a:r>
            <a:r>
              <a:rPr lang="ca-ES" sz="1150" dirty="0">
                <a:latin typeface="Arial"/>
              </a:rPr>
              <a:t>de</a:t>
            </a:r>
            <a:r>
              <a:rPr lang="ca-ES" sz="1150" dirty="0"/>
              <a:t> </a:t>
            </a:r>
            <a:r>
              <a:rPr lang="ca-ES" sz="1150" dirty="0">
                <a:latin typeface="Arial"/>
              </a:rPr>
              <a:t>Bellcaire</a:t>
            </a:r>
            <a:endParaRPr lang="ca-ES" sz="1150" dirty="0">
              <a:latin typeface="Arial"/>
              <a:cs typeface="Arial"/>
            </a:endParaRPr>
          </a:p>
          <a:p>
            <a:pPr marL="12700" marR="648335">
              <a:lnSpc>
                <a:spcPct val="101400"/>
              </a:lnSpc>
              <a:buAutoNum type="arabicPlain" startAt="12"/>
              <a:tabLst>
                <a:tab pos="240029" algn="l"/>
              </a:tabLst>
            </a:pPr>
            <a:r>
              <a:rPr lang="ca-ES" sz="1150" dirty="0"/>
              <a:t> </a:t>
            </a:r>
            <a:r>
              <a:rPr lang="ca-ES" sz="1150" dirty="0">
                <a:latin typeface="Arial"/>
              </a:rPr>
              <a:t>Estrella</a:t>
            </a:r>
            <a:r>
              <a:rPr lang="ca-ES" sz="1150" dirty="0"/>
              <a:t>  </a:t>
            </a:r>
            <a:r>
              <a:rPr lang="ca-ES" sz="1150" dirty="0">
                <a:latin typeface="Arial"/>
              </a:rPr>
              <a:t>13</a:t>
            </a:r>
            <a:r>
              <a:rPr lang="ca-ES" sz="1150" dirty="0"/>
              <a:t> </a:t>
            </a:r>
            <a:r>
              <a:rPr lang="ca-ES" sz="1150" dirty="0">
                <a:latin typeface="Arial"/>
              </a:rPr>
              <a:t>Felip</a:t>
            </a:r>
            <a:r>
              <a:rPr lang="ca-ES" sz="1150" dirty="0"/>
              <a:t> </a:t>
            </a:r>
            <a:r>
              <a:rPr lang="ca-ES" sz="1150" dirty="0">
                <a:latin typeface="Arial"/>
              </a:rPr>
              <a:t>II</a:t>
            </a:r>
            <a:endParaRPr lang="ca-ES" sz="1150" dirty="0">
              <a:latin typeface="Arial"/>
              <a:cs typeface="Arial"/>
            </a:endParaRPr>
          </a:p>
          <a:p>
            <a:pPr marL="239395" indent="-227329">
              <a:lnSpc>
                <a:spcPct val="100000"/>
              </a:lnSpc>
              <a:spcBef>
                <a:spcPts val="20"/>
              </a:spcBef>
              <a:buAutoNum type="arabicPlain" startAt="14"/>
              <a:tabLst>
                <a:tab pos="240029" algn="l"/>
              </a:tabLst>
            </a:pPr>
            <a:r>
              <a:rPr lang="ca-ES" sz="1150" dirty="0">
                <a:latin typeface="Arial"/>
              </a:rPr>
              <a:t>Fort</a:t>
            </a:r>
            <a:r>
              <a:rPr lang="ca-ES" sz="1150" dirty="0"/>
              <a:t> </a:t>
            </a:r>
            <a:r>
              <a:rPr lang="ca-ES" sz="1150" dirty="0">
                <a:latin typeface="Arial"/>
              </a:rPr>
              <a:t>Pienc</a:t>
            </a:r>
            <a:endParaRPr lang="ca-ES" sz="1150" dirty="0">
              <a:latin typeface="Arial"/>
              <a:cs typeface="Arial"/>
            </a:endParaRPr>
          </a:p>
          <a:p>
            <a:pPr marL="12700" marR="525145">
              <a:lnSpc>
                <a:spcPct val="101400"/>
              </a:lnSpc>
              <a:buAutoNum type="arabicPlain" startAt="14"/>
              <a:tabLst>
                <a:tab pos="240029" algn="l"/>
              </a:tabLst>
            </a:pPr>
            <a:r>
              <a:rPr lang="ca-ES" sz="1150" dirty="0"/>
              <a:t> </a:t>
            </a:r>
            <a:r>
              <a:rPr lang="ca-ES" sz="1150" dirty="0">
                <a:latin typeface="Arial"/>
              </a:rPr>
              <a:t>Galvany</a:t>
            </a:r>
            <a:r>
              <a:rPr lang="ca-ES" sz="1150" dirty="0"/>
              <a:t>  </a:t>
            </a:r>
            <a:r>
              <a:rPr lang="ca-ES" sz="1150" dirty="0">
                <a:latin typeface="Arial"/>
              </a:rPr>
              <a:t>16</a:t>
            </a:r>
            <a:r>
              <a:rPr lang="ca-ES" sz="1150" dirty="0"/>
              <a:t> </a:t>
            </a:r>
            <a:r>
              <a:rPr lang="ca-ES" sz="1150" dirty="0">
                <a:latin typeface="Arial"/>
              </a:rPr>
              <a:t>Guinardó</a:t>
            </a:r>
            <a:endParaRPr lang="ca-ES" sz="1150" dirty="0">
              <a:latin typeface="Arial"/>
              <a:cs typeface="Arial"/>
            </a:endParaRPr>
          </a:p>
          <a:p>
            <a:pPr marL="12700" marR="446405">
              <a:lnSpc>
                <a:spcPct val="101400"/>
              </a:lnSpc>
            </a:pPr>
            <a:r>
              <a:rPr lang="ca-ES" sz="1150" dirty="0">
                <a:latin typeface="Arial"/>
              </a:rPr>
              <a:t>17</a:t>
            </a:r>
            <a:r>
              <a:rPr lang="ca-ES" sz="1150" dirty="0"/>
              <a:t> </a:t>
            </a:r>
            <a:r>
              <a:rPr lang="ca-ES" sz="1150" dirty="0">
                <a:latin typeface="Arial"/>
              </a:rPr>
              <a:t>Guineueta </a:t>
            </a:r>
            <a:r>
              <a:rPr lang="ca-ES" sz="1150" dirty="0"/>
              <a:t> </a:t>
            </a:r>
            <a:r>
              <a:rPr lang="ca-ES" sz="1150" dirty="0">
                <a:latin typeface="Arial"/>
              </a:rPr>
              <a:t>18</a:t>
            </a:r>
            <a:r>
              <a:rPr lang="ca-ES" sz="1150" dirty="0"/>
              <a:t> </a:t>
            </a:r>
            <a:r>
              <a:rPr lang="ca-ES" sz="1150" dirty="0">
                <a:latin typeface="Arial"/>
              </a:rPr>
              <a:t>Horta</a:t>
            </a:r>
            <a:endParaRPr lang="ca-ES" sz="1150" dirty="0">
              <a:latin typeface="Arial"/>
              <a:cs typeface="Arial"/>
            </a:endParaRPr>
          </a:p>
          <a:p>
            <a:pPr marL="239395" indent="-227329">
              <a:lnSpc>
                <a:spcPct val="100000"/>
              </a:lnSpc>
              <a:spcBef>
                <a:spcPts val="20"/>
              </a:spcBef>
              <a:buAutoNum type="arabicPlain" startAt="19"/>
              <a:tabLst>
                <a:tab pos="240029" algn="l"/>
              </a:tabLst>
            </a:pPr>
            <a:r>
              <a:rPr lang="ca-ES" sz="1150" dirty="0">
                <a:latin typeface="Arial"/>
              </a:rPr>
              <a:t>Hostafrancs</a:t>
            </a:r>
            <a:endParaRPr lang="ca-ES" sz="1150" dirty="0">
              <a:latin typeface="Arial"/>
              <a:cs typeface="Arial"/>
            </a:endParaRPr>
          </a:p>
          <a:p>
            <a:pPr marL="239395" indent="-227329">
              <a:lnSpc>
                <a:spcPct val="100000"/>
              </a:lnSpc>
              <a:spcBef>
                <a:spcPts val="20"/>
              </a:spcBef>
              <a:buAutoNum type="arabicPlain" startAt="19"/>
              <a:tabLst>
                <a:tab pos="240029" algn="l"/>
              </a:tabLst>
            </a:pPr>
            <a:r>
              <a:rPr lang="ca-ES" sz="1150" dirty="0">
                <a:latin typeface="Arial"/>
              </a:rPr>
              <a:t>Les</a:t>
            </a:r>
            <a:r>
              <a:rPr lang="ca-ES" sz="1150" dirty="0"/>
              <a:t> </a:t>
            </a:r>
            <a:r>
              <a:rPr lang="ca-ES" sz="1150" dirty="0">
                <a:latin typeface="Arial"/>
              </a:rPr>
              <a:t>Corts</a:t>
            </a:r>
            <a:endParaRPr lang="ca-ES" sz="1150" dirty="0">
              <a:latin typeface="Arial"/>
              <a:cs typeface="Arial"/>
            </a:endParaRPr>
          </a:p>
        </p:txBody>
      </p:sp>
      <p:sp>
        <p:nvSpPr>
          <p:cNvPr id="6" name="object 6"/>
          <p:cNvSpPr txBox="1"/>
          <p:nvPr/>
        </p:nvSpPr>
        <p:spPr>
          <a:xfrm>
            <a:off x="11196801" y="983710"/>
            <a:ext cx="1407795" cy="3933825"/>
          </a:xfrm>
          <a:prstGeom prst="rect">
            <a:avLst/>
          </a:prstGeom>
        </p:spPr>
        <p:txBody>
          <a:bodyPr vert="horz" wrap="square" lIns="0" tIns="12700" rIns="0" bIns="0" rtlCol="0">
            <a:spAutoFit/>
          </a:bodyPr>
          <a:lstStyle/>
          <a:p>
            <a:pPr marL="239395" indent="-227329">
              <a:lnSpc>
                <a:spcPct val="100000"/>
              </a:lnSpc>
              <a:spcBef>
                <a:spcPts val="100"/>
              </a:spcBef>
              <a:buAutoNum type="arabicPlain" startAt="21"/>
              <a:tabLst>
                <a:tab pos="240029" algn="l"/>
              </a:tabLst>
            </a:pPr>
            <a:r>
              <a:rPr lang="ca-ES" sz="1150" dirty="0">
                <a:latin typeface="Arial"/>
              </a:rPr>
              <a:t>Lesseps</a:t>
            </a:r>
            <a:endParaRPr lang="ca-ES" sz="1150" dirty="0">
              <a:latin typeface="Arial"/>
              <a:cs typeface="Arial"/>
            </a:endParaRPr>
          </a:p>
          <a:p>
            <a:pPr marL="239395" indent="-227329">
              <a:lnSpc>
                <a:spcPct val="100000"/>
              </a:lnSpc>
              <a:spcBef>
                <a:spcPts val="20"/>
              </a:spcBef>
              <a:buAutoNum type="arabicPlain" startAt="21"/>
              <a:tabLst>
                <a:tab pos="240029" algn="l"/>
              </a:tabLst>
            </a:pPr>
            <a:r>
              <a:rPr lang="ca-ES" sz="1150" dirty="0">
                <a:latin typeface="Arial"/>
              </a:rPr>
              <a:t>Llibertat</a:t>
            </a:r>
            <a:endParaRPr lang="ca-ES" sz="1150" dirty="0">
              <a:latin typeface="Arial"/>
              <a:cs typeface="Arial"/>
            </a:endParaRPr>
          </a:p>
          <a:p>
            <a:pPr marL="239395" indent="-227329">
              <a:lnSpc>
                <a:spcPct val="100000"/>
              </a:lnSpc>
              <a:spcBef>
                <a:spcPts val="20"/>
              </a:spcBef>
              <a:buAutoNum type="arabicPlain" startAt="21"/>
              <a:tabLst>
                <a:tab pos="240029" algn="l"/>
              </a:tabLst>
            </a:pPr>
            <a:r>
              <a:rPr lang="ca-ES" sz="1150" dirty="0">
                <a:latin typeface="Arial"/>
              </a:rPr>
              <a:t>Marina</a:t>
            </a:r>
            <a:endParaRPr lang="ca-ES" sz="1150" dirty="0">
              <a:latin typeface="Arial"/>
              <a:cs typeface="Arial"/>
            </a:endParaRPr>
          </a:p>
          <a:p>
            <a:pPr marL="239395" indent="-227329">
              <a:lnSpc>
                <a:spcPct val="100000"/>
              </a:lnSpc>
              <a:spcBef>
                <a:spcPts val="15"/>
              </a:spcBef>
              <a:buAutoNum type="arabicPlain" startAt="21"/>
              <a:tabLst>
                <a:tab pos="240029" algn="l"/>
              </a:tabLst>
            </a:pPr>
            <a:r>
              <a:rPr lang="ca-ES" sz="1150" dirty="0">
                <a:latin typeface="Arial"/>
              </a:rPr>
              <a:t>La Mercè</a:t>
            </a:r>
            <a:endParaRPr lang="ca-ES" sz="1150" dirty="0">
              <a:latin typeface="Arial"/>
              <a:cs typeface="Arial"/>
            </a:endParaRPr>
          </a:p>
          <a:p>
            <a:pPr marL="239395" indent="-227329">
              <a:lnSpc>
                <a:spcPct val="100000"/>
              </a:lnSpc>
              <a:spcBef>
                <a:spcPts val="20"/>
              </a:spcBef>
              <a:buAutoNum type="arabicPlain" startAt="21"/>
              <a:tabLst>
                <a:tab pos="240029" algn="l"/>
              </a:tabLst>
            </a:pPr>
            <a:r>
              <a:rPr lang="ca-ES" sz="1150" dirty="0">
                <a:latin typeface="Arial"/>
              </a:rPr>
              <a:t>Montserrat</a:t>
            </a:r>
            <a:endParaRPr lang="ca-ES" sz="1150" dirty="0">
              <a:latin typeface="Arial"/>
              <a:cs typeface="Arial"/>
            </a:endParaRPr>
          </a:p>
          <a:p>
            <a:pPr marL="239395" indent="-227329">
              <a:lnSpc>
                <a:spcPct val="100000"/>
              </a:lnSpc>
              <a:spcBef>
                <a:spcPts val="20"/>
              </a:spcBef>
              <a:buAutoNum type="arabicPlain" startAt="21"/>
              <a:tabLst>
                <a:tab pos="240029" algn="l"/>
              </a:tabLst>
            </a:pPr>
            <a:r>
              <a:rPr lang="ca-ES" sz="1150" dirty="0">
                <a:latin typeface="Arial"/>
              </a:rPr>
              <a:t>Ninot</a:t>
            </a:r>
            <a:endParaRPr lang="ca-ES" sz="1150" dirty="0">
              <a:latin typeface="Arial"/>
              <a:cs typeface="Arial"/>
            </a:endParaRPr>
          </a:p>
          <a:p>
            <a:pPr marL="239395" indent="-227329">
              <a:lnSpc>
                <a:spcPct val="100000"/>
              </a:lnSpc>
              <a:spcBef>
                <a:spcPts val="20"/>
              </a:spcBef>
              <a:buAutoNum type="arabicPlain" startAt="21"/>
              <a:tabLst>
                <a:tab pos="240029" algn="l"/>
              </a:tabLst>
            </a:pPr>
            <a:r>
              <a:rPr lang="ca-ES" sz="1150" dirty="0">
                <a:latin typeface="Arial"/>
              </a:rPr>
              <a:t>Núria</a:t>
            </a:r>
            <a:endParaRPr lang="ca-ES" sz="1150" dirty="0">
              <a:latin typeface="Arial"/>
              <a:cs typeface="Arial"/>
            </a:endParaRPr>
          </a:p>
          <a:p>
            <a:pPr marL="239395" indent="-227329">
              <a:lnSpc>
                <a:spcPct val="100000"/>
              </a:lnSpc>
              <a:spcBef>
                <a:spcPts val="20"/>
              </a:spcBef>
              <a:buAutoNum type="arabicPlain" startAt="21"/>
              <a:tabLst>
                <a:tab pos="240029" algn="l"/>
              </a:tabLst>
            </a:pPr>
            <a:r>
              <a:rPr lang="ca-ES" sz="1150" dirty="0">
                <a:latin typeface="Arial"/>
              </a:rPr>
              <a:t>el Poblenou</a:t>
            </a:r>
            <a:endParaRPr lang="ca-ES" sz="1150" dirty="0">
              <a:latin typeface="Arial"/>
              <a:cs typeface="Arial"/>
            </a:endParaRPr>
          </a:p>
          <a:p>
            <a:pPr marL="239395" indent="-227329">
              <a:lnSpc>
                <a:spcPct val="100000"/>
              </a:lnSpc>
              <a:spcBef>
                <a:spcPts val="20"/>
              </a:spcBef>
              <a:buAutoNum type="arabicPlain" startAt="21"/>
              <a:tabLst>
                <a:tab pos="240029" algn="l"/>
              </a:tabLst>
            </a:pPr>
            <a:r>
              <a:rPr lang="ca-ES" sz="1150" dirty="0">
                <a:latin typeface="Arial"/>
              </a:rPr>
              <a:t>Provençals</a:t>
            </a:r>
            <a:endParaRPr lang="ca-ES" sz="1150" dirty="0">
              <a:latin typeface="Arial"/>
              <a:cs typeface="Arial"/>
            </a:endParaRPr>
          </a:p>
          <a:p>
            <a:pPr marL="239395" indent="-227329">
              <a:lnSpc>
                <a:spcPct val="100000"/>
              </a:lnSpc>
              <a:spcBef>
                <a:spcPts val="20"/>
              </a:spcBef>
              <a:buAutoNum type="arabicPlain" startAt="21"/>
              <a:tabLst>
                <a:tab pos="240029" algn="l"/>
              </a:tabLst>
            </a:pPr>
            <a:r>
              <a:rPr lang="ca-ES" sz="1150" dirty="0">
                <a:latin typeface="Arial"/>
              </a:rPr>
              <a:t>Sagrada</a:t>
            </a:r>
            <a:r>
              <a:rPr lang="ca-ES" sz="1150" dirty="0"/>
              <a:t> </a:t>
            </a:r>
            <a:r>
              <a:rPr lang="ca-ES" sz="1150" dirty="0">
                <a:latin typeface="Arial"/>
              </a:rPr>
              <a:t>Família</a:t>
            </a:r>
            <a:endParaRPr lang="ca-ES" sz="1150" dirty="0">
              <a:latin typeface="Arial"/>
              <a:cs typeface="Arial"/>
            </a:endParaRPr>
          </a:p>
          <a:p>
            <a:pPr marL="239395" indent="-227329">
              <a:lnSpc>
                <a:spcPct val="100000"/>
              </a:lnSpc>
              <a:spcBef>
                <a:spcPts val="20"/>
              </a:spcBef>
              <a:buAutoNum type="arabicPlain" startAt="21"/>
              <a:tabLst>
                <a:tab pos="240029" algn="l"/>
              </a:tabLst>
            </a:pPr>
            <a:r>
              <a:rPr lang="ca-ES" sz="1150" dirty="0">
                <a:latin typeface="Arial"/>
              </a:rPr>
              <a:t>Sant</a:t>
            </a:r>
            <a:r>
              <a:rPr lang="ca-ES" sz="1150" dirty="0"/>
              <a:t> </a:t>
            </a:r>
            <a:r>
              <a:rPr lang="ca-ES" sz="1150" dirty="0">
                <a:latin typeface="Arial"/>
              </a:rPr>
              <a:t>Andreu</a:t>
            </a:r>
            <a:endParaRPr lang="ca-ES" sz="1150" dirty="0">
              <a:latin typeface="Arial"/>
              <a:cs typeface="Arial"/>
            </a:endParaRPr>
          </a:p>
          <a:p>
            <a:pPr marL="239395" marR="350520" indent="-227329">
              <a:lnSpc>
                <a:spcPct val="101400"/>
              </a:lnSpc>
              <a:buAutoNum type="arabicPlain" startAt="21"/>
              <a:tabLst>
                <a:tab pos="240029" algn="l"/>
              </a:tabLst>
            </a:pPr>
            <a:r>
              <a:rPr lang="ca-ES" sz="1150" dirty="0">
                <a:latin typeface="Arial"/>
              </a:rPr>
              <a:t>Sant</a:t>
            </a:r>
            <a:r>
              <a:rPr lang="ca-ES" sz="1150" dirty="0"/>
              <a:t> </a:t>
            </a:r>
            <a:r>
              <a:rPr lang="ca-ES" sz="1150" dirty="0">
                <a:latin typeface="Arial"/>
              </a:rPr>
              <a:t>Antoni Encants</a:t>
            </a:r>
            <a:endParaRPr lang="ca-ES" sz="1150" dirty="0">
              <a:latin typeface="Arial"/>
              <a:cs typeface="Arial"/>
            </a:endParaRPr>
          </a:p>
          <a:p>
            <a:pPr marL="12700" marR="5080" indent="226695">
              <a:lnSpc>
                <a:spcPct val="101400"/>
              </a:lnSpc>
            </a:pPr>
            <a:r>
              <a:rPr lang="ca-ES" sz="1150" dirty="0">
                <a:latin typeface="Arial"/>
              </a:rPr>
              <a:t>Mercat</a:t>
            </a:r>
            <a:r>
              <a:rPr lang="ca-ES" sz="1150" dirty="0"/>
              <a:t> </a:t>
            </a:r>
            <a:r>
              <a:rPr lang="ca-ES" sz="1150" dirty="0">
                <a:latin typeface="Arial"/>
              </a:rPr>
              <a:t>del</a:t>
            </a:r>
            <a:r>
              <a:rPr lang="ca-ES" sz="1150" dirty="0"/>
              <a:t> </a:t>
            </a:r>
            <a:r>
              <a:rPr lang="ca-ES" sz="1150" dirty="0">
                <a:latin typeface="Arial"/>
              </a:rPr>
              <a:t>Llibre </a:t>
            </a:r>
            <a:r>
              <a:rPr lang="ca-ES" sz="1150" dirty="0"/>
              <a:t> </a:t>
            </a:r>
            <a:r>
              <a:rPr lang="ca-ES" sz="1150" dirty="0">
                <a:latin typeface="Arial"/>
              </a:rPr>
              <a:t>33</a:t>
            </a:r>
            <a:r>
              <a:rPr lang="ca-ES" sz="1150" dirty="0"/>
              <a:t> </a:t>
            </a:r>
            <a:r>
              <a:rPr lang="ca-ES" sz="1150" dirty="0">
                <a:latin typeface="Arial"/>
              </a:rPr>
              <a:t>Sant</a:t>
            </a:r>
            <a:r>
              <a:rPr lang="ca-ES" sz="1150" dirty="0"/>
              <a:t> </a:t>
            </a:r>
            <a:r>
              <a:rPr lang="ca-ES" sz="1150" dirty="0">
                <a:latin typeface="Arial"/>
              </a:rPr>
              <a:t>Gervasi</a:t>
            </a:r>
            <a:endParaRPr lang="ca-ES" sz="1150" dirty="0">
              <a:latin typeface="Arial"/>
              <a:cs typeface="Arial"/>
            </a:endParaRPr>
          </a:p>
          <a:p>
            <a:pPr marL="239395" indent="-227329">
              <a:lnSpc>
                <a:spcPct val="100000"/>
              </a:lnSpc>
              <a:spcBef>
                <a:spcPts val="20"/>
              </a:spcBef>
              <a:buAutoNum type="arabicPlain" startAt="34"/>
              <a:tabLst>
                <a:tab pos="240029" algn="l"/>
              </a:tabLst>
            </a:pPr>
            <a:r>
              <a:rPr lang="ca-ES" sz="1150" dirty="0">
                <a:latin typeface="Arial"/>
              </a:rPr>
              <a:t>Sant</a:t>
            </a:r>
            <a:r>
              <a:rPr lang="ca-ES" sz="1150" dirty="0"/>
              <a:t> </a:t>
            </a:r>
            <a:r>
              <a:rPr lang="ca-ES" sz="1150" dirty="0">
                <a:latin typeface="Arial"/>
              </a:rPr>
              <a:t>Martí</a:t>
            </a:r>
            <a:endParaRPr lang="ca-ES" sz="1150" dirty="0">
              <a:latin typeface="Arial"/>
              <a:cs typeface="Arial"/>
            </a:endParaRPr>
          </a:p>
          <a:p>
            <a:pPr marL="239395" indent="-227329">
              <a:lnSpc>
                <a:spcPct val="100000"/>
              </a:lnSpc>
              <a:spcBef>
                <a:spcPts val="20"/>
              </a:spcBef>
              <a:buAutoNum type="arabicPlain" startAt="34"/>
              <a:tabLst>
                <a:tab pos="240029" algn="l"/>
              </a:tabLst>
            </a:pPr>
            <a:r>
              <a:rPr lang="ca-ES" sz="1150" dirty="0">
                <a:latin typeface="Arial"/>
              </a:rPr>
              <a:t>Santa</a:t>
            </a:r>
            <a:r>
              <a:rPr lang="ca-ES" sz="1150" dirty="0"/>
              <a:t> </a:t>
            </a:r>
            <a:r>
              <a:rPr lang="ca-ES" sz="1150" dirty="0">
                <a:latin typeface="Arial"/>
              </a:rPr>
              <a:t>Caterina</a:t>
            </a:r>
            <a:endParaRPr lang="ca-ES" sz="1150" dirty="0">
              <a:latin typeface="Arial"/>
              <a:cs typeface="Arial"/>
            </a:endParaRPr>
          </a:p>
          <a:p>
            <a:pPr marL="239395" indent="-227329">
              <a:lnSpc>
                <a:spcPct val="100000"/>
              </a:lnSpc>
              <a:spcBef>
                <a:spcPts val="20"/>
              </a:spcBef>
              <a:buAutoNum type="arabicPlain" startAt="34"/>
              <a:tabLst>
                <a:tab pos="240029" algn="l"/>
              </a:tabLst>
            </a:pPr>
            <a:r>
              <a:rPr lang="ca-ES" sz="1150" dirty="0">
                <a:latin typeface="Arial"/>
              </a:rPr>
              <a:t>Sants</a:t>
            </a:r>
            <a:endParaRPr lang="ca-ES" sz="1150" dirty="0">
              <a:latin typeface="Arial"/>
              <a:cs typeface="Arial"/>
            </a:endParaRPr>
          </a:p>
          <a:p>
            <a:pPr marL="239395" indent="-227329">
              <a:lnSpc>
                <a:spcPct val="100000"/>
              </a:lnSpc>
              <a:spcBef>
                <a:spcPts val="20"/>
              </a:spcBef>
              <a:buAutoNum type="arabicPlain" startAt="34"/>
              <a:tabLst>
                <a:tab pos="240029" algn="l"/>
              </a:tabLst>
            </a:pPr>
            <a:r>
              <a:rPr lang="ca-ES" sz="1150" dirty="0">
                <a:latin typeface="Arial"/>
              </a:rPr>
              <a:t>Sarrià</a:t>
            </a:r>
            <a:endParaRPr lang="ca-ES" sz="1150" dirty="0">
              <a:latin typeface="Arial"/>
              <a:cs typeface="Arial"/>
            </a:endParaRPr>
          </a:p>
          <a:p>
            <a:pPr marL="239395" indent="-227329">
              <a:lnSpc>
                <a:spcPct val="100000"/>
              </a:lnSpc>
              <a:spcBef>
                <a:spcPts val="15"/>
              </a:spcBef>
              <a:buAutoNum type="arabicPlain" startAt="34"/>
              <a:tabLst>
                <a:tab pos="240029" algn="l"/>
              </a:tabLst>
            </a:pPr>
            <a:r>
              <a:rPr lang="ca-ES" sz="1150" dirty="0">
                <a:latin typeface="Arial"/>
              </a:rPr>
              <a:t>Tres</a:t>
            </a:r>
            <a:r>
              <a:rPr lang="ca-ES" sz="1150" dirty="0"/>
              <a:t> </a:t>
            </a:r>
            <a:r>
              <a:rPr lang="ca-ES" sz="1150" dirty="0">
                <a:latin typeface="Arial"/>
              </a:rPr>
              <a:t>Torres</a:t>
            </a:r>
            <a:endParaRPr lang="ca-ES" sz="1150" dirty="0">
              <a:latin typeface="Arial"/>
              <a:cs typeface="Arial"/>
            </a:endParaRPr>
          </a:p>
          <a:p>
            <a:pPr marL="239395" indent="-227329">
              <a:lnSpc>
                <a:spcPct val="100000"/>
              </a:lnSpc>
              <a:spcBef>
                <a:spcPts val="20"/>
              </a:spcBef>
              <a:buAutoNum type="arabicPlain" startAt="34"/>
              <a:tabLst>
                <a:tab pos="240029" algn="l"/>
              </a:tabLst>
            </a:pPr>
            <a:r>
              <a:rPr lang="ca-ES" sz="1150" dirty="0">
                <a:latin typeface="Arial"/>
              </a:rPr>
              <a:t>Trinitat</a:t>
            </a:r>
            <a:endParaRPr lang="ca-ES" sz="1150" dirty="0">
              <a:latin typeface="Arial"/>
              <a:cs typeface="Arial"/>
            </a:endParaRPr>
          </a:p>
          <a:p>
            <a:pPr marL="239395" indent="-227329">
              <a:lnSpc>
                <a:spcPct val="100000"/>
              </a:lnSpc>
              <a:spcBef>
                <a:spcPts val="20"/>
              </a:spcBef>
              <a:buAutoNum type="arabicPlain" startAt="34"/>
              <a:tabLst>
                <a:tab pos="240029" algn="l"/>
              </a:tabLst>
            </a:pPr>
            <a:r>
              <a:rPr lang="ca-ES" sz="1150" dirty="0">
                <a:latin typeface="Arial"/>
              </a:rPr>
              <a:t>Vall</a:t>
            </a:r>
            <a:r>
              <a:rPr lang="ca-ES" sz="1150" dirty="0"/>
              <a:t> </a:t>
            </a:r>
            <a:r>
              <a:rPr lang="ca-ES" sz="1150" dirty="0">
                <a:latin typeface="Arial"/>
              </a:rPr>
              <a:t>d’Hebron</a:t>
            </a:r>
            <a:endParaRPr lang="ca-ES" sz="1150" dirty="0">
              <a:latin typeface="Arial"/>
              <a:cs typeface="Arial"/>
            </a:endParaRPr>
          </a:p>
        </p:txBody>
      </p:sp>
      <p:pic>
        <p:nvPicPr>
          <p:cNvPr id="7" name="object 7"/>
          <p:cNvPicPr/>
          <p:nvPr/>
        </p:nvPicPr>
        <p:blipFill>
          <a:blip r:embed="rId2" cstate="print"/>
          <a:stretch>
            <a:fillRect/>
          </a:stretch>
        </p:blipFill>
        <p:spPr>
          <a:xfrm>
            <a:off x="360001" y="873518"/>
            <a:ext cx="8648890" cy="6457557"/>
          </a:xfrm>
          <a:prstGeom prst="rect">
            <a:avLst/>
          </a:prstGeom>
        </p:spPr>
      </p:pic>
      <p:sp>
        <p:nvSpPr>
          <p:cNvPr id="8" name="object 8"/>
          <p:cNvSpPr txBox="1"/>
          <p:nvPr/>
        </p:nvSpPr>
        <p:spPr>
          <a:xfrm>
            <a:off x="5922945" y="5238803"/>
            <a:ext cx="382905" cy="317500"/>
          </a:xfrm>
          <a:prstGeom prst="rect">
            <a:avLst/>
          </a:prstGeom>
        </p:spPr>
        <p:txBody>
          <a:bodyPr vert="horz" wrap="square" lIns="0" tIns="27939" rIns="0" bIns="0" rtlCol="0">
            <a:spAutoFit/>
          </a:bodyPr>
          <a:lstStyle/>
          <a:p>
            <a:pPr marL="44450" marR="5080" indent="-32384">
              <a:lnSpc>
                <a:spcPts val="1100"/>
              </a:lnSpc>
              <a:spcBef>
                <a:spcPts val="219"/>
              </a:spcBef>
            </a:pPr>
            <a:r>
              <a:rPr lang="ca-ES" sz="1000" b="1" dirty="0">
                <a:latin typeface="Arial"/>
              </a:rPr>
              <a:t>Ciutat Vella</a:t>
            </a:r>
            <a:endParaRPr lang="ca-ES" sz="1000">
              <a:latin typeface="Arial"/>
              <a:cs typeface="Arial"/>
            </a:endParaRPr>
          </a:p>
        </p:txBody>
      </p:sp>
      <p:sp>
        <p:nvSpPr>
          <p:cNvPr id="9" name="object 9"/>
          <p:cNvSpPr txBox="1"/>
          <p:nvPr/>
        </p:nvSpPr>
        <p:spPr>
          <a:xfrm>
            <a:off x="4492217" y="3949394"/>
            <a:ext cx="791235" cy="289823"/>
          </a:xfrm>
          <a:prstGeom prst="rect">
            <a:avLst/>
          </a:prstGeom>
        </p:spPr>
        <p:txBody>
          <a:bodyPr vert="horz" wrap="square" lIns="0" tIns="12700" rIns="0" bIns="0" rtlCol="0">
            <a:spAutoFit/>
          </a:bodyPr>
          <a:lstStyle/>
          <a:p>
            <a:pPr marL="12700">
              <a:lnSpc>
                <a:spcPct val="100000"/>
              </a:lnSpc>
              <a:spcBef>
                <a:spcPts val="100"/>
              </a:spcBef>
            </a:pPr>
            <a:r>
              <a:rPr lang="ca-ES" sz="1000" b="1" dirty="0">
                <a:latin typeface="Arial"/>
              </a:rPr>
              <a:t>Les</a:t>
            </a:r>
            <a:r>
              <a:rPr lang="ca-ES" dirty="0"/>
              <a:t> </a:t>
            </a:r>
            <a:r>
              <a:rPr lang="ca-ES" sz="1000" b="1" dirty="0">
                <a:latin typeface="Arial"/>
              </a:rPr>
              <a:t>Corts</a:t>
            </a:r>
            <a:endParaRPr lang="ca-ES" sz="1000" dirty="0">
              <a:latin typeface="Arial"/>
              <a:cs typeface="Arial"/>
            </a:endParaRPr>
          </a:p>
        </p:txBody>
      </p:sp>
      <p:sp>
        <p:nvSpPr>
          <p:cNvPr id="10" name="object 10"/>
          <p:cNvSpPr txBox="1"/>
          <p:nvPr/>
        </p:nvSpPr>
        <p:spPr>
          <a:xfrm>
            <a:off x="6670141" y="2897200"/>
            <a:ext cx="687595" cy="317500"/>
          </a:xfrm>
          <a:prstGeom prst="rect">
            <a:avLst/>
          </a:prstGeom>
        </p:spPr>
        <p:txBody>
          <a:bodyPr vert="horz" wrap="square" lIns="0" tIns="27939" rIns="0" bIns="0" rtlCol="0">
            <a:spAutoFit/>
          </a:bodyPr>
          <a:lstStyle/>
          <a:p>
            <a:pPr marL="12700" marR="5080" indent="82550">
              <a:lnSpc>
                <a:spcPts val="1100"/>
              </a:lnSpc>
              <a:spcBef>
                <a:spcPts val="219"/>
              </a:spcBef>
            </a:pPr>
            <a:r>
              <a:rPr lang="ca-ES" sz="1000" b="1" dirty="0">
                <a:latin typeface="Arial"/>
              </a:rPr>
              <a:t>Horta-Guinardó</a:t>
            </a:r>
            <a:endParaRPr lang="ca-ES" sz="1000" dirty="0">
              <a:latin typeface="Arial"/>
              <a:cs typeface="Arial"/>
            </a:endParaRPr>
          </a:p>
        </p:txBody>
      </p:sp>
      <p:sp>
        <p:nvSpPr>
          <p:cNvPr id="11" name="object 11"/>
          <p:cNvSpPr txBox="1"/>
          <p:nvPr/>
        </p:nvSpPr>
        <p:spPr>
          <a:xfrm>
            <a:off x="7957921" y="4011752"/>
            <a:ext cx="299085" cy="177800"/>
          </a:xfrm>
          <a:prstGeom prst="rect">
            <a:avLst/>
          </a:prstGeom>
        </p:spPr>
        <p:txBody>
          <a:bodyPr vert="horz" wrap="square" lIns="0" tIns="12700" rIns="0" bIns="0" rtlCol="0">
            <a:spAutoFit/>
          </a:bodyPr>
          <a:lstStyle/>
          <a:p>
            <a:pPr marL="12700">
              <a:lnSpc>
                <a:spcPct val="100000"/>
              </a:lnSpc>
              <a:spcBef>
                <a:spcPts val="100"/>
              </a:spcBef>
            </a:pPr>
            <a:r>
              <a:rPr lang="ca-ES" sz="1000" b="1" dirty="0">
                <a:latin typeface="Arial"/>
              </a:rPr>
              <a:t>Sant</a:t>
            </a:r>
            <a:endParaRPr lang="ca-ES" sz="1000">
              <a:latin typeface="Arial"/>
              <a:cs typeface="Arial"/>
            </a:endParaRPr>
          </a:p>
        </p:txBody>
      </p:sp>
      <p:sp>
        <p:nvSpPr>
          <p:cNvPr id="12" name="object 12"/>
          <p:cNvSpPr txBox="1"/>
          <p:nvPr/>
        </p:nvSpPr>
        <p:spPr>
          <a:xfrm>
            <a:off x="7875752" y="4151452"/>
            <a:ext cx="463550" cy="177800"/>
          </a:xfrm>
          <a:prstGeom prst="rect">
            <a:avLst/>
          </a:prstGeom>
        </p:spPr>
        <p:txBody>
          <a:bodyPr vert="horz" wrap="square" lIns="0" tIns="12700" rIns="0" bIns="0" rtlCol="0">
            <a:spAutoFit/>
          </a:bodyPr>
          <a:lstStyle/>
          <a:p>
            <a:pPr marL="12700">
              <a:lnSpc>
                <a:spcPct val="100000"/>
              </a:lnSpc>
              <a:spcBef>
                <a:spcPts val="100"/>
              </a:spcBef>
            </a:pPr>
            <a:r>
              <a:rPr lang="ca-ES" sz="1000" b="1" dirty="0">
                <a:latin typeface="Arial"/>
              </a:rPr>
              <a:t>Andreu</a:t>
            </a:r>
            <a:endParaRPr lang="ca-ES" sz="1000">
              <a:latin typeface="Arial"/>
              <a:cs typeface="Arial"/>
            </a:endParaRPr>
          </a:p>
        </p:txBody>
      </p:sp>
      <p:sp>
        <p:nvSpPr>
          <p:cNvPr id="13" name="object 13"/>
          <p:cNvSpPr txBox="1"/>
          <p:nvPr/>
        </p:nvSpPr>
        <p:spPr>
          <a:xfrm>
            <a:off x="5139899" y="3091510"/>
            <a:ext cx="891202" cy="761365"/>
          </a:xfrm>
          <a:prstGeom prst="rect">
            <a:avLst/>
          </a:prstGeom>
        </p:spPr>
        <p:txBody>
          <a:bodyPr vert="horz" wrap="square" lIns="0" tIns="27939" rIns="0" bIns="0" rtlCol="0">
            <a:spAutoFit/>
          </a:bodyPr>
          <a:lstStyle/>
          <a:p>
            <a:pPr marL="37465" marR="5080" indent="162560">
              <a:lnSpc>
                <a:spcPts val="1100"/>
              </a:lnSpc>
              <a:spcBef>
                <a:spcPts val="219"/>
              </a:spcBef>
            </a:pPr>
            <a:r>
              <a:rPr lang="ca-ES" sz="1000" b="1" dirty="0">
                <a:latin typeface="Arial"/>
              </a:rPr>
              <a:t>Sarrià - Sant</a:t>
            </a:r>
            <a:r>
              <a:rPr lang="ca-ES" dirty="0"/>
              <a:t> </a:t>
            </a:r>
            <a:r>
              <a:rPr lang="ca-ES" sz="1000" b="1" dirty="0">
                <a:latin typeface="Arial"/>
              </a:rPr>
              <a:t>Gervasi</a:t>
            </a:r>
            <a:endParaRPr lang="ca-ES" sz="1000" dirty="0">
              <a:latin typeface="Arial"/>
              <a:cs typeface="Arial"/>
            </a:endParaRPr>
          </a:p>
          <a:p>
            <a:pPr marL="12700">
              <a:lnSpc>
                <a:spcPct val="100000"/>
              </a:lnSpc>
              <a:spcBef>
                <a:spcPts val="670"/>
              </a:spcBef>
            </a:pPr>
            <a:r>
              <a:rPr lang="ca-ES" sz="800" b="1" dirty="0">
                <a:solidFill>
                  <a:srgbClr val="FFFFFF"/>
                </a:solidFill>
                <a:latin typeface="Arial"/>
              </a:rPr>
              <a:t>37</a:t>
            </a:r>
            <a:endParaRPr lang="ca-ES" sz="800" dirty="0">
              <a:latin typeface="Arial"/>
              <a:cs typeface="Arial"/>
            </a:endParaRPr>
          </a:p>
          <a:p>
            <a:pPr marL="612140">
              <a:lnSpc>
                <a:spcPts val="905"/>
              </a:lnSpc>
              <a:spcBef>
                <a:spcPts val="30"/>
              </a:spcBef>
            </a:pPr>
            <a:r>
              <a:rPr lang="ca-ES" sz="800" b="1" dirty="0">
                <a:solidFill>
                  <a:srgbClr val="FFFFFF"/>
                </a:solidFill>
                <a:latin typeface="Arial"/>
              </a:rPr>
              <a:t>33</a:t>
            </a:r>
            <a:endParaRPr lang="ca-ES" sz="800" dirty="0">
              <a:latin typeface="Arial"/>
              <a:cs typeface="Arial"/>
            </a:endParaRPr>
          </a:p>
          <a:p>
            <a:pPr marL="182245">
              <a:lnSpc>
                <a:spcPts val="905"/>
              </a:lnSpc>
            </a:pPr>
            <a:r>
              <a:rPr lang="ca-ES" sz="800" b="1" dirty="0">
                <a:latin typeface="Arial"/>
              </a:rPr>
              <a:t>38</a:t>
            </a:r>
            <a:endParaRPr lang="ca-ES" sz="800" dirty="0">
              <a:latin typeface="Arial"/>
              <a:cs typeface="Arial"/>
            </a:endParaRPr>
          </a:p>
        </p:txBody>
      </p:sp>
      <p:sp>
        <p:nvSpPr>
          <p:cNvPr id="14" name="object 14"/>
          <p:cNvSpPr txBox="1"/>
          <p:nvPr/>
        </p:nvSpPr>
        <p:spPr>
          <a:xfrm>
            <a:off x="5534455" y="3982434"/>
            <a:ext cx="133985" cy="147320"/>
          </a:xfrm>
          <a:prstGeom prst="rect">
            <a:avLst/>
          </a:prstGeom>
        </p:spPr>
        <p:txBody>
          <a:bodyPr vert="horz" wrap="square" lIns="0" tIns="12700" rIns="0" bIns="0" rtlCol="0">
            <a:spAutoFit/>
          </a:bodyPr>
          <a:lstStyle/>
          <a:p>
            <a:pPr marL="12700">
              <a:lnSpc>
                <a:spcPct val="100000"/>
              </a:lnSpc>
              <a:spcBef>
                <a:spcPts val="100"/>
              </a:spcBef>
            </a:pPr>
            <a:r>
              <a:rPr lang="ca-ES" sz="800" b="1" dirty="0">
                <a:latin typeface="Arial"/>
              </a:rPr>
              <a:t>15</a:t>
            </a:r>
            <a:endParaRPr lang="ca-ES" sz="800">
              <a:latin typeface="Arial"/>
              <a:cs typeface="Arial"/>
            </a:endParaRPr>
          </a:p>
        </p:txBody>
      </p:sp>
      <p:sp>
        <p:nvSpPr>
          <p:cNvPr id="15" name="object 15"/>
          <p:cNvSpPr txBox="1"/>
          <p:nvPr/>
        </p:nvSpPr>
        <p:spPr>
          <a:xfrm>
            <a:off x="6367888" y="3579145"/>
            <a:ext cx="137160"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21</a:t>
            </a:r>
            <a:endParaRPr lang="ca-ES" sz="800">
              <a:latin typeface="Arial"/>
              <a:cs typeface="Arial"/>
            </a:endParaRPr>
          </a:p>
        </p:txBody>
      </p:sp>
      <p:sp>
        <p:nvSpPr>
          <p:cNvPr id="16" name="object 16"/>
          <p:cNvSpPr txBox="1"/>
          <p:nvPr/>
        </p:nvSpPr>
        <p:spPr>
          <a:xfrm>
            <a:off x="6179648" y="4020146"/>
            <a:ext cx="153035"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22</a:t>
            </a:r>
            <a:endParaRPr lang="ca-ES" sz="800">
              <a:latin typeface="Arial"/>
              <a:cs typeface="Arial"/>
            </a:endParaRPr>
          </a:p>
        </p:txBody>
      </p:sp>
      <p:sp>
        <p:nvSpPr>
          <p:cNvPr id="17" name="object 17"/>
          <p:cNvSpPr txBox="1"/>
          <p:nvPr/>
        </p:nvSpPr>
        <p:spPr>
          <a:xfrm>
            <a:off x="6453736" y="3930103"/>
            <a:ext cx="132080" cy="147320"/>
          </a:xfrm>
          <a:prstGeom prst="rect">
            <a:avLst/>
          </a:prstGeom>
        </p:spPr>
        <p:txBody>
          <a:bodyPr vert="horz" wrap="square" lIns="0" tIns="12700" rIns="0" bIns="0" rtlCol="0">
            <a:spAutoFit/>
          </a:bodyPr>
          <a:lstStyle/>
          <a:p>
            <a:pPr marL="12700">
              <a:lnSpc>
                <a:spcPct val="100000"/>
              </a:lnSpc>
              <a:spcBef>
                <a:spcPts val="100"/>
              </a:spcBef>
            </a:pPr>
            <a:r>
              <a:rPr lang="ca-ES" sz="800" b="1" dirty="0">
                <a:latin typeface="Arial"/>
              </a:rPr>
              <a:t>12</a:t>
            </a:r>
            <a:endParaRPr lang="ca-ES" sz="800">
              <a:latin typeface="Arial"/>
              <a:cs typeface="Arial"/>
            </a:endParaRPr>
          </a:p>
        </p:txBody>
      </p:sp>
      <p:sp>
        <p:nvSpPr>
          <p:cNvPr id="18" name="object 18"/>
          <p:cNvSpPr txBox="1"/>
          <p:nvPr/>
        </p:nvSpPr>
        <p:spPr>
          <a:xfrm>
            <a:off x="7046428" y="4054346"/>
            <a:ext cx="136525"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16</a:t>
            </a:r>
            <a:endParaRPr lang="ca-ES" sz="800">
              <a:latin typeface="Arial"/>
              <a:cs typeface="Arial"/>
            </a:endParaRPr>
          </a:p>
        </p:txBody>
      </p:sp>
      <p:sp>
        <p:nvSpPr>
          <p:cNvPr id="19" name="object 19"/>
          <p:cNvSpPr txBox="1"/>
          <p:nvPr/>
        </p:nvSpPr>
        <p:spPr>
          <a:xfrm>
            <a:off x="6683156" y="3381146"/>
            <a:ext cx="152400" cy="147320"/>
          </a:xfrm>
          <a:prstGeom prst="rect">
            <a:avLst/>
          </a:prstGeom>
        </p:spPr>
        <p:txBody>
          <a:bodyPr vert="horz" wrap="square" lIns="0" tIns="12700" rIns="0" bIns="0" rtlCol="0">
            <a:spAutoFit/>
          </a:bodyPr>
          <a:lstStyle/>
          <a:p>
            <a:pPr marL="12700">
              <a:lnSpc>
                <a:spcPct val="100000"/>
              </a:lnSpc>
              <a:spcBef>
                <a:spcPts val="100"/>
              </a:spcBef>
            </a:pPr>
            <a:r>
              <a:rPr lang="ca-ES" sz="800" b="1" dirty="0">
                <a:latin typeface="Arial"/>
              </a:rPr>
              <a:t>07</a:t>
            </a:r>
            <a:endParaRPr lang="ca-ES" sz="800">
              <a:latin typeface="Arial"/>
              <a:cs typeface="Arial"/>
            </a:endParaRPr>
          </a:p>
        </p:txBody>
      </p:sp>
      <p:sp>
        <p:nvSpPr>
          <p:cNvPr id="20" name="object 20"/>
          <p:cNvSpPr txBox="1"/>
          <p:nvPr/>
        </p:nvSpPr>
        <p:spPr>
          <a:xfrm>
            <a:off x="7109378" y="3291146"/>
            <a:ext cx="135255"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18</a:t>
            </a:r>
            <a:endParaRPr lang="ca-ES" sz="800">
              <a:latin typeface="Arial"/>
              <a:cs typeface="Arial"/>
            </a:endParaRPr>
          </a:p>
        </p:txBody>
      </p:sp>
      <p:sp>
        <p:nvSpPr>
          <p:cNvPr id="21" name="object 21"/>
          <p:cNvSpPr txBox="1"/>
          <p:nvPr/>
        </p:nvSpPr>
        <p:spPr>
          <a:xfrm>
            <a:off x="6442412" y="2902591"/>
            <a:ext cx="158115"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40</a:t>
            </a:r>
            <a:endParaRPr lang="ca-ES" sz="800">
              <a:latin typeface="Arial"/>
              <a:cs typeface="Arial"/>
            </a:endParaRPr>
          </a:p>
        </p:txBody>
      </p:sp>
      <p:sp>
        <p:nvSpPr>
          <p:cNvPr id="22" name="object 22"/>
          <p:cNvSpPr txBox="1"/>
          <p:nvPr/>
        </p:nvSpPr>
        <p:spPr>
          <a:xfrm>
            <a:off x="7632001" y="3024746"/>
            <a:ext cx="160020" cy="147320"/>
          </a:xfrm>
          <a:prstGeom prst="rect">
            <a:avLst/>
          </a:prstGeom>
        </p:spPr>
        <p:txBody>
          <a:bodyPr vert="horz" wrap="square" lIns="0" tIns="12700" rIns="0" bIns="0" rtlCol="0">
            <a:spAutoFit/>
          </a:bodyPr>
          <a:lstStyle/>
          <a:p>
            <a:pPr marL="12700">
              <a:lnSpc>
                <a:spcPct val="100000"/>
              </a:lnSpc>
              <a:spcBef>
                <a:spcPts val="100"/>
              </a:spcBef>
            </a:pPr>
            <a:r>
              <a:rPr lang="ca-ES" sz="800" b="1" dirty="0">
                <a:latin typeface="Arial"/>
              </a:rPr>
              <a:t>06</a:t>
            </a:r>
            <a:endParaRPr lang="ca-ES" sz="800">
              <a:latin typeface="Arial"/>
              <a:cs typeface="Arial"/>
            </a:endParaRPr>
          </a:p>
        </p:txBody>
      </p:sp>
      <p:sp>
        <p:nvSpPr>
          <p:cNvPr id="23" name="object 23"/>
          <p:cNvSpPr txBox="1"/>
          <p:nvPr/>
        </p:nvSpPr>
        <p:spPr>
          <a:xfrm>
            <a:off x="7572771" y="3318146"/>
            <a:ext cx="129539"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17</a:t>
            </a:r>
            <a:endParaRPr lang="ca-ES" sz="800">
              <a:latin typeface="Arial"/>
              <a:cs typeface="Arial"/>
            </a:endParaRPr>
          </a:p>
        </p:txBody>
      </p:sp>
      <p:sp>
        <p:nvSpPr>
          <p:cNvPr id="24" name="object 24"/>
          <p:cNvSpPr txBox="1"/>
          <p:nvPr/>
        </p:nvSpPr>
        <p:spPr>
          <a:xfrm>
            <a:off x="7772400" y="3073977"/>
            <a:ext cx="463550" cy="499745"/>
          </a:xfrm>
          <a:prstGeom prst="rect">
            <a:avLst/>
          </a:prstGeom>
        </p:spPr>
        <p:txBody>
          <a:bodyPr vert="horz" wrap="square" lIns="0" tIns="39370" rIns="0" bIns="0" rtlCol="0">
            <a:spAutoFit/>
          </a:bodyPr>
          <a:lstStyle/>
          <a:p>
            <a:pPr marR="5080" algn="r">
              <a:lnSpc>
                <a:spcPct val="100000"/>
              </a:lnSpc>
              <a:spcBef>
                <a:spcPts val="310"/>
              </a:spcBef>
            </a:pPr>
            <a:r>
              <a:rPr lang="ca-ES" sz="800" b="1" dirty="0">
                <a:solidFill>
                  <a:srgbClr val="FFFFFF"/>
                </a:solidFill>
                <a:latin typeface="Arial"/>
              </a:rPr>
              <a:t>25</a:t>
            </a:r>
            <a:endParaRPr lang="ca-ES" sz="800" dirty="0">
              <a:latin typeface="Arial"/>
              <a:cs typeface="Arial"/>
            </a:endParaRPr>
          </a:p>
          <a:p>
            <a:pPr marL="12700" marR="48895" indent="57785">
              <a:lnSpc>
                <a:spcPts val="1100"/>
              </a:lnSpc>
              <a:spcBef>
                <a:spcPts val="380"/>
              </a:spcBef>
            </a:pPr>
            <a:r>
              <a:rPr lang="ca-ES" sz="1000" b="1" dirty="0">
                <a:latin typeface="Arial"/>
              </a:rPr>
              <a:t>Nou Barris</a:t>
            </a:r>
            <a:endParaRPr lang="ca-ES" sz="1000" dirty="0">
              <a:latin typeface="Arial"/>
              <a:cs typeface="Arial"/>
            </a:endParaRPr>
          </a:p>
        </p:txBody>
      </p:sp>
      <p:sp>
        <p:nvSpPr>
          <p:cNvPr id="25" name="object 25"/>
          <p:cNvSpPr txBox="1"/>
          <p:nvPr/>
        </p:nvSpPr>
        <p:spPr>
          <a:xfrm>
            <a:off x="8354917" y="2904145"/>
            <a:ext cx="151765"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27</a:t>
            </a:r>
            <a:endParaRPr lang="ca-ES" sz="800">
              <a:latin typeface="Arial"/>
              <a:cs typeface="Arial"/>
            </a:endParaRPr>
          </a:p>
        </p:txBody>
      </p:sp>
      <p:sp>
        <p:nvSpPr>
          <p:cNvPr id="26" name="object 26"/>
          <p:cNvSpPr txBox="1"/>
          <p:nvPr/>
        </p:nvSpPr>
        <p:spPr>
          <a:xfrm>
            <a:off x="8604184" y="2992678"/>
            <a:ext cx="158115"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08</a:t>
            </a:r>
            <a:endParaRPr lang="ca-ES" sz="800">
              <a:latin typeface="Arial"/>
              <a:cs typeface="Arial"/>
            </a:endParaRPr>
          </a:p>
        </p:txBody>
      </p:sp>
      <p:sp>
        <p:nvSpPr>
          <p:cNvPr id="27" name="object 27"/>
          <p:cNvSpPr txBox="1"/>
          <p:nvPr/>
        </p:nvSpPr>
        <p:spPr>
          <a:xfrm>
            <a:off x="8310178" y="3316678"/>
            <a:ext cx="156210"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39</a:t>
            </a:r>
            <a:endParaRPr lang="ca-ES" sz="800">
              <a:latin typeface="Arial"/>
              <a:cs typeface="Arial"/>
            </a:endParaRPr>
          </a:p>
        </p:txBody>
      </p:sp>
      <p:sp>
        <p:nvSpPr>
          <p:cNvPr id="28" name="object 28"/>
          <p:cNvSpPr txBox="1"/>
          <p:nvPr/>
        </p:nvSpPr>
        <p:spPr>
          <a:xfrm>
            <a:off x="7443161" y="3737590"/>
            <a:ext cx="153670" cy="147320"/>
          </a:xfrm>
          <a:prstGeom prst="rect">
            <a:avLst/>
          </a:prstGeom>
        </p:spPr>
        <p:txBody>
          <a:bodyPr vert="horz" wrap="square" lIns="0" tIns="12700" rIns="0" bIns="0" rtlCol="0">
            <a:spAutoFit/>
          </a:bodyPr>
          <a:lstStyle/>
          <a:p>
            <a:pPr marL="12700">
              <a:lnSpc>
                <a:spcPct val="100000"/>
              </a:lnSpc>
              <a:spcBef>
                <a:spcPts val="100"/>
              </a:spcBef>
            </a:pPr>
            <a:r>
              <a:rPr lang="ca-ES" sz="800" b="1" dirty="0">
                <a:latin typeface="Arial"/>
              </a:rPr>
              <a:t>24</a:t>
            </a:r>
            <a:endParaRPr lang="ca-ES" sz="800">
              <a:latin typeface="Arial"/>
              <a:cs typeface="Arial"/>
            </a:endParaRPr>
          </a:p>
        </p:txBody>
      </p:sp>
      <p:sp>
        <p:nvSpPr>
          <p:cNvPr id="29" name="object 29"/>
          <p:cNvSpPr txBox="1"/>
          <p:nvPr/>
        </p:nvSpPr>
        <p:spPr>
          <a:xfrm>
            <a:off x="7778710" y="4043634"/>
            <a:ext cx="133350"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31</a:t>
            </a:r>
            <a:endParaRPr lang="ca-ES" sz="800">
              <a:latin typeface="Arial"/>
              <a:cs typeface="Arial"/>
            </a:endParaRPr>
          </a:p>
        </p:txBody>
      </p:sp>
      <p:sp>
        <p:nvSpPr>
          <p:cNvPr id="30" name="object 30"/>
          <p:cNvSpPr txBox="1"/>
          <p:nvPr/>
        </p:nvSpPr>
        <p:spPr>
          <a:xfrm>
            <a:off x="8374495" y="3996745"/>
            <a:ext cx="158115"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04</a:t>
            </a:r>
            <a:endParaRPr lang="ca-ES" sz="800">
              <a:latin typeface="Arial"/>
              <a:cs typeface="Arial"/>
            </a:endParaRPr>
          </a:p>
        </p:txBody>
      </p:sp>
      <p:sp>
        <p:nvSpPr>
          <p:cNvPr id="31" name="object 31"/>
          <p:cNvSpPr txBox="1"/>
          <p:nvPr/>
        </p:nvSpPr>
        <p:spPr>
          <a:xfrm>
            <a:off x="7433955" y="4207027"/>
            <a:ext cx="133985"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13</a:t>
            </a:r>
            <a:endParaRPr lang="ca-ES" sz="800">
              <a:latin typeface="Arial"/>
              <a:cs typeface="Arial"/>
            </a:endParaRPr>
          </a:p>
        </p:txBody>
      </p:sp>
      <p:sp>
        <p:nvSpPr>
          <p:cNvPr id="32" name="object 32"/>
          <p:cNvSpPr txBox="1"/>
          <p:nvPr/>
        </p:nvSpPr>
        <p:spPr>
          <a:xfrm>
            <a:off x="7080586" y="4802958"/>
            <a:ext cx="158750"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09</a:t>
            </a:r>
            <a:endParaRPr lang="ca-ES" sz="800">
              <a:latin typeface="Arial"/>
              <a:cs typeface="Arial"/>
            </a:endParaRPr>
          </a:p>
        </p:txBody>
      </p:sp>
      <p:sp>
        <p:nvSpPr>
          <p:cNvPr id="33" name="object 33"/>
          <p:cNvSpPr txBox="1"/>
          <p:nvPr/>
        </p:nvSpPr>
        <p:spPr>
          <a:xfrm>
            <a:off x="7405380" y="4866322"/>
            <a:ext cx="158115"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29</a:t>
            </a:r>
            <a:endParaRPr lang="ca-ES" sz="800">
              <a:latin typeface="Arial"/>
              <a:cs typeface="Arial"/>
            </a:endParaRPr>
          </a:p>
        </p:txBody>
      </p:sp>
      <p:sp>
        <p:nvSpPr>
          <p:cNvPr id="34" name="object 34"/>
          <p:cNvSpPr txBox="1"/>
          <p:nvPr/>
        </p:nvSpPr>
        <p:spPr>
          <a:xfrm>
            <a:off x="7747153" y="4720345"/>
            <a:ext cx="157480"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34</a:t>
            </a:r>
            <a:endParaRPr lang="ca-ES" sz="800">
              <a:latin typeface="Arial"/>
              <a:cs typeface="Arial"/>
            </a:endParaRPr>
          </a:p>
        </p:txBody>
      </p:sp>
      <p:sp>
        <p:nvSpPr>
          <p:cNvPr id="35" name="object 35"/>
          <p:cNvSpPr txBox="1"/>
          <p:nvPr/>
        </p:nvSpPr>
        <p:spPr>
          <a:xfrm>
            <a:off x="7887014" y="5069589"/>
            <a:ext cx="156845"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03</a:t>
            </a:r>
            <a:endParaRPr lang="ca-ES" sz="800">
              <a:latin typeface="Arial"/>
              <a:cs typeface="Arial"/>
            </a:endParaRPr>
          </a:p>
        </p:txBody>
      </p:sp>
      <p:sp>
        <p:nvSpPr>
          <p:cNvPr id="36" name="object 36"/>
          <p:cNvSpPr txBox="1"/>
          <p:nvPr/>
        </p:nvSpPr>
        <p:spPr>
          <a:xfrm>
            <a:off x="7040057" y="5045075"/>
            <a:ext cx="846957" cy="605294"/>
          </a:xfrm>
          <a:prstGeom prst="rect">
            <a:avLst/>
          </a:prstGeom>
        </p:spPr>
        <p:txBody>
          <a:bodyPr vert="horz" wrap="square" lIns="0" tIns="12700" rIns="0" bIns="0" rtlCol="0">
            <a:spAutoFit/>
          </a:bodyPr>
          <a:lstStyle/>
          <a:p>
            <a:pPr marL="83820">
              <a:lnSpc>
                <a:spcPct val="100000"/>
              </a:lnSpc>
              <a:spcBef>
                <a:spcPts val="100"/>
              </a:spcBef>
            </a:pPr>
            <a:r>
              <a:rPr lang="ca-ES" sz="1000" b="1" dirty="0">
                <a:latin typeface="Arial"/>
              </a:rPr>
              <a:t>Sant</a:t>
            </a:r>
            <a:r>
              <a:rPr lang="ca-ES" dirty="0"/>
              <a:t> </a:t>
            </a:r>
            <a:r>
              <a:rPr lang="ca-ES" sz="1000" b="1" dirty="0">
                <a:latin typeface="Arial"/>
              </a:rPr>
              <a:t>Martí</a:t>
            </a:r>
            <a:endParaRPr lang="ca-ES" sz="1000" dirty="0">
              <a:latin typeface="Arial"/>
              <a:cs typeface="Arial"/>
            </a:endParaRPr>
          </a:p>
          <a:p>
            <a:pPr>
              <a:lnSpc>
                <a:spcPct val="100000"/>
              </a:lnSpc>
              <a:spcBef>
                <a:spcPts val="5"/>
              </a:spcBef>
            </a:pPr>
            <a:endParaRPr lang="ca-ES" sz="1250" dirty="0">
              <a:latin typeface="Arial"/>
              <a:cs typeface="Arial"/>
            </a:endParaRPr>
          </a:p>
          <a:p>
            <a:pPr marL="12700">
              <a:lnSpc>
                <a:spcPct val="100000"/>
              </a:lnSpc>
            </a:pPr>
            <a:r>
              <a:rPr lang="ca-ES" sz="800" b="1" dirty="0">
                <a:solidFill>
                  <a:srgbClr val="FFFFFF"/>
                </a:solidFill>
                <a:latin typeface="Arial"/>
              </a:rPr>
              <a:t>28</a:t>
            </a:r>
            <a:endParaRPr lang="ca-ES" sz="800" dirty="0">
              <a:latin typeface="Arial"/>
              <a:cs typeface="Arial"/>
            </a:endParaRPr>
          </a:p>
        </p:txBody>
      </p:sp>
      <p:sp>
        <p:nvSpPr>
          <p:cNvPr id="37" name="object 37"/>
          <p:cNvSpPr txBox="1"/>
          <p:nvPr/>
        </p:nvSpPr>
        <p:spPr>
          <a:xfrm>
            <a:off x="5638800" y="4179454"/>
            <a:ext cx="954650" cy="767715"/>
          </a:xfrm>
          <a:prstGeom prst="rect">
            <a:avLst/>
          </a:prstGeom>
        </p:spPr>
        <p:txBody>
          <a:bodyPr vert="horz" wrap="square" lIns="0" tIns="29209" rIns="0" bIns="0" rtlCol="0">
            <a:spAutoFit/>
          </a:bodyPr>
          <a:lstStyle/>
          <a:p>
            <a:pPr marL="364490">
              <a:lnSpc>
                <a:spcPct val="100000"/>
              </a:lnSpc>
              <a:spcBef>
                <a:spcPts val="229"/>
              </a:spcBef>
            </a:pPr>
            <a:r>
              <a:rPr lang="ca-ES" sz="1000" b="1" dirty="0">
                <a:latin typeface="Arial"/>
              </a:rPr>
              <a:t>Gràcia</a:t>
            </a:r>
            <a:endParaRPr lang="ca-ES" sz="1000" dirty="0">
              <a:latin typeface="Arial"/>
              <a:cs typeface="Arial"/>
            </a:endParaRPr>
          </a:p>
          <a:p>
            <a:pPr marR="71755" algn="r">
              <a:lnSpc>
                <a:spcPct val="100000"/>
              </a:lnSpc>
              <a:spcBef>
                <a:spcPts val="105"/>
              </a:spcBef>
            </a:pPr>
            <a:r>
              <a:rPr lang="ca-ES" sz="800" b="1" dirty="0">
                <a:solidFill>
                  <a:srgbClr val="FFFFFF"/>
                </a:solidFill>
                <a:latin typeface="Arial"/>
              </a:rPr>
              <a:t>01</a:t>
            </a:r>
            <a:endParaRPr lang="ca-ES" sz="800" dirty="0">
              <a:latin typeface="Arial"/>
              <a:cs typeface="Arial"/>
            </a:endParaRPr>
          </a:p>
          <a:p>
            <a:pPr>
              <a:lnSpc>
                <a:spcPct val="100000"/>
              </a:lnSpc>
              <a:spcBef>
                <a:spcPts val="30"/>
              </a:spcBef>
            </a:pPr>
            <a:endParaRPr lang="ca-ES" sz="1000" dirty="0">
              <a:latin typeface="Arial"/>
              <a:cs typeface="Arial"/>
            </a:endParaRPr>
          </a:p>
          <a:p>
            <a:pPr marR="125730" algn="ctr">
              <a:lnSpc>
                <a:spcPct val="100000"/>
              </a:lnSpc>
            </a:pPr>
            <a:r>
              <a:rPr lang="ca-ES" sz="800" b="1" dirty="0">
                <a:solidFill>
                  <a:srgbClr val="FFFFFF"/>
                </a:solidFill>
                <a:latin typeface="Arial"/>
              </a:rPr>
              <a:t>10</a:t>
            </a:r>
            <a:endParaRPr lang="ca-ES" sz="800" dirty="0">
              <a:latin typeface="Arial"/>
              <a:cs typeface="Arial"/>
            </a:endParaRPr>
          </a:p>
          <a:p>
            <a:pPr marR="182880" algn="ctr">
              <a:lnSpc>
                <a:spcPct val="100000"/>
              </a:lnSpc>
              <a:spcBef>
                <a:spcPts val="105"/>
              </a:spcBef>
            </a:pPr>
            <a:r>
              <a:rPr lang="ca-ES" sz="1000" b="1" dirty="0">
                <a:latin typeface="Arial"/>
              </a:rPr>
              <a:t>L’Eixample</a:t>
            </a:r>
            <a:endParaRPr lang="ca-ES" sz="1000" dirty="0">
              <a:latin typeface="Arial"/>
              <a:cs typeface="Arial"/>
            </a:endParaRPr>
          </a:p>
        </p:txBody>
      </p:sp>
      <p:sp>
        <p:nvSpPr>
          <p:cNvPr id="38" name="object 38"/>
          <p:cNvSpPr txBox="1"/>
          <p:nvPr/>
        </p:nvSpPr>
        <p:spPr>
          <a:xfrm>
            <a:off x="6550362" y="4613334"/>
            <a:ext cx="157480"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30</a:t>
            </a:r>
            <a:endParaRPr lang="ca-ES" sz="800">
              <a:latin typeface="Arial"/>
              <a:cs typeface="Arial"/>
            </a:endParaRPr>
          </a:p>
        </p:txBody>
      </p:sp>
      <p:sp>
        <p:nvSpPr>
          <p:cNvPr id="39" name="object 39"/>
          <p:cNvSpPr txBox="1"/>
          <p:nvPr/>
        </p:nvSpPr>
        <p:spPr>
          <a:xfrm>
            <a:off x="6756471" y="4799545"/>
            <a:ext cx="207239" cy="135935"/>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11</a:t>
            </a:r>
            <a:endParaRPr lang="ca-ES" sz="800">
              <a:latin typeface="Arial"/>
              <a:cs typeface="Arial"/>
            </a:endParaRPr>
          </a:p>
        </p:txBody>
      </p:sp>
      <p:sp>
        <p:nvSpPr>
          <p:cNvPr id="40" name="object 40"/>
          <p:cNvSpPr txBox="1"/>
          <p:nvPr/>
        </p:nvSpPr>
        <p:spPr>
          <a:xfrm>
            <a:off x="6471752" y="4992003"/>
            <a:ext cx="132080"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14</a:t>
            </a:r>
            <a:endParaRPr lang="ca-ES" sz="800">
              <a:latin typeface="Arial"/>
              <a:cs typeface="Arial"/>
            </a:endParaRPr>
          </a:p>
        </p:txBody>
      </p:sp>
      <p:sp>
        <p:nvSpPr>
          <p:cNvPr id="41" name="object 41"/>
          <p:cNvSpPr txBox="1"/>
          <p:nvPr/>
        </p:nvSpPr>
        <p:spPr>
          <a:xfrm>
            <a:off x="5418684" y="4992003"/>
            <a:ext cx="153035"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32</a:t>
            </a:r>
            <a:endParaRPr lang="ca-ES" sz="800">
              <a:latin typeface="Arial"/>
              <a:cs typeface="Arial"/>
            </a:endParaRPr>
          </a:p>
        </p:txBody>
      </p:sp>
      <p:sp>
        <p:nvSpPr>
          <p:cNvPr id="42" name="object 42"/>
          <p:cNvSpPr txBox="1"/>
          <p:nvPr/>
        </p:nvSpPr>
        <p:spPr>
          <a:xfrm>
            <a:off x="5370960" y="4594159"/>
            <a:ext cx="155575"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26</a:t>
            </a:r>
            <a:endParaRPr lang="ca-ES" sz="800">
              <a:latin typeface="Arial"/>
              <a:cs typeface="Arial"/>
            </a:endParaRPr>
          </a:p>
        </p:txBody>
      </p:sp>
      <p:sp>
        <p:nvSpPr>
          <p:cNvPr id="43" name="object 43"/>
          <p:cNvSpPr txBox="1"/>
          <p:nvPr/>
        </p:nvSpPr>
        <p:spPr>
          <a:xfrm>
            <a:off x="5702057" y="5285590"/>
            <a:ext cx="156845"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05</a:t>
            </a:r>
            <a:endParaRPr lang="ca-ES" sz="800">
              <a:latin typeface="Arial"/>
              <a:cs typeface="Arial"/>
            </a:endParaRPr>
          </a:p>
        </p:txBody>
      </p:sp>
      <p:sp>
        <p:nvSpPr>
          <p:cNvPr id="44" name="object 44"/>
          <p:cNvSpPr txBox="1"/>
          <p:nvPr/>
        </p:nvSpPr>
        <p:spPr>
          <a:xfrm>
            <a:off x="6236079" y="5728434"/>
            <a:ext cx="154305"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02</a:t>
            </a:r>
            <a:endParaRPr lang="ca-ES" sz="800">
              <a:latin typeface="Arial"/>
              <a:cs typeface="Arial"/>
            </a:endParaRPr>
          </a:p>
        </p:txBody>
      </p:sp>
      <p:sp>
        <p:nvSpPr>
          <p:cNvPr id="45" name="object 45"/>
          <p:cNvSpPr txBox="1"/>
          <p:nvPr/>
        </p:nvSpPr>
        <p:spPr>
          <a:xfrm>
            <a:off x="6343647" y="5453890"/>
            <a:ext cx="156210"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35</a:t>
            </a:r>
            <a:endParaRPr lang="ca-ES" sz="800">
              <a:latin typeface="Arial"/>
              <a:cs typeface="Arial"/>
            </a:endParaRPr>
          </a:p>
        </p:txBody>
      </p:sp>
      <p:sp>
        <p:nvSpPr>
          <p:cNvPr id="46" name="object 46"/>
          <p:cNvSpPr txBox="1"/>
          <p:nvPr/>
        </p:nvSpPr>
        <p:spPr>
          <a:xfrm>
            <a:off x="4365073" y="5128230"/>
            <a:ext cx="946150" cy="435609"/>
          </a:xfrm>
          <a:prstGeom prst="rect">
            <a:avLst/>
          </a:prstGeom>
        </p:spPr>
        <p:txBody>
          <a:bodyPr vert="horz" wrap="square" lIns="0" tIns="72390" rIns="0" bIns="0" rtlCol="0">
            <a:spAutoFit/>
          </a:bodyPr>
          <a:lstStyle/>
          <a:p>
            <a:pPr marL="12700">
              <a:lnSpc>
                <a:spcPct val="100000"/>
              </a:lnSpc>
              <a:spcBef>
                <a:spcPts val="570"/>
              </a:spcBef>
            </a:pPr>
            <a:r>
              <a:rPr lang="ca-ES" sz="800" b="1" dirty="0">
                <a:solidFill>
                  <a:srgbClr val="FFFFFF"/>
                </a:solidFill>
                <a:latin typeface="Arial"/>
              </a:rPr>
              <a:t>23</a:t>
            </a:r>
            <a:endParaRPr lang="ca-ES" sz="800">
              <a:latin typeface="Arial"/>
              <a:cs typeface="Arial"/>
            </a:endParaRPr>
          </a:p>
          <a:p>
            <a:pPr marL="27305">
              <a:lnSpc>
                <a:spcPct val="100000"/>
              </a:lnSpc>
              <a:spcBef>
                <a:spcPts val="595"/>
              </a:spcBef>
            </a:pPr>
            <a:r>
              <a:rPr lang="ca-ES" sz="1000" b="1" dirty="0">
                <a:latin typeface="Arial"/>
              </a:rPr>
              <a:t>Sants-Montjuïc</a:t>
            </a:r>
            <a:endParaRPr lang="ca-ES" sz="1000">
              <a:latin typeface="Arial"/>
              <a:cs typeface="Arial"/>
            </a:endParaRPr>
          </a:p>
        </p:txBody>
      </p:sp>
      <p:sp>
        <p:nvSpPr>
          <p:cNvPr id="47" name="object 47"/>
          <p:cNvSpPr txBox="1"/>
          <p:nvPr/>
        </p:nvSpPr>
        <p:spPr>
          <a:xfrm>
            <a:off x="4855827" y="4907546"/>
            <a:ext cx="137160"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19</a:t>
            </a:r>
            <a:endParaRPr lang="ca-ES" sz="800">
              <a:latin typeface="Arial"/>
              <a:cs typeface="Arial"/>
            </a:endParaRPr>
          </a:p>
        </p:txBody>
      </p:sp>
      <p:sp>
        <p:nvSpPr>
          <p:cNvPr id="48" name="object 48"/>
          <p:cNvSpPr txBox="1"/>
          <p:nvPr/>
        </p:nvSpPr>
        <p:spPr>
          <a:xfrm>
            <a:off x="4659509" y="4496333"/>
            <a:ext cx="157480"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36</a:t>
            </a:r>
            <a:endParaRPr lang="ca-ES" sz="800">
              <a:latin typeface="Arial"/>
              <a:cs typeface="Arial"/>
            </a:endParaRPr>
          </a:p>
        </p:txBody>
      </p:sp>
      <p:sp>
        <p:nvSpPr>
          <p:cNvPr id="49" name="object 49"/>
          <p:cNvSpPr txBox="1"/>
          <p:nvPr/>
        </p:nvSpPr>
        <p:spPr>
          <a:xfrm>
            <a:off x="5112964" y="4218102"/>
            <a:ext cx="155575"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20</a:t>
            </a:r>
            <a:endParaRPr lang="ca-ES" sz="800">
              <a:latin typeface="Arial"/>
              <a:cs typeface="Arial"/>
            </a:endParaRPr>
          </a:p>
        </p:txBody>
      </p:sp>
      <p:sp>
        <p:nvSpPr>
          <p:cNvPr id="50" name="object 50"/>
          <p:cNvSpPr txBox="1"/>
          <p:nvPr/>
        </p:nvSpPr>
        <p:spPr>
          <a:xfrm>
            <a:off x="490282" y="5226606"/>
            <a:ext cx="1643318" cy="936154"/>
          </a:xfrm>
          <a:prstGeom prst="rect">
            <a:avLst/>
          </a:prstGeom>
        </p:spPr>
        <p:txBody>
          <a:bodyPr vert="horz" wrap="square" lIns="0" tIns="12700" rIns="0" bIns="0" rtlCol="0">
            <a:spAutoFit/>
          </a:bodyPr>
          <a:lstStyle/>
          <a:p>
            <a:pPr marL="266700" marR="259079" algn="ctr">
              <a:lnSpc>
                <a:spcPct val="100000"/>
              </a:lnSpc>
              <a:spcBef>
                <a:spcPts val="100"/>
              </a:spcBef>
            </a:pPr>
            <a:r>
              <a:rPr lang="ca-ES" sz="1200" b="1" dirty="0">
                <a:solidFill>
                  <a:srgbClr val="FFFFFF"/>
                </a:solidFill>
                <a:latin typeface="Arial"/>
              </a:rPr>
              <a:t>29 mercats </a:t>
            </a:r>
            <a:r>
              <a:rPr lang="ca-ES" sz="1200" dirty="0"/>
              <a:t> </a:t>
            </a:r>
            <a:r>
              <a:rPr lang="ca-ES" sz="1200" b="1" dirty="0" smtClean="0">
                <a:solidFill>
                  <a:srgbClr val="FFFFFF"/>
                </a:solidFill>
                <a:latin typeface="Arial"/>
              </a:rPr>
              <a:t>transformats.</a:t>
            </a:r>
            <a:endParaRPr lang="ca-ES" sz="1200" dirty="0">
              <a:latin typeface="Arial"/>
              <a:cs typeface="Arial"/>
            </a:endParaRPr>
          </a:p>
          <a:p>
            <a:pPr marL="12700" marR="5080" algn="ctr">
              <a:lnSpc>
                <a:spcPct val="100000"/>
              </a:lnSpc>
              <a:spcBef>
                <a:spcPts val="20"/>
              </a:spcBef>
            </a:pPr>
            <a:r>
              <a:rPr lang="ca-ES" sz="1200" b="1" dirty="0">
                <a:solidFill>
                  <a:srgbClr val="FFFFFF"/>
                </a:solidFill>
                <a:latin typeface="Arial"/>
              </a:rPr>
              <a:t>5</a:t>
            </a:r>
            <a:r>
              <a:rPr lang="ca-ES" sz="1200" dirty="0"/>
              <a:t> </a:t>
            </a:r>
            <a:r>
              <a:rPr lang="ca-ES" sz="1200" b="1" dirty="0">
                <a:solidFill>
                  <a:srgbClr val="FFFFFF"/>
                </a:solidFill>
                <a:latin typeface="Arial"/>
              </a:rPr>
              <a:t>mercats</a:t>
            </a:r>
            <a:r>
              <a:rPr lang="ca-ES" sz="1200" dirty="0"/>
              <a:t> </a:t>
            </a:r>
            <a:r>
              <a:rPr lang="ca-ES" sz="1200" b="1" dirty="0">
                <a:solidFill>
                  <a:srgbClr val="FFFFFF"/>
                </a:solidFill>
                <a:latin typeface="Arial"/>
              </a:rPr>
              <a:t>en</a:t>
            </a:r>
            <a:r>
              <a:rPr lang="ca-ES" sz="1200" dirty="0"/>
              <a:t> </a:t>
            </a:r>
            <a:r>
              <a:rPr lang="ca-ES" sz="1200" b="1" dirty="0">
                <a:solidFill>
                  <a:srgbClr val="FFFFFF"/>
                </a:solidFill>
                <a:latin typeface="Arial"/>
              </a:rPr>
              <a:t>procés </a:t>
            </a:r>
            <a:r>
              <a:rPr lang="ca-ES" sz="1200" dirty="0"/>
              <a:t> </a:t>
            </a:r>
            <a:r>
              <a:rPr lang="ca-ES" sz="1200" b="1" dirty="0">
                <a:solidFill>
                  <a:srgbClr val="FFFFFF"/>
                </a:solidFill>
                <a:latin typeface="Arial"/>
              </a:rPr>
              <a:t>de</a:t>
            </a:r>
            <a:r>
              <a:rPr lang="ca-ES" sz="1200" dirty="0"/>
              <a:t> </a:t>
            </a:r>
            <a:r>
              <a:rPr lang="ca-ES" sz="1200" b="1" dirty="0">
                <a:solidFill>
                  <a:srgbClr val="FFFFFF"/>
                </a:solidFill>
                <a:latin typeface="Arial"/>
              </a:rPr>
              <a:t>transformació</a:t>
            </a:r>
            <a:endParaRPr lang="ca-ES" sz="1200" dirty="0">
              <a:latin typeface="Arial"/>
              <a:cs typeface="Arial"/>
            </a:endParaRPr>
          </a:p>
          <a:p>
            <a:pPr algn="ctr">
              <a:lnSpc>
                <a:spcPct val="100000"/>
              </a:lnSpc>
              <a:spcBef>
                <a:spcPts val="15"/>
              </a:spcBef>
            </a:pPr>
            <a:r>
              <a:rPr lang="ca-ES" sz="1200" b="1" dirty="0">
                <a:solidFill>
                  <a:srgbClr val="FFFFFF"/>
                </a:solidFill>
                <a:latin typeface="Arial"/>
              </a:rPr>
              <a:t>o</a:t>
            </a:r>
            <a:r>
              <a:rPr lang="ca-ES" sz="1200" dirty="0"/>
              <a:t> </a:t>
            </a:r>
            <a:r>
              <a:rPr lang="ca-ES" sz="1200" b="1" dirty="0">
                <a:solidFill>
                  <a:srgbClr val="FFFFFF"/>
                </a:solidFill>
                <a:latin typeface="Arial"/>
              </a:rPr>
              <a:t>gran</a:t>
            </a:r>
            <a:r>
              <a:rPr lang="ca-ES" sz="1200" dirty="0"/>
              <a:t> </a:t>
            </a:r>
            <a:r>
              <a:rPr lang="ca-ES" sz="1200" b="1" dirty="0">
                <a:solidFill>
                  <a:srgbClr val="FFFFFF"/>
                </a:solidFill>
                <a:latin typeface="Arial"/>
              </a:rPr>
              <a:t>millora</a:t>
            </a:r>
            <a:endParaRPr lang="ca-ES" sz="1200" dirty="0">
              <a:latin typeface="Arial"/>
              <a:cs typeface="Arial"/>
            </a:endParaRPr>
          </a:p>
        </p:txBody>
      </p:sp>
      <p:sp>
        <p:nvSpPr>
          <p:cNvPr id="51" name="object 51"/>
          <p:cNvSpPr txBox="1"/>
          <p:nvPr/>
        </p:nvSpPr>
        <p:spPr>
          <a:xfrm>
            <a:off x="2187003" y="4445987"/>
            <a:ext cx="980440" cy="751488"/>
          </a:xfrm>
          <a:prstGeom prst="rect">
            <a:avLst/>
          </a:prstGeom>
        </p:spPr>
        <p:txBody>
          <a:bodyPr vert="horz" wrap="square" lIns="0" tIns="12700" rIns="0" bIns="0" rtlCol="0">
            <a:spAutoFit/>
          </a:bodyPr>
          <a:lstStyle/>
          <a:p>
            <a:pPr marL="12700" marR="5080" algn="ctr">
              <a:lnSpc>
                <a:spcPct val="100000"/>
              </a:lnSpc>
              <a:spcBef>
                <a:spcPts val="100"/>
              </a:spcBef>
            </a:pPr>
            <a:r>
              <a:rPr lang="ca-ES" sz="1200" b="1" dirty="0">
                <a:solidFill>
                  <a:srgbClr val="FFFFFF"/>
                </a:solidFill>
                <a:latin typeface="Arial"/>
              </a:rPr>
              <a:t>100</a:t>
            </a:r>
            <a:r>
              <a:rPr lang="ca-ES" sz="1200" dirty="0"/>
              <a:t> </a:t>
            </a:r>
            <a:r>
              <a:rPr lang="ca-ES" sz="1200" b="1" dirty="0">
                <a:solidFill>
                  <a:srgbClr val="FFFFFF"/>
                </a:solidFill>
                <a:latin typeface="Arial"/>
              </a:rPr>
              <a:t>milions d’euros d’inversió cada 4 anys</a:t>
            </a:r>
            <a:endParaRPr lang="ca-ES" sz="1200" dirty="0">
              <a:latin typeface="Arial"/>
              <a:cs typeface="Arial"/>
            </a:endParaRPr>
          </a:p>
        </p:txBody>
      </p:sp>
      <p:sp>
        <p:nvSpPr>
          <p:cNvPr id="52" name="object 52"/>
          <p:cNvSpPr txBox="1"/>
          <p:nvPr/>
        </p:nvSpPr>
        <p:spPr>
          <a:xfrm>
            <a:off x="9803776" y="6281901"/>
            <a:ext cx="2513330" cy="734060"/>
          </a:xfrm>
          <a:prstGeom prst="rect">
            <a:avLst/>
          </a:prstGeom>
        </p:spPr>
        <p:txBody>
          <a:bodyPr vert="horz" wrap="square" lIns="0" tIns="12700" rIns="0" bIns="0" rtlCol="0">
            <a:spAutoFit/>
          </a:bodyPr>
          <a:lstStyle/>
          <a:p>
            <a:pPr marL="12700" algn="just">
              <a:lnSpc>
                <a:spcPct val="100000"/>
              </a:lnSpc>
              <a:spcBef>
                <a:spcPts val="100"/>
              </a:spcBef>
            </a:pPr>
            <a:r>
              <a:rPr lang="ca-ES" sz="1150" dirty="0">
                <a:latin typeface="Arial"/>
              </a:rPr>
              <a:t>Mercats</a:t>
            </a:r>
            <a:r>
              <a:rPr lang="ca-ES" sz="1150" dirty="0"/>
              <a:t> </a:t>
            </a:r>
            <a:r>
              <a:rPr lang="ca-ES" sz="1150" dirty="0">
                <a:latin typeface="Arial"/>
              </a:rPr>
              <a:t>transformats</a:t>
            </a:r>
            <a:endParaRPr lang="ca-ES" sz="1150" dirty="0">
              <a:latin typeface="Arial"/>
              <a:cs typeface="Arial"/>
            </a:endParaRPr>
          </a:p>
          <a:p>
            <a:pPr marL="12700" marR="5080" algn="just">
              <a:lnSpc>
                <a:spcPct val="101400"/>
              </a:lnSpc>
            </a:pPr>
            <a:r>
              <a:rPr lang="ca-ES" sz="1150" dirty="0">
                <a:latin typeface="Arial"/>
              </a:rPr>
              <a:t>Mercats</a:t>
            </a:r>
            <a:r>
              <a:rPr lang="ca-ES" sz="1150" dirty="0"/>
              <a:t> </a:t>
            </a:r>
            <a:r>
              <a:rPr lang="ca-ES" sz="1150" dirty="0">
                <a:latin typeface="Arial"/>
              </a:rPr>
              <a:t>en</a:t>
            </a:r>
            <a:r>
              <a:rPr lang="ca-ES" sz="1150" dirty="0"/>
              <a:t> </a:t>
            </a:r>
            <a:r>
              <a:rPr lang="ca-ES" sz="1150" dirty="0">
                <a:latin typeface="Arial"/>
              </a:rPr>
              <a:t>procés</a:t>
            </a:r>
            <a:r>
              <a:rPr lang="ca-ES" sz="1150" dirty="0"/>
              <a:t> </a:t>
            </a:r>
            <a:r>
              <a:rPr lang="ca-ES" sz="1150" dirty="0">
                <a:latin typeface="Arial"/>
              </a:rPr>
              <a:t>de</a:t>
            </a:r>
            <a:r>
              <a:rPr lang="ca-ES" sz="1150" dirty="0"/>
              <a:t> </a:t>
            </a:r>
            <a:r>
              <a:rPr lang="ca-ES" sz="1150" dirty="0">
                <a:latin typeface="Arial"/>
              </a:rPr>
              <a:t>transformació </a:t>
            </a:r>
            <a:r>
              <a:rPr lang="ca-ES" sz="1150" dirty="0"/>
              <a:t> </a:t>
            </a:r>
            <a:r>
              <a:rPr lang="ca-ES" sz="1150" dirty="0">
                <a:latin typeface="Arial"/>
              </a:rPr>
              <a:t>Mercats</a:t>
            </a:r>
            <a:r>
              <a:rPr lang="ca-ES" sz="1150" dirty="0"/>
              <a:t> </a:t>
            </a:r>
            <a:r>
              <a:rPr lang="ca-ES" sz="1150" dirty="0">
                <a:latin typeface="Arial"/>
              </a:rPr>
              <a:t>en</a:t>
            </a:r>
            <a:r>
              <a:rPr lang="ca-ES" sz="1150" dirty="0"/>
              <a:t> </a:t>
            </a:r>
            <a:r>
              <a:rPr lang="ca-ES" sz="1150" dirty="0">
                <a:latin typeface="Arial"/>
              </a:rPr>
              <a:t>procés</a:t>
            </a:r>
            <a:r>
              <a:rPr lang="ca-ES" sz="1150" dirty="0"/>
              <a:t> </a:t>
            </a:r>
            <a:r>
              <a:rPr lang="ca-ES" sz="1150" dirty="0">
                <a:latin typeface="Arial"/>
              </a:rPr>
              <a:t>de</a:t>
            </a:r>
            <a:r>
              <a:rPr lang="ca-ES" sz="1150" dirty="0"/>
              <a:t> </a:t>
            </a:r>
            <a:r>
              <a:rPr lang="ca-ES" sz="1150" dirty="0">
                <a:latin typeface="Arial"/>
              </a:rPr>
              <a:t>grans</a:t>
            </a:r>
            <a:r>
              <a:rPr lang="ca-ES" sz="1150" dirty="0"/>
              <a:t> </a:t>
            </a:r>
            <a:r>
              <a:rPr lang="ca-ES" sz="1150" dirty="0">
                <a:latin typeface="Arial"/>
              </a:rPr>
              <a:t>millores </a:t>
            </a:r>
            <a:r>
              <a:rPr lang="ca-ES" sz="1150" dirty="0"/>
              <a:t> </a:t>
            </a:r>
            <a:r>
              <a:rPr lang="ca-ES" sz="1150" dirty="0">
                <a:latin typeface="Arial"/>
              </a:rPr>
              <a:t>Mercats</a:t>
            </a:r>
            <a:r>
              <a:rPr lang="ca-ES" sz="1150" dirty="0"/>
              <a:t> </a:t>
            </a:r>
            <a:r>
              <a:rPr lang="ca-ES" sz="1150" dirty="0">
                <a:latin typeface="Arial"/>
              </a:rPr>
              <a:t>pendents</a:t>
            </a:r>
            <a:r>
              <a:rPr lang="ca-ES" sz="1150" dirty="0"/>
              <a:t> </a:t>
            </a:r>
            <a:r>
              <a:rPr lang="ca-ES" sz="1150" dirty="0">
                <a:latin typeface="Arial"/>
              </a:rPr>
              <a:t>de</a:t>
            </a:r>
            <a:r>
              <a:rPr lang="ca-ES" sz="1150" dirty="0"/>
              <a:t> </a:t>
            </a:r>
            <a:r>
              <a:rPr lang="ca-ES" sz="1150" dirty="0">
                <a:latin typeface="Arial"/>
              </a:rPr>
              <a:t>transformació</a:t>
            </a:r>
            <a:endParaRPr lang="ca-ES" sz="1150" dirty="0">
              <a:latin typeface="Arial"/>
              <a:cs typeface="Arial"/>
            </a:endParaRPr>
          </a:p>
        </p:txBody>
      </p:sp>
      <p:pic>
        <p:nvPicPr>
          <p:cNvPr id="53" name="object 53"/>
          <p:cNvPicPr/>
          <p:nvPr/>
        </p:nvPicPr>
        <p:blipFill>
          <a:blip r:embed="rId3" cstate="print"/>
          <a:stretch>
            <a:fillRect/>
          </a:stretch>
        </p:blipFill>
        <p:spPr>
          <a:xfrm>
            <a:off x="9607207" y="6325565"/>
            <a:ext cx="126009" cy="125996"/>
          </a:xfrm>
          <a:prstGeom prst="rect">
            <a:avLst/>
          </a:prstGeom>
        </p:spPr>
      </p:pic>
      <p:pic>
        <p:nvPicPr>
          <p:cNvPr id="54" name="object 54"/>
          <p:cNvPicPr/>
          <p:nvPr/>
        </p:nvPicPr>
        <p:blipFill>
          <a:blip r:embed="rId4" cstate="print"/>
          <a:stretch>
            <a:fillRect/>
          </a:stretch>
        </p:blipFill>
        <p:spPr>
          <a:xfrm>
            <a:off x="9607207" y="6503048"/>
            <a:ext cx="126009" cy="125996"/>
          </a:xfrm>
          <a:prstGeom prst="rect">
            <a:avLst/>
          </a:prstGeom>
        </p:spPr>
      </p:pic>
      <p:pic>
        <p:nvPicPr>
          <p:cNvPr id="55" name="object 55"/>
          <p:cNvPicPr/>
          <p:nvPr/>
        </p:nvPicPr>
        <p:blipFill>
          <a:blip r:embed="rId5" cstate="print"/>
          <a:stretch>
            <a:fillRect/>
          </a:stretch>
        </p:blipFill>
        <p:spPr>
          <a:xfrm>
            <a:off x="9607207" y="6680526"/>
            <a:ext cx="126009" cy="125996"/>
          </a:xfrm>
          <a:prstGeom prst="rect">
            <a:avLst/>
          </a:prstGeom>
        </p:spPr>
      </p:pic>
      <p:pic>
        <p:nvPicPr>
          <p:cNvPr id="56" name="object 56"/>
          <p:cNvPicPr/>
          <p:nvPr/>
        </p:nvPicPr>
        <p:blipFill>
          <a:blip r:embed="rId6" cstate="print"/>
          <a:stretch>
            <a:fillRect/>
          </a:stretch>
        </p:blipFill>
        <p:spPr>
          <a:xfrm>
            <a:off x="9607207" y="6857996"/>
            <a:ext cx="126009" cy="126009"/>
          </a:xfrm>
          <a:prstGeom prst="rect">
            <a:avLst/>
          </a:prstGeom>
        </p:spPr>
      </p:pic>
      <p:sp>
        <p:nvSpPr>
          <p:cNvPr id="57" name="object 57"/>
          <p:cNvSpPr/>
          <p:nvPr/>
        </p:nvSpPr>
        <p:spPr>
          <a:xfrm>
            <a:off x="9607212" y="5982363"/>
            <a:ext cx="2993390" cy="0"/>
          </a:xfrm>
          <a:custGeom>
            <a:avLst/>
            <a:gdLst/>
            <a:ahLst/>
            <a:cxnLst/>
            <a:rect l="l" t="t" r="r" b="b"/>
            <a:pathLst>
              <a:path w="2993390">
                <a:moveTo>
                  <a:pt x="0" y="0"/>
                </a:moveTo>
                <a:lnTo>
                  <a:pt x="2992793" y="0"/>
                </a:lnTo>
              </a:path>
            </a:pathLst>
          </a:custGeom>
          <a:ln w="12700">
            <a:solidFill>
              <a:srgbClr val="CC0C2F"/>
            </a:solidFill>
          </a:ln>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12252325" algn="l"/>
              </a:tabLst>
            </a:pPr>
            <a:r>
              <a:rPr lang="ca-ES"/>
              <a:t>5. Model de desenvolupament: col·laboració publicoprivada</a:t>
            </a:r>
            <a:r>
              <a:rPr lang="en-US"/>
              <a:t>	</a:t>
            </a:r>
          </a:p>
        </p:txBody>
      </p:sp>
      <p:grpSp>
        <p:nvGrpSpPr>
          <p:cNvPr id="3" name="object 3"/>
          <p:cNvGrpSpPr/>
          <p:nvPr/>
        </p:nvGrpSpPr>
        <p:grpSpPr>
          <a:xfrm>
            <a:off x="8915059" y="3862669"/>
            <a:ext cx="792480" cy="792480"/>
            <a:chOff x="8915059" y="3862669"/>
            <a:chExt cx="792480" cy="792480"/>
          </a:xfrm>
        </p:grpSpPr>
        <p:sp>
          <p:nvSpPr>
            <p:cNvPr id="4" name="object 4"/>
            <p:cNvSpPr/>
            <p:nvPr/>
          </p:nvSpPr>
          <p:spPr>
            <a:xfrm>
              <a:off x="8915059" y="3862669"/>
              <a:ext cx="792480" cy="792480"/>
            </a:xfrm>
            <a:custGeom>
              <a:avLst/>
              <a:gdLst/>
              <a:ahLst/>
              <a:cxnLst/>
              <a:rect l="l" t="t" r="r" b="b"/>
              <a:pathLst>
                <a:path w="792479" h="792479">
                  <a:moveTo>
                    <a:pt x="395998" y="0"/>
                  </a:moveTo>
                  <a:lnTo>
                    <a:pt x="349816" y="2663"/>
                  </a:lnTo>
                  <a:lnTo>
                    <a:pt x="305198" y="10457"/>
                  </a:lnTo>
                  <a:lnTo>
                    <a:pt x="262443" y="23084"/>
                  </a:lnTo>
                  <a:lnTo>
                    <a:pt x="221847" y="40246"/>
                  </a:lnTo>
                  <a:lnTo>
                    <a:pt x="183707" y="61647"/>
                  </a:lnTo>
                  <a:lnTo>
                    <a:pt x="148320" y="86989"/>
                  </a:lnTo>
                  <a:lnTo>
                    <a:pt x="115984" y="115976"/>
                  </a:lnTo>
                  <a:lnTo>
                    <a:pt x="86995" y="148310"/>
                  </a:lnTo>
                  <a:lnTo>
                    <a:pt x="61651" y="183694"/>
                  </a:lnTo>
                  <a:lnTo>
                    <a:pt x="40249" y="221832"/>
                  </a:lnTo>
                  <a:lnTo>
                    <a:pt x="23085" y="262426"/>
                  </a:lnTo>
                  <a:lnTo>
                    <a:pt x="10458" y="305179"/>
                  </a:lnTo>
                  <a:lnTo>
                    <a:pt x="2664" y="349793"/>
                  </a:lnTo>
                  <a:lnTo>
                    <a:pt x="0" y="395973"/>
                  </a:lnTo>
                  <a:lnTo>
                    <a:pt x="2664" y="442155"/>
                  </a:lnTo>
                  <a:lnTo>
                    <a:pt x="10458" y="486773"/>
                  </a:lnTo>
                  <a:lnTo>
                    <a:pt x="23085" y="529529"/>
                  </a:lnTo>
                  <a:lnTo>
                    <a:pt x="40249" y="570127"/>
                  </a:lnTo>
                  <a:lnTo>
                    <a:pt x="61651" y="608268"/>
                  </a:lnTo>
                  <a:lnTo>
                    <a:pt x="86995" y="643656"/>
                  </a:lnTo>
                  <a:lnTo>
                    <a:pt x="115984" y="675994"/>
                  </a:lnTo>
                  <a:lnTo>
                    <a:pt x="148320" y="704984"/>
                  </a:lnTo>
                  <a:lnTo>
                    <a:pt x="183707" y="730329"/>
                  </a:lnTo>
                  <a:lnTo>
                    <a:pt x="221847" y="751732"/>
                  </a:lnTo>
                  <a:lnTo>
                    <a:pt x="262443" y="768897"/>
                  </a:lnTo>
                  <a:lnTo>
                    <a:pt x="305198" y="781525"/>
                  </a:lnTo>
                  <a:lnTo>
                    <a:pt x="349816" y="789320"/>
                  </a:lnTo>
                  <a:lnTo>
                    <a:pt x="395998" y="791984"/>
                  </a:lnTo>
                  <a:lnTo>
                    <a:pt x="442181" y="789320"/>
                  </a:lnTo>
                  <a:lnTo>
                    <a:pt x="486798" y="781525"/>
                  </a:lnTo>
                  <a:lnTo>
                    <a:pt x="529553" y="768897"/>
                  </a:lnTo>
                  <a:lnTo>
                    <a:pt x="570150" y="751732"/>
                  </a:lnTo>
                  <a:lnTo>
                    <a:pt x="608290" y="730329"/>
                  </a:lnTo>
                  <a:lnTo>
                    <a:pt x="643676" y="704984"/>
                  </a:lnTo>
                  <a:lnTo>
                    <a:pt x="676013" y="675994"/>
                  </a:lnTo>
                  <a:lnTo>
                    <a:pt x="705001" y="643656"/>
                  </a:lnTo>
                  <a:lnTo>
                    <a:pt x="730345" y="608268"/>
                  </a:lnTo>
                  <a:lnTo>
                    <a:pt x="751748" y="570127"/>
                  </a:lnTo>
                  <a:lnTo>
                    <a:pt x="768911" y="529529"/>
                  </a:lnTo>
                  <a:lnTo>
                    <a:pt x="781538" y="486773"/>
                  </a:lnTo>
                  <a:lnTo>
                    <a:pt x="789333" y="442155"/>
                  </a:lnTo>
                  <a:lnTo>
                    <a:pt x="791997" y="395973"/>
                  </a:lnTo>
                  <a:lnTo>
                    <a:pt x="789333" y="349793"/>
                  </a:lnTo>
                  <a:lnTo>
                    <a:pt x="781538" y="305179"/>
                  </a:lnTo>
                  <a:lnTo>
                    <a:pt x="768911" y="262426"/>
                  </a:lnTo>
                  <a:lnTo>
                    <a:pt x="751748" y="221832"/>
                  </a:lnTo>
                  <a:lnTo>
                    <a:pt x="730345" y="183694"/>
                  </a:lnTo>
                  <a:lnTo>
                    <a:pt x="705001" y="148310"/>
                  </a:lnTo>
                  <a:lnTo>
                    <a:pt x="676013" y="115976"/>
                  </a:lnTo>
                  <a:lnTo>
                    <a:pt x="643676" y="86989"/>
                  </a:lnTo>
                  <a:lnTo>
                    <a:pt x="608290" y="61647"/>
                  </a:lnTo>
                  <a:lnTo>
                    <a:pt x="570150" y="40246"/>
                  </a:lnTo>
                  <a:lnTo>
                    <a:pt x="529553" y="23084"/>
                  </a:lnTo>
                  <a:lnTo>
                    <a:pt x="486798" y="10457"/>
                  </a:lnTo>
                  <a:lnTo>
                    <a:pt x="442181" y="2663"/>
                  </a:lnTo>
                  <a:lnTo>
                    <a:pt x="395998" y="0"/>
                  </a:lnTo>
                  <a:close/>
                </a:path>
              </a:pathLst>
            </a:custGeom>
            <a:solidFill>
              <a:srgbClr val="AB182D"/>
            </a:solidFill>
          </p:spPr>
          <p:txBody>
            <a:bodyPr wrap="square" lIns="0" tIns="0" rIns="0" bIns="0" rtlCol="0"/>
            <a:lstStyle/>
            <a:p>
              <a:endParaRPr/>
            </a:p>
          </p:txBody>
        </p:sp>
        <p:sp>
          <p:nvSpPr>
            <p:cNvPr id="5" name="object 5"/>
            <p:cNvSpPr/>
            <p:nvPr/>
          </p:nvSpPr>
          <p:spPr>
            <a:xfrm>
              <a:off x="9166161" y="4014838"/>
              <a:ext cx="390525" cy="487680"/>
            </a:xfrm>
            <a:custGeom>
              <a:avLst/>
              <a:gdLst/>
              <a:ahLst/>
              <a:cxnLst/>
              <a:rect l="l" t="t" r="r" b="b"/>
              <a:pathLst>
                <a:path w="390525" h="487679">
                  <a:moveTo>
                    <a:pt x="138176" y="28028"/>
                  </a:moveTo>
                  <a:lnTo>
                    <a:pt x="134531" y="24384"/>
                  </a:lnTo>
                  <a:lnTo>
                    <a:pt x="109308" y="24384"/>
                  </a:lnTo>
                  <a:lnTo>
                    <a:pt x="105664" y="28028"/>
                  </a:lnTo>
                  <a:lnTo>
                    <a:pt x="105664" y="36995"/>
                  </a:lnTo>
                  <a:lnTo>
                    <a:pt x="109308" y="40640"/>
                  </a:lnTo>
                  <a:lnTo>
                    <a:pt x="113792" y="40640"/>
                  </a:lnTo>
                  <a:lnTo>
                    <a:pt x="134531" y="40640"/>
                  </a:lnTo>
                  <a:lnTo>
                    <a:pt x="138176" y="36995"/>
                  </a:lnTo>
                  <a:lnTo>
                    <a:pt x="138176" y="28028"/>
                  </a:lnTo>
                  <a:close/>
                </a:path>
                <a:path w="390525" h="487679">
                  <a:moveTo>
                    <a:pt x="170688" y="442556"/>
                  </a:moveTo>
                  <a:lnTo>
                    <a:pt x="167043" y="438912"/>
                  </a:lnTo>
                  <a:lnTo>
                    <a:pt x="125564" y="438912"/>
                  </a:lnTo>
                  <a:lnTo>
                    <a:pt x="121920" y="442556"/>
                  </a:lnTo>
                  <a:lnTo>
                    <a:pt x="121920" y="451523"/>
                  </a:lnTo>
                  <a:lnTo>
                    <a:pt x="125564" y="455168"/>
                  </a:lnTo>
                  <a:lnTo>
                    <a:pt x="162560" y="455168"/>
                  </a:lnTo>
                  <a:lnTo>
                    <a:pt x="167043" y="455168"/>
                  </a:lnTo>
                  <a:lnTo>
                    <a:pt x="170688" y="451523"/>
                  </a:lnTo>
                  <a:lnTo>
                    <a:pt x="170688" y="442556"/>
                  </a:lnTo>
                  <a:close/>
                </a:path>
                <a:path w="390525" h="487679">
                  <a:moveTo>
                    <a:pt x="186944" y="28028"/>
                  </a:moveTo>
                  <a:lnTo>
                    <a:pt x="183299" y="24384"/>
                  </a:lnTo>
                  <a:lnTo>
                    <a:pt x="158076" y="24384"/>
                  </a:lnTo>
                  <a:lnTo>
                    <a:pt x="154432" y="28028"/>
                  </a:lnTo>
                  <a:lnTo>
                    <a:pt x="154432" y="36995"/>
                  </a:lnTo>
                  <a:lnTo>
                    <a:pt x="158076" y="40640"/>
                  </a:lnTo>
                  <a:lnTo>
                    <a:pt x="162560" y="40640"/>
                  </a:lnTo>
                  <a:lnTo>
                    <a:pt x="183299" y="40640"/>
                  </a:lnTo>
                  <a:lnTo>
                    <a:pt x="186944" y="36995"/>
                  </a:lnTo>
                  <a:lnTo>
                    <a:pt x="186944" y="28028"/>
                  </a:lnTo>
                  <a:close/>
                </a:path>
                <a:path w="390525" h="487679">
                  <a:moveTo>
                    <a:pt x="292608" y="361276"/>
                  </a:moveTo>
                  <a:lnTo>
                    <a:pt x="288963" y="357632"/>
                  </a:lnTo>
                  <a:lnTo>
                    <a:pt x="279996" y="357632"/>
                  </a:lnTo>
                  <a:lnTo>
                    <a:pt x="276352" y="361276"/>
                  </a:lnTo>
                  <a:lnTo>
                    <a:pt x="276352" y="406400"/>
                  </a:lnTo>
                  <a:lnTo>
                    <a:pt x="276352" y="422656"/>
                  </a:lnTo>
                  <a:lnTo>
                    <a:pt x="276352" y="447040"/>
                  </a:lnTo>
                  <a:lnTo>
                    <a:pt x="274434" y="456526"/>
                  </a:lnTo>
                  <a:lnTo>
                    <a:pt x="269214" y="464286"/>
                  </a:lnTo>
                  <a:lnTo>
                    <a:pt x="261454" y="469506"/>
                  </a:lnTo>
                  <a:lnTo>
                    <a:pt x="251968" y="471424"/>
                  </a:lnTo>
                  <a:lnTo>
                    <a:pt x="40640" y="471424"/>
                  </a:lnTo>
                  <a:lnTo>
                    <a:pt x="31153" y="469506"/>
                  </a:lnTo>
                  <a:lnTo>
                    <a:pt x="23406" y="464286"/>
                  </a:lnTo>
                  <a:lnTo>
                    <a:pt x="18173" y="456526"/>
                  </a:lnTo>
                  <a:lnTo>
                    <a:pt x="16256" y="447040"/>
                  </a:lnTo>
                  <a:lnTo>
                    <a:pt x="16256" y="422656"/>
                  </a:lnTo>
                  <a:lnTo>
                    <a:pt x="276352" y="422656"/>
                  </a:lnTo>
                  <a:lnTo>
                    <a:pt x="276352" y="406400"/>
                  </a:lnTo>
                  <a:lnTo>
                    <a:pt x="16256" y="406400"/>
                  </a:lnTo>
                  <a:lnTo>
                    <a:pt x="16256" y="369404"/>
                  </a:lnTo>
                  <a:lnTo>
                    <a:pt x="12623" y="365760"/>
                  </a:lnTo>
                  <a:lnTo>
                    <a:pt x="3644" y="365760"/>
                  </a:lnTo>
                  <a:lnTo>
                    <a:pt x="0" y="369404"/>
                  </a:lnTo>
                  <a:lnTo>
                    <a:pt x="0" y="447040"/>
                  </a:lnTo>
                  <a:lnTo>
                    <a:pt x="3213" y="462851"/>
                  </a:lnTo>
                  <a:lnTo>
                    <a:pt x="11925" y="475767"/>
                  </a:lnTo>
                  <a:lnTo>
                    <a:pt x="24841" y="484479"/>
                  </a:lnTo>
                  <a:lnTo>
                    <a:pt x="40640" y="487680"/>
                  </a:lnTo>
                  <a:lnTo>
                    <a:pt x="251968" y="487680"/>
                  </a:lnTo>
                  <a:lnTo>
                    <a:pt x="267779" y="484479"/>
                  </a:lnTo>
                  <a:lnTo>
                    <a:pt x="280695" y="475767"/>
                  </a:lnTo>
                  <a:lnTo>
                    <a:pt x="283616" y="471424"/>
                  </a:lnTo>
                  <a:lnTo>
                    <a:pt x="289407" y="462851"/>
                  </a:lnTo>
                  <a:lnTo>
                    <a:pt x="292608" y="447040"/>
                  </a:lnTo>
                  <a:lnTo>
                    <a:pt x="292608" y="422656"/>
                  </a:lnTo>
                  <a:lnTo>
                    <a:pt x="292608" y="406400"/>
                  </a:lnTo>
                  <a:lnTo>
                    <a:pt x="292608" y="361276"/>
                  </a:lnTo>
                  <a:close/>
                </a:path>
                <a:path w="390525" h="487679">
                  <a:moveTo>
                    <a:pt x="292608" y="32512"/>
                  </a:moveTo>
                  <a:lnTo>
                    <a:pt x="289331" y="21259"/>
                  </a:lnTo>
                  <a:lnTo>
                    <a:pt x="285115" y="16256"/>
                  </a:lnTo>
                  <a:lnTo>
                    <a:pt x="280492" y="10769"/>
                  </a:lnTo>
                  <a:lnTo>
                    <a:pt x="276352" y="8293"/>
                  </a:lnTo>
                  <a:lnTo>
                    <a:pt x="276352" y="32512"/>
                  </a:lnTo>
                  <a:lnTo>
                    <a:pt x="276352" y="48768"/>
                  </a:lnTo>
                  <a:lnTo>
                    <a:pt x="16256" y="48768"/>
                  </a:lnTo>
                  <a:lnTo>
                    <a:pt x="16256" y="40640"/>
                  </a:lnTo>
                  <a:lnTo>
                    <a:pt x="18173" y="31153"/>
                  </a:lnTo>
                  <a:lnTo>
                    <a:pt x="23406" y="23406"/>
                  </a:lnTo>
                  <a:lnTo>
                    <a:pt x="31153" y="18173"/>
                  </a:lnTo>
                  <a:lnTo>
                    <a:pt x="40640" y="16256"/>
                  </a:lnTo>
                  <a:lnTo>
                    <a:pt x="251968" y="16256"/>
                  </a:lnTo>
                  <a:lnTo>
                    <a:pt x="261721" y="18110"/>
                  </a:lnTo>
                  <a:lnTo>
                    <a:pt x="269443" y="22555"/>
                  </a:lnTo>
                  <a:lnTo>
                    <a:pt x="274523" y="27914"/>
                  </a:lnTo>
                  <a:lnTo>
                    <a:pt x="276352" y="32512"/>
                  </a:lnTo>
                  <a:lnTo>
                    <a:pt x="276352" y="8293"/>
                  </a:lnTo>
                  <a:lnTo>
                    <a:pt x="267550" y="3022"/>
                  </a:lnTo>
                  <a:lnTo>
                    <a:pt x="251968" y="0"/>
                  </a:lnTo>
                  <a:lnTo>
                    <a:pt x="40640" y="0"/>
                  </a:lnTo>
                  <a:lnTo>
                    <a:pt x="24828" y="3213"/>
                  </a:lnTo>
                  <a:lnTo>
                    <a:pt x="11925" y="11925"/>
                  </a:lnTo>
                  <a:lnTo>
                    <a:pt x="3213" y="24841"/>
                  </a:lnTo>
                  <a:lnTo>
                    <a:pt x="0" y="40640"/>
                  </a:lnTo>
                  <a:lnTo>
                    <a:pt x="0" y="118275"/>
                  </a:lnTo>
                  <a:lnTo>
                    <a:pt x="3644" y="121920"/>
                  </a:lnTo>
                  <a:lnTo>
                    <a:pt x="12623" y="121920"/>
                  </a:lnTo>
                  <a:lnTo>
                    <a:pt x="16256" y="118275"/>
                  </a:lnTo>
                  <a:lnTo>
                    <a:pt x="16256" y="65024"/>
                  </a:lnTo>
                  <a:lnTo>
                    <a:pt x="276352" y="65024"/>
                  </a:lnTo>
                  <a:lnTo>
                    <a:pt x="276352" y="134531"/>
                  </a:lnTo>
                  <a:lnTo>
                    <a:pt x="279996" y="138176"/>
                  </a:lnTo>
                  <a:lnTo>
                    <a:pt x="288963" y="138176"/>
                  </a:lnTo>
                  <a:lnTo>
                    <a:pt x="292608" y="134531"/>
                  </a:lnTo>
                  <a:lnTo>
                    <a:pt x="292608" y="65024"/>
                  </a:lnTo>
                  <a:lnTo>
                    <a:pt x="292608" y="48768"/>
                  </a:lnTo>
                  <a:lnTo>
                    <a:pt x="292608" y="32512"/>
                  </a:lnTo>
                  <a:close/>
                </a:path>
                <a:path w="390525" h="487679">
                  <a:moveTo>
                    <a:pt x="390448" y="161683"/>
                  </a:moveTo>
                  <a:lnTo>
                    <a:pt x="389826" y="159232"/>
                  </a:lnTo>
                  <a:lnTo>
                    <a:pt x="386727" y="155511"/>
                  </a:lnTo>
                  <a:lnTo>
                    <a:pt x="384441" y="154432"/>
                  </a:lnTo>
                  <a:lnTo>
                    <a:pt x="372262" y="154432"/>
                  </a:lnTo>
                  <a:lnTo>
                    <a:pt x="372262" y="170688"/>
                  </a:lnTo>
                  <a:lnTo>
                    <a:pt x="350888" y="284480"/>
                  </a:lnTo>
                  <a:lnTo>
                    <a:pt x="187934" y="284480"/>
                  </a:lnTo>
                  <a:lnTo>
                    <a:pt x="171094" y="170688"/>
                  </a:lnTo>
                  <a:lnTo>
                    <a:pt x="372262" y="170688"/>
                  </a:lnTo>
                  <a:lnTo>
                    <a:pt x="372262" y="154432"/>
                  </a:lnTo>
                  <a:lnTo>
                    <a:pt x="168668" y="154432"/>
                  </a:lnTo>
                  <a:lnTo>
                    <a:pt x="164528" y="126479"/>
                  </a:lnTo>
                  <a:lnTo>
                    <a:pt x="161683" y="118211"/>
                  </a:lnTo>
                  <a:lnTo>
                    <a:pt x="156311" y="111633"/>
                  </a:lnTo>
                  <a:lnTo>
                    <a:pt x="149009" y="107264"/>
                  </a:lnTo>
                  <a:lnTo>
                    <a:pt x="140411" y="105664"/>
                  </a:lnTo>
                  <a:lnTo>
                    <a:pt x="105664" y="105664"/>
                  </a:lnTo>
                  <a:lnTo>
                    <a:pt x="105664" y="121920"/>
                  </a:lnTo>
                  <a:lnTo>
                    <a:pt x="144437" y="121920"/>
                  </a:lnTo>
                  <a:lnTo>
                    <a:pt x="147866" y="124866"/>
                  </a:lnTo>
                  <a:lnTo>
                    <a:pt x="176847" y="320560"/>
                  </a:lnTo>
                  <a:lnTo>
                    <a:pt x="200977" y="341376"/>
                  </a:lnTo>
                  <a:lnTo>
                    <a:pt x="220954" y="341376"/>
                  </a:lnTo>
                  <a:lnTo>
                    <a:pt x="225856" y="349656"/>
                  </a:lnTo>
                  <a:lnTo>
                    <a:pt x="233299" y="355231"/>
                  </a:lnTo>
                  <a:lnTo>
                    <a:pt x="242277" y="357593"/>
                  </a:lnTo>
                  <a:lnTo>
                    <a:pt x="251815" y="356285"/>
                  </a:lnTo>
                  <a:lnTo>
                    <a:pt x="258800" y="353860"/>
                  </a:lnTo>
                  <a:lnTo>
                    <a:pt x="264299" y="348361"/>
                  </a:lnTo>
                  <a:lnTo>
                    <a:pt x="266725" y="341376"/>
                  </a:lnTo>
                  <a:lnTo>
                    <a:pt x="302234" y="341376"/>
                  </a:lnTo>
                  <a:lnTo>
                    <a:pt x="307200" y="349694"/>
                  </a:lnTo>
                  <a:lnTo>
                    <a:pt x="314706" y="355257"/>
                  </a:lnTo>
                  <a:lnTo>
                    <a:pt x="323786" y="357593"/>
                  </a:lnTo>
                  <a:lnTo>
                    <a:pt x="333349" y="356235"/>
                  </a:lnTo>
                  <a:lnTo>
                    <a:pt x="341655" y="351269"/>
                  </a:lnTo>
                  <a:lnTo>
                    <a:pt x="347230" y="343763"/>
                  </a:lnTo>
                  <a:lnTo>
                    <a:pt x="349567" y="334708"/>
                  </a:lnTo>
                  <a:lnTo>
                    <a:pt x="348195" y="325094"/>
                  </a:lnTo>
                  <a:lnTo>
                    <a:pt x="343242" y="316814"/>
                  </a:lnTo>
                  <a:lnTo>
                    <a:pt x="335737" y="311251"/>
                  </a:lnTo>
                  <a:lnTo>
                    <a:pt x="333248" y="310616"/>
                  </a:lnTo>
                  <a:lnTo>
                    <a:pt x="333248" y="328752"/>
                  </a:lnTo>
                  <a:lnTo>
                    <a:pt x="333248" y="337731"/>
                  </a:lnTo>
                  <a:lnTo>
                    <a:pt x="329615" y="341376"/>
                  </a:lnTo>
                  <a:lnTo>
                    <a:pt x="320636" y="341376"/>
                  </a:lnTo>
                  <a:lnTo>
                    <a:pt x="316992" y="337731"/>
                  </a:lnTo>
                  <a:lnTo>
                    <a:pt x="316992" y="328752"/>
                  </a:lnTo>
                  <a:lnTo>
                    <a:pt x="320636" y="325120"/>
                  </a:lnTo>
                  <a:lnTo>
                    <a:pt x="329615" y="325120"/>
                  </a:lnTo>
                  <a:lnTo>
                    <a:pt x="333248" y="328752"/>
                  </a:lnTo>
                  <a:lnTo>
                    <a:pt x="333248" y="310616"/>
                  </a:lnTo>
                  <a:lnTo>
                    <a:pt x="326682" y="308902"/>
                  </a:lnTo>
                  <a:lnTo>
                    <a:pt x="317093" y="310261"/>
                  </a:lnTo>
                  <a:lnTo>
                    <a:pt x="310146" y="312712"/>
                  </a:lnTo>
                  <a:lnTo>
                    <a:pt x="304685" y="318173"/>
                  </a:lnTo>
                  <a:lnTo>
                    <a:pt x="302234" y="325120"/>
                  </a:lnTo>
                  <a:lnTo>
                    <a:pt x="266725" y="325120"/>
                  </a:lnTo>
                  <a:lnTo>
                    <a:pt x="261823" y="316839"/>
                  </a:lnTo>
                  <a:lnTo>
                    <a:pt x="254393" y="311277"/>
                  </a:lnTo>
                  <a:lnTo>
                    <a:pt x="251968" y="310642"/>
                  </a:lnTo>
                  <a:lnTo>
                    <a:pt x="251968" y="328752"/>
                  </a:lnTo>
                  <a:lnTo>
                    <a:pt x="251968" y="337731"/>
                  </a:lnTo>
                  <a:lnTo>
                    <a:pt x="248335" y="341376"/>
                  </a:lnTo>
                  <a:lnTo>
                    <a:pt x="239356" y="341376"/>
                  </a:lnTo>
                  <a:lnTo>
                    <a:pt x="235712" y="337731"/>
                  </a:lnTo>
                  <a:lnTo>
                    <a:pt x="235712" y="328752"/>
                  </a:lnTo>
                  <a:lnTo>
                    <a:pt x="239356" y="325120"/>
                  </a:lnTo>
                  <a:lnTo>
                    <a:pt x="248335" y="325120"/>
                  </a:lnTo>
                  <a:lnTo>
                    <a:pt x="251968" y="328752"/>
                  </a:lnTo>
                  <a:lnTo>
                    <a:pt x="251968" y="310642"/>
                  </a:lnTo>
                  <a:lnTo>
                    <a:pt x="245402" y="308902"/>
                  </a:lnTo>
                  <a:lnTo>
                    <a:pt x="235864" y="310210"/>
                  </a:lnTo>
                  <a:lnTo>
                    <a:pt x="228879" y="312635"/>
                  </a:lnTo>
                  <a:lnTo>
                    <a:pt x="223393" y="318135"/>
                  </a:lnTo>
                  <a:lnTo>
                    <a:pt x="220954" y="325120"/>
                  </a:lnTo>
                  <a:lnTo>
                    <a:pt x="200977" y="325120"/>
                  </a:lnTo>
                  <a:lnTo>
                    <a:pt x="196951" y="325094"/>
                  </a:lnTo>
                  <a:lnTo>
                    <a:pt x="193535" y="322160"/>
                  </a:lnTo>
                  <a:lnTo>
                    <a:pt x="190347" y="300736"/>
                  </a:lnTo>
                  <a:lnTo>
                    <a:pt x="361543" y="300736"/>
                  </a:lnTo>
                  <a:lnTo>
                    <a:pt x="364896" y="297954"/>
                  </a:lnTo>
                  <a:lnTo>
                    <a:pt x="367423" y="284480"/>
                  </a:lnTo>
                  <a:lnTo>
                    <a:pt x="388759" y="170688"/>
                  </a:lnTo>
                  <a:lnTo>
                    <a:pt x="390448" y="161683"/>
                  </a:lnTo>
                  <a:close/>
                </a:path>
              </a:pathLst>
            </a:custGeom>
            <a:solidFill>
              <a:srgbClr val="FFFFFF"/>
            </a:solidFill>
          </p:spPr>
          <p:txBody>
            <a:bodyPr wrap="square" lIns="0" tIns="0" rIns="0" bIns="0" rtlCol="0"/>
            <a:lstStyle/>
            <a:p>
              <a:endParaRPr/>
            </a:p>
          </p:txBody>
        </p:sp>
        <p:pic>
          <p:nvPicPr>
            <p:cNvPr id="6" name="object 6"/>
            <p:cNvPicPr/>
            <p:nvPr/>
          </p:nvPicPr>
          <p:blipFill>
            <a:blip r:embed="rId2" cstate="print"/>
            <a:stretch>
              <a:fillRect/>
            </a:stretch>
          </p:blipFill>
          <p:spPr>
            <a:xfrm>
              <a:off x="9068634" y="4153010"/>
              <a:ext cx="211327" cy="211327"/>
            </a:xfrm>
            <a:prstGeom prst="rect">
              <a:avLst/>
            </a:prstGeom>
          </p:spPr>
        </p:pic>
        <p:sp>
          <p:nvSpPr>
            <p:cNvPr id="7" name="object 7"/>
            <p:cNvSpPr/>
            <p:nvPr/>
          </p:nvSpPr>
          <p:spPr>
            <a:xfrm>
              <a:off x="9353106" y="4193654"/>
              <a:ext cx="170815" cy="16510"/>
            </a:xfrm>
            <a:custGeom>
              <a:avLst/>
              <a:gdLst/>
              <a:ahLst/>
              <a:cxnLst/>
              <a:rect l="l" t="t" r="r" b="b"/>
              <a:pathLst>
                <a:path w="170815" h="16510">
                  <a:moveTo>
                    <a:pt x="130048" y="3644"/>
                  </a:moveTo>
                  <a:lnTo>
                    <a:pt x="126403" y="0"/>
                  </a:lnTo>
                  <a:lnTo>
                    <a:pt x="3644" y="0"/>
                  </a:lnTo>
                  <a:lnTo>
                    <a:pt x="0" y="3644"/>
                  </a:lnTo>
                  <a:lnTo>
                    <a:pt x="0" y="12611"/>
                  </a:lnTo>
                  <a:lnTo>
                    <a:pt x="3644" y="16256"/>
                  </a:lnTo>
                  <a:lnTo>
                    <a:pt x="8128" y="16256"/>
                  </a:lnTo>
                  <a:lnTo>
                    <a:pt x="126403" y="16256"/>
                  </a:lnTo>
                  <a:lnTo>
                    <a:pt x="130048" y="12611"/>
                  </a:lnTo>
                  <a:lnTo>
                    <a:pt x="130048" y="3644"/>
                  </a:lnTo>
                  <a:close/>
                </a:path>
                <a:path w="170815" h="16510">
                  <a:moveTo>
                    <a:pt x="170688" y="3644"/>
                  </a:moveTo>
                  <a:lnTo>
                    <a:pt x="167043" y="0"/>
                  </a:lnTo>
                  <a:lnTo>
                    <a:pt x="141820" y="0"/>
                  </a:lnTo>
                  <a:lnTo>
                    <a:pt x="138176" y="3644"/>
                  </a:lnTo>
                  <a:lnTo>
                    <a:pt x="138176" y="12611"/>
                  </a:lnTo>
                  <a:lnTo>
                    <a:pt x="141820" y="16256"/>
                  </a:lnTo>
                  <a:lnTo>
                    <a:pt x="146304" y="16256"/>
                  </a:lnTo>
                  <a:lnTo>
                    <a:pt x="167043" y="16256"/>
                  </a:lnTo>
                  <a:lnTo>
                    <a:pt x="170688" y="12611"/>
                  </a:lnTo>
                  <a:lnTo>
                    <a:pt x="170688" y="3644"/>
                  </a:lnTo>
                  <a:close/>
                </a:path>
              </a:pathLst>
            </a:custGeom>
            <a:solidFill>
              <a:srgbClr val="FFFFFF"/>
            </a:solidFill>
          </p:spPr>
          <p:txBody>
            <a:bodyPr wrap="square" lIns="0" tIns="0" rIns="0" bIns="0" rtlCol="0"/>
            <a:lstStyle/>
            <a:p>
              <a:endParaRPr/>
            </a:p>
          </p:txBody>
        </p:sp>
      </p:grpSp>
      <p:grpSp>
        <p:nvGrpSpPr>
          <p:cNvPr id="8" name="object 8"/>
          <p:cNvGrpSpPr/>
          <p:nvPr/>
        </p:nvGrpSpPr>
        <p:grpSpPr>
          <a:xfrm>
            <a:off x="3252933" y="3862669"/>
            <a:ext cx="792480" cy="792480"/>
            <a:chOff x="3252933" y="3862669"/>
            <a:chExt cx="792480" cy="792480"/>
          </a:xfrm>
        </p:grpSpPr>
        <p:sp>
          <p:nvSpPr>
            <p:cNvPr id="9" name="object 9"/>
            <p:cNvSpPr/>
            <p:nvPr/>
          </p:nvSpPr>
          <p:spPr>
            <a:xfrm>
              <a:off x="3252933" y="3862669"/>
              <a:ext cx="792480" cy="792480"/>
            </a:xfrm>
            <a:custGeom>
              <a:avLst/>
              <a:gdLst/>
              <a:ahLst/>
              <a:cxnLst/>
              <a:rect l="l" t="t" r="r" b="b"/>
              <a:pathLst>
                <a:path w="792479" h="792479">
                  <a:moveTo>
                    <a:pt x="395998" y="0"/>
                  </a:moveTo>
                  <a:lnTo>
                    <a:pt x="349816" y="2663"/>
                  </a:lnTo>
                  <a:lnTo>
                    <a:pt x="305198" y="10457"/>
                  </a:lnTo>
                  <a:lnTo>
                    <a:pt x="262443" y="23084"/>
                  </a:lnTo>
                  <a:lnTo>
                    <a:pt x="221847" y="40246"/>
                  </a:lnTo>
                  <a:lnTo>
                    <a:pt x="183707" y="61647"/>
                  </a:lnTo>
                  <a:lnTo>
                    <a:pt x="148320" y="86989"/>
                  </a:lnTo>
                  <a:lnTo>
                    <a:pt x="115984" y="115976"/>
                  </a:lnTo>
                  <a:lnTo>
                    <a:pt x="86995" y="148310"/>
                  </a:lnTo>
                  <a:lnTo>
                    <a:pt x="61651" y="183694"/>
                  </a:lnTo>
                  <a:lnTo>
                    <a:pt x="40249" y="221832"/>
                  </a:lnTo>
                  <a:lnTo>
                    <a:pt x="23085" y="262426"/>
                  </a:lnTo>
                  <a:lnTo>
                    <a:pt x="10458" y="305179"/>
                  </a:lnTo>
                  <a:lnTo>
                    <a:pt x="2664" y="349793"/>
                  </a:lnTo>
                  <a:lnTo>
                    <a:pt x="0" y="395973"/>
                  </a:lnTo>
                  <a:lnTo>
                    <a:pt x="2664" y="442155"/>
                  </a:lnTo>
                  <a:lnTo>
                    <a:pt x="10458" y="486773"/>
                  </a:lnTo>
                  <a:lnTo>
                    <a:pt x="23085" y="529529"/>
                  </a:lnTo>
                  <a:lnTo>
                    <a:pt x="40249" y="570127"/>
                  </a:lnTo>
                  <a:lnTo>
                    <a:pt x="61651" y="608268"/>
                  </a:lnTo>
                  <a:lnTo>
                    <a:pt x="86995" y="643656"/>
                  </a:lnTo>
                  <a:lnTo>
                    <a:pt x="115984" y="675994"/>
                  </a:lnTo>
                  <a:lnTo>
                    <a:pt x="148320" y="704984"/>
                  </a:lnTo>
                  <a:lnTo>
                    <a:pt x="183707" y="730329"/>
                  </a:lnTo>
                  <a:lnTo>
                    <a:pt x="221847" y="751732"/>
                  </a:lnTo>
                  <a:lnTo>
                    <a:pt x="262443" y="768897"/>
                  </a:lnTo>
                  <a:lnTo>
                    <a:pt x="305198" y="781525"/>
                  </a:lnTo>
                  <a:lnTo>
                    <a:pt x="349816" y="789320"/>
                  </a:lnTo>
                  <a:lnTo>
                    <a:pt x="395998" y="791984"/>
                  </a:lnTo>
                  <a:lnTo>
                    <a:pt x="442181" y="789320"/>
                  </a:lnTo>
                  <a:lnTo>
                    <a:pt x="486798" y="781525"/>
                  </a:lnTo>
                  <a:lnTo>
                    <a:pt x="529553" y="768897"/>
                  </a:lnTo>
                  <a:lnTo>
                    <a:pt x="570150" y="751732"/>
                  </a:lnTo>
                  <a:lnTo>
                    <a:pt x="608290" y="730329"/>
                  </a:lnTo>
                  <a:lnTo>
                    <a:pt x="643676" y="704984"/>
                  </a:lnTo>
                  <a:lnTo>
                    <a:pt x="676013" y="675994"/>
                  </a:lnTo>
                  <a:lnTo>
                    <a:pt x="705001" y="643656"/>
                  </a:lnTo>
                  <a:lnTo>
                    <a:pt x="730345" y="608268"/>
                  </a:lnTo>
                  <a:lnTo>
                    <a:pt x="751748" y="570127"/>
                  </a:lnTo>
                  <a:lnTo>
                    <a:pt x="768911" y="529529"/>
                  </a:lnTo>
                  <a:lnTo>
                    <a:pt x="781538" y="486773"/>
                  </a:lnTo>
                  <a:lnTo>
                    <a:pt x="789333" y="442155"/>
                  </a:lnTo>
                  <a:lnTo>
                    <a:pt x="791997" y="395973"/>
                  </a:lnTo>
                  <a:lnTo>
                    <a:pt x="789333" y="349793"/>
                  </a:lnTo>
                  <a:lnTo>
                    <a:pt x="781538" y="305179"/>
                  </a:lnTo>
                  <a:lnTo>
                    <a:pt x="768911" y="262426"/>
                  </a:lnTo>
                  <a:lnTo>
                    <a:pt x="751748" y="221832"/>
                  </a:lnTo>
                  <a:lnTo>
                    <a:pt x="730345" y="183694"/>
                  </a:lnTo>
                  <a:lnTo>
                    <a:pt x="705001" y="148310"/>
                  </a:lnTo>
                  <a:lnTo>
                    <a:pt x="676013" y="115976"/>
                  </a:lnTo>
                  <a:lnTo>
                    <a:pt x="643676" y="86989"/>
                  </a:lnTo>
                  <a:lnTo>
                    <a:pt x="608290" y="61647"/>
                  </a:lnTo>
                  <a:lnTo>
                    <a:pt x="570150" y="40246"/>
                  </a:lnTo>
                  <a:lnTo>
                    <a:pt x="529553" y="23084"/>
                  </a:lnTo>
                  <a:lnTo>
                    <a:pt x="486798" y="10457"/>
                  </a:lnTo>
                  <a:lnTo>
                    <a:pt x="442181" y="2663"/>
                  </a:lnTo>
                  <a:lnTo>
                    <a:pt x="395998" y="0"/>
                  </a:lnTo>
                  <a:close/>
                </a:path>
              </a:pathLst>
            </a:custGeom>
            <a:solidFill>
              <a:srgbClr val="AB182D"/>
            </a:solidFill>
          </p:spPr>
          <p:txBody>
            <a:bodyPr wrap="square" lIns="0" tIns="0" rIns="0" bIns="0" rtlCol="0"/>
            <a:lstStyle/>
            <a:p>
              <a:endParaRPr/>
            </a:p>
          </p:txBody>
        </p:sp>
        <p:sp>
          <p:nvSpPr>
            <p:cNvPr id="10" name="object 10"/>
            <p:cNvSpPr/>
            <p:nvPr/>
          </p:nvSpPr>
          <p:spPr>
            <a:xfrm>
              <a:off x="3422152" y="4019360"/>
              <a:ext cx="512445" cy="474980"/>
            </a:xfrm>
            <a:custGeom>
              <a:avLst/>
              <a:gdLst/>
              <a:ahLst/>
              <a:cxnLst/>
              <a:rect l="l" t="t" r="r" b="b"/>
              <a:pathLst>
                <a:path w="512445" h="474979">
                  <a:moveTo>
                    <a:pt x="105994" y="417715"/>
                  </a:moveTo>
                  <a:lnTo>
                    <a:pt x="74726" y="417715"/>
                  </a:lnTo>
                  <a:lnTo>
                    <a:pt x="71067" y="423417"/>
                  </a:lnTo>
                  <a:lnTo>
                    <a:pt x="70990" y="423583"/>
                  </a:lnTo>
                  <a:lnTo>
                    <a:pt x="68858" y="430326"/>
                  </a:lnTo>
                  <a:lnTo>
                    <a:pt x="68846" y="437718"/>
                  </a:lnTo>
                  <a:lnTo>
                    <a:pt x="71770" y="452164"/>
                  </a:lnTo>
                  <a:lnTo>
                    <a:pt x="79738" y="463973"/>
                  </a:lnTo>
                  <a:lnTo>
                    <a:pt x="91547" y="471942"/>
                  </a:lnTo>
                  <a:lnTo>
                    <a:pt x="105994" y="474865"/>
                  </a:lnTo>
                  <a:lnTo>
                    <a:pt x="120440" y="471942"/>
                  </a:lnTo>
                  <a:lnTo>
                    <a:pt x="132249" y="463973"/>
                  </a:lnTo>
                  <a:lnTo>
                    <a:pt x="136469" y="457720"/>
                  </a:lnTo>
                  <a:lnTo>
                    <a:pt x="105994" y="457720"/>
                  </a:lnTo>
                  <a:lnTo>
                    <a:pt x="98218" y="456147"/>
                  </a:lnTo>
                  <a:lnTo>
                    <a:pt x="91859" y="451858"/>
                  </a:lnTo>
                  <a:lnTo>
                    <a:pt x="87566" y="445499"/>
                  </a:lnTo>
                  <a:lnTo>
                    <a:pt x="85991" y="437718"/>
                  </a:lnTo>
                  <a:lnTo>
                    <a:pt x="87566" y="429942"/>
                  </a:lnTo>
                  <a:lnTo>
                    <a:pt x="91859" y="423583"/>
                  </a:lnTo>
                  <a:lnTo>
                    <a:pt x="98218" y="419290"/>
                  </a:lnTo>
                  <a:lnTo>
                    <a:pt x="105994" y="417715"/>
                  </a:lnTo>
                  <a:close/>
                </a:path>
                <a:path w="512445" h="474979">
                  <a:moveTo>
                    <a:pt x="323164" y="417715"/>
                  </a:moveTo>
                  <a:lnTo>
                    <a:pt x="291896" y="417715"/>
                  </a:lnTo>
                  <a:lnTo>
                    <a:pt x="288237" y="423417"/>
                  </a:lnTo>
                  <a:lnTo>
                    <a:pt x="288160" y="423583"/>
                  </a:lnTo>
                  <a:lnTo>
                    <a:pt x="286028" y="430326"/>
                  </a:lnTo>
                  <a:lnTo>
                    <a:pt x="286016" y="437718"/>
                  </a:lnTo>
                  <a:lnTo>
                    <a:pt x="288940" y="452164"/>
                  </a:lnTo>
                  <a:lnTo>
                    <a:pt x="296908" y="463973"/>
                  </a:lnTo>
                  <a:lnTo>
                    <a:pt x="308717" y="471942"/>
                  </a:lnTo>
                  <a:lnTo>
                    <a:pt x="323164" y="474865"/>
                  </a:lnTo>
                  <a:lnTo>
                    <a:pt x="337610" y="471942"/>
                  </a:lnTo>
                  <a:lnTo>
                    <a:pt x="349419" y="463973"/>
                  </a:lnTo>
                  <a:lnTo>
                    <a:pt x="353639" y="457720"/>
                  </a:lnTo>
                  <a:lnTo>
                    <a:pt x="323164" y="457720"/>
                  </a:lnTo>
                  <a:lnTo>
                    <a:pt x="315388" y="456147"/>
                  </a:lnTo>
                  <a:lnTo>
                    <a:pt x="309029" y="451858"/>
                  </a:lnTo>
                  <a:lnTo>
                    <a:pt x="304736" y="445499"/>
                  </a:lnTo>
                  <a:lnTo>
                    <a:pt x="303161" y="437718"/>
                  </a:lnTo>
                  <a:lnTo>
                    <a:pt x="304736" y="429942"/>
                  </a:lnTo>
                  <a:lnTo>
                    <a:pt x="309029" y="423583"/>
                  </a:lnTo>
                  <a:lnTo>
                    <a:pt x="315388" y="419290"/>
                  </a:lnTo>
                  <a:lnTo>
                    <a:pt x="323164" y="417715"/>
                  </a:lnTo>
                  <a:close/>
                </a:path>
                <a:path w="512445" h="474979">
                  <a:moveTo>
                    <a:pt x="137274" y="417715"/>
                  </a:moveTo>
                  <a:lnTo>
                    <a:pt x="105994" y="417715"/>
                  </a:lnTo>
                  <a:lnTo>
                    <a:pt x="113775" y="419290"/>
                  </a:lnTo>
                  <a:lnTo>
                    <a:pt x="120134" y="423583"/>
                  </a:lnTo>
                  <a:lnTo>
                    <a:pt x="124423" y="429942"/>
                  </a:lnTo>
                  <a:lnTo>
                    <a:pt x="125996" y="437718"/>
                  </a:lnTo>
                  <a:lnTo>
                    <a:pt x="124423" y="445499"/>
                  </a:lnTo>
                  <a:lnTo>
                    <a:pt x="120134" y="451858"/>
                  </a:lnTo>
                  <a:lnTo>
                    <a:pt x="113775" y="456147"/>
                  </a:lnTo>
                  <a:lnTo>
                    <a:pt x="105994" y="457720"/>
                  </a:lnTo>
                  <a:lnTo>
                    <a:pt x="136469" y="457720"/>
                  </a:lnTo>
                  <a:lnTo>
                    <a:pt x="140218" y="452164"/>
                  </a:lnTo>
                  <a:lnTo>
                    <a:pt x="143141" y="437718"/>
                  </a:lnTo>
                  <a:lnTo>
                    <a:pt x="143129" y="430326"/>
                  </a:lnTo>
                  <a:lnTo>
                    <a:pt x="141010" y="423583"/>
                  </a:lnTo>
                  <a:lnTo>
                    <a:pt x="140933" y="423417"/>
                  </a:lnTo>
                  <a:lnTo>
                    <a:pt x="137274" y="417715"/>
                  </a:lnTo>
                  <a:close/>
                </a:path>
                <a:path w="512445" h="474979">
                  <a:moveTo>
                    <a:pt x="21564" y="243636"/>
                  </a:moveTo>
                  <a:lnTo>
                    <a:pt x="35267" y="334492"/>
                  </a:lnTo>
                  <a:lnTo>
                    <a:pt x="38709" y="337553"/>
                  </a:lnTo>
                  <a:lnTo>
                    <a:pt x="348856" y="348627"/>
                  </a:lnTo>
                  <a:lnTo>
                    <a:pt x="349758" y="348957"/>
                  </a:lnTo>
                  <a:lnTo>
                    <a:pt x="350735" y="349135"/>
                  </a:lnTo>
                  <a:lnTo>
                    <a:pt x="351739" y="349135"/>
                  </a:lnTo>
                  <a:lnTo>
                    <a:pt x="361742" y="351160"/>
                  </a:lnTo>
                  <a:lnTo>
                    <a:pt x="369917" y="356679"/>
                  </a:lnTo>
                  <a:lnTo>
                    <a:pt x="375433" y="364855"/>
                  </a:lnTo>
                  <a:lnTo>
                    <a:pt x="377456" y="374853"/>
                  </a:lnTo>
                  <a:lnTo>
                    <a:pt x="375435" y="384849"/>
                  </a:lnTo>
                  <a:lnTo>
                    <a:pt x="369925" y="393022"/>
                  </a:lnTo>
                  <a:lnTo>
                    <a:pt x="361758" y="398540"/>
                  </a:lnTo>
                  <a:lnTo>
                    <a:pt x="351764" y="400570"/>
                  </a:lnTo>
                  <a:lnTo>
                    <a:pt x="38404" y="400570"/>
                  </a:lnTo>
                  <a:lnTo>
                    <a:pt x="34569" y="404406"/>
                  </a:lnTo>
                  <a:lnTo>
                    <a:pt x="34569" y="413880"/>
                  </a:lnTo>
                  <a:lnTo>
                    <a:pt x="38404" y="417715"/>
                  </a:lnTo>
                  <a:lnTo>
                    <a:pt x="323164" y="417715"/>
                  </a:lnTo>
                  <a:lnTo>
                    <a:pt x="330945" y="419290"/>
                  </a:lnTo>
                  <a:lnTo>
                    <a:pt x="337304" y="423583"/>
                  </a:lnTo>
                  <a:lnTo>
                    <a:pt x="341593" y="429942"/>
                  </a:lnTo>
                  <a:lnTo>
                    <a:pt x="343166" y="437718"/>
                  </a:lnTo>
                  <a:lnTo>
                    <a:pt x="341593" y="445499"/>
                  </a:lnTo>
                  <a:lnTo>
                    <a:pt x="337304" y="451858"/>
                  </a:lnTo>
                  <a:lnTo>
                    <a:pt x="330945" y="456147"/>
                  </a:lnTo>
                  <a:lnTo>
                    <a:pt x="323164" y="457720"/>
                  </a:lnTo>
                  <a:lnTo>
                    <a:pt x="353639" y="457720"/>
                  </a:lnTo>
                  <a:lnTo>
                    <a:pt x="357388" y="452164"/>
                  </a:lnTo>
                  <a:lnTo>
                    <a:pt x="360311" y="437718"/>
                  </a:lnTo>
                  <a:lnTo>
                    <a:pt x="360190" y="429942"/>
                  </a:lnTo>
                  <a:lnTo>
                    <a:pt x="358127" y="423417"/>
                  </a:lnTo>
                  <a:lnTo>
                    <a:pt x="354380" y="417626"/>
                  </a:lnTo>
                  <a:lnTo>
                    <a:pt x="370121" y="413563"/>
                  </a:lnTo>
                  <a:lnTo>
                    <a:pt x="382897" y="404255"/>
                  </a:lnTo>
                  <a:lnTo>
                    <a:pt x="391469" y="390939"/>
                  </a:lnTo>
                  <a:lnTo>
                    <a:pt x="394601" y="374853"/>
                  </a:lnTo>
                  <a:lnTo>
                    <a:pt x="393016" y="363293"/>
                  </a:lnTo>
                  <a:lnTo>
                    <a:pt x="388551" y="352923"/>
                  </a:lnTo>
                  <a:lnTo>
                    <a:pt x="381641" y="344177"/>
                  </a:lnTo>
                  <a:lnTo>
                    <a:pt x="372719" y="337489"/>
                  </a:lnTo>
                  <a:lnTo>
                    <a:pt x="374091" y="331736"/>
                  </a:lnTo>
                  <a:lnTo>
                    <a:pt x="356463" y="331736"/>
                  </a:lnTo>
                  <a:lnTo>
                    <a:pt x="298284" y="329666"/>
                  </a:lnTo>
                  <a:lnTo>
                    <a:pt x="298343" y="329056"/>
                  </a:lnTo>
                  <a:lnTo>
                    <a:pt x="281114" y="329056"/>
                  </a:lnTo>
                  <a:lnTo>
                    <a:pt x="211721" y="326580"/>
                  </a:lnTo>
                  <a:lnTo>
                    <a:pt x="211721" y="325958"/>
                  </a:lnTo>
                  <a:lnTo>
                    <a:pt x="194589" y="325958"/>
                  </a:lnTo>
                  <a:lnTo>
                    <a:pt x="125412" y="323494"/>
                  </a:lnTo>
                  <a:lnTo>
                    <a:pt x="125367" y="322884"/>
                  </a:lnTo>
                  <a:lnTo>
                    <a:pt x="108178" y="322884"/>
                  </a:lnTo>
                  <a:lnTo>
                    <a:pt x="50558" y="320827"/>
                  </a:lnTo>
                  <a:lnTo>
                    <a:pt x="42823" y="270078"/>
                  </a:lnTo>
                  <a:lnTo>
                    <a:pt x="28778" y="270078"/>
                  </a:lnTo>
                  <a:lnTo>
                    <a:pt x="25146" y="266941"/>
                  </a:lnTo>
                  <a:lnTo>
                    <a:pt x="21672" y="243800"/>
                  </a:lnTo>
                  <a:lnTo>
                    <a:pt x="21564" y="243636"/>
                  </a:lnTo>
                  <a:close/>
                </a:path>
                <a:path w="512445" h="474979">
                  <a:moveTo>
                    <a:pt x="399924" y="223405"/>
                  </a:moveTo>
                  <a:lnTo>
                    <a:pt x="382257" y="223405"/>
                  </a:lnTo>
                  <a:lnTo>
                    <a:pt x="356463" y="331736"/>
                  </a:lnTo>
                  <a:lnTo>
                    <a:pt x="374091" y="331736"/>
                  </a:lnTo>
                  <a:lnTo>
                    <a:pt x="399924" y="223405"/>
                  </a:lnTo>
                  <a:close/>
                </a:path>
                <a:path w="512445" h="474979">
                  <a:moveTo>
                    <a:pt x="308521" y="223405"/>
                  </a:moveTo>
                  <a:lnTo>
                    <a:pt x="291287" y="223405"/>
                  </a:lnTo>
                  <a:lnTo>
                    <a:pt x="281114" y="329056"/>
                  </a:lnTo>
                  <a:lnTo>
                    <a:pt x="298343" y="329056"/>
                  </a:lnTo>
                  <a:lnTo>
                    <a:pt x="308521" y="223405"/>
                  </a:lnTo>
                  <a:close/>
                </a:path>
                <a:path w="512445" h="474979">
                  <a:moveTo>
                    <a:pt x="211721" y="223405"/>
                  </a:moveTo>
                  <a:lnTo>
                    <a:pt x="194589" y="223405"/>
                  </a:lnTo>
                  <a:lnTo>
                    <a:pt x="194589" y="325958"/>
                  </a:lnTo>
                  <a:lnTo>
                    <a:pt x="211721" y="325958"/>
                  </a:lnTo>
                  <a:lnTo>
                    <a:pt x="211721" y="223405"/>
                  </a:lnTo>
                  <a:close/>
                </a:path>
                <a:path w="512445" h="474979">
                  <a:moveTo>
                    <a:pt x="117995" y="223405"/>
                  </a:moveTo>
                  <a:lnTo>
                    <a:pt x="100799" y="223405"/>
                  </a:lnTo>
                  <a:lnTo>
                    <a:pt x="108178" y="322884"/>
                  </a:lnTo>
                  <a:lnTo>
                    <a:pt x="125367" y="322884"/>
                  </a:lnTo>
                  <a:lnTo>
                    <a:pt x="117995" y="223405"/>
                  </a:lnTo>
                  <a:close/>
                </a:path>
                <a:path w="512445" h="474979">
                  <a:moveTo>
                    <a:pt x="21672" y="243800"/>
                  </a:moveTo>
                  <a:lnTo>
                    <a:pt x="25146" y="266941"/>
                  </a:lnTo>
                  <a:lnTo>
                    <a:pt x="28778" y="270078"/>
                  </a:lnTo>
                  <a:lnTo>
                    <a:pt x="33401" y="270078"/>
                  </a:lnTo>
                  <a:lnTo>
                    <a:pt x="41646" y="263156"/>
                  </a:lnTo>
                  <a:lnTo>
                    <a:pt x="26479" y="263156"/>
                  </a:lnTo>
                  <a:lnTo>
                    <a:pt x="29720" y="253860"/>
                  </a:lnTo>
                  <a:lnTo>
                    <a:pt x="28282" y="253860"/>
                  </a:lnTo>
                  <a:lnTo>
                    <a:pt x="21672" y="243800"/>
                  </a:lnTo>
                  <a:close/>
                </a:path>
                <a:path w="512445" h="474979">
                  <a:moveTo>
                    <a:pt x="41721" y="262849"/>
                  </a:moveTo>
                  <a:lnTo>
                    <a:pt x="33401" y="270078"/>
                  </a:lnTo>
                  <a:lnTo>
                    <a:pt x="42823" y="270078"/>
                  </a:lnTo>
                  <a:lnTo>
                    <a:pt x="41721" y="262849"/>
                  </a:lnTo>
                  <a:close/>
                </a:path>
                <a:path w="512445" h="474979">
                  <a:moveTo>
                    <a:pt x="36319" y="250189"/>
                  </a:moveTo>
                  <a:lnTo>
                    <a:pt x="31000" y="250189"/>
                  </a:lnTo>
                  <a:lnTo>
                    <a:pt x="26479" y="263156"/>
                  </a:lnTo>
                  <a:lnTo>
                    <a:pt x="29171" y="262750"/>
                  </a:lnTo>
                  <a:lnTo>
                    <a:pt x="30480" y="258508"/>
                  </a:lnTo>
                  <a:lnTo>
                    <a:pt x="35115" y="258508"/>
                  </a:lnTo>
                  <a:lnTo>
                    <a:pt x="36319" y="250189"/>
                  </a:lnTo>
                  <a:close/>
                </a:path>
                <a:path w="512445" h="474979">
                  <a:moveTo>
                    <a:pt x="38011" y="238505"/>
                  </a:moveTo>
                  <a:lnTo>
                    <a:pt x="35115" y="258508"/>
                  </a:lnTo>
                  <a:lnTo>
                    <a:pt x="30480" y="258508"/>
                  </a:lnTo>
                  <a:lnTo>
                    <a:pt x="29171" y="262750"/>
                  </a:lnTo>
                  <a:lnTo>
                    <a:pt x="26479" y="263156"/>
                  </a:lnTo>
                  <a:lnTo>
                    <a:pt x="41646" y="263156"/>
                  </a:lnTo>
                  <a:lnTo>
                    <a:pt x="41667" y="262496"/>
                  </a:lnTo>
                  <a:lnTo>
                    <a:pt x="38011" y="238505"/>
                  </a:lnTo>
                  <a:close/>
                </a:path>
                <a:path w="512445" h="474979">
                  <a:moveTo>
                    <a:pt x="38207" y="238505"/>
                  </a:moveTo>
                  <a:lnTo>
                    <a:pt x="38011" y="238505"/>
                  </a:lnTo>
                  <a:lnTo>
                    <a:pt x="41721" y="262849"/>
                  </a:lnTo>
                  <a:lnTo>
                    <a:pt x="41808" y="262496"/>
                  </a:lnTo>
                  <a:lnTo>
                    <a:pt x="38207" y="238505"/>
                  </a:lnTo>
                  <a:close/>
                </a:path>
                <a:path w="512445" h="474979">
                  <a:moveTo>
                    <a:pt x="508571" y="0"/>
                  </a:moveTo>
                  <a:lnTo>
                    <a:pt x="442264" y="0"/>
                  </a:lnTo>
                  <a:lnTo>
                    <a:pt x="441566" y="38"/>
                  </a:lnTo>
                  <a:lnTo>
                    <a:pt x="413550" y="91960"/>
                  </a:lnTo>
                  <a:lnTo>
                    <a:pt x="6337" y="91960"/>
                  </a:lnTo>
                  <a:lnTo>
                    <a:pt x="3975" y="93052"/>
                  </a:lnTo>
                  <a:lnTo>
                    <a:pt x="711" y="96824"/>
                  </a:lnTo>
                  <a:lnTo>
                    <a:pt x="0" y="99339"/>
                  </a:lnTo>
                  <a:lnTo>
                    <a:pt x="355" y="101803"/>
                  </a:lnTo>
                  <a:lnTo>
                    <a:pt x="21672" y="243800"/>
                  </a:lnTo>
                  <a:lnTo>
                    <a:pt x="28282" y="253860"/>
                  </a:lnTo>
                  <a:lnTo>
                    <a:pt x="31000" y="250189"/>
                  </a:lnTo>
                  <a:lnTo>
                    <a:pt x="36319" y="250189"/>
                  </a:lnTo>
                  <a:lnTo>
                    <a:pt x="38011" y="238505"/>
                  </a:lnTo>
                  <a:lnTo>
                    <a:pt x="38207" y="238505"/>
                  </a:lnTo>
                  <a:lnTo>
                    <a:pt x="35941" y="223405"/>
                  </a:lnTo>
                  <a:lnTo>
                    <a:pt x="399924" y="223405"/>
                  </a:lnTo>
                  <a:lnTo>
                    <a:pt x="404012" y="206260"/>
                  </a:lnTo>
                  <a:lnTo>
                    <a:pt x="33375" y="206260"/>
                  </a:lnTo>
                  <a:lnTo>
                    <a:pt x="18796" y="109105"/>
                  </a:lnTo>
                  <a:lnTo>
                    <a:pt x="427180" y="109105"/>
                  </a:lnTo>
                  <a:lnTo>
                    <a:pt x="449110" y="17144"/>
                  </a:lnTo>
                  <a:lnTo>
                    <a:pt x="508571" y="17144"/>
                  </a:lnTo>
                  <a:lnTo>
                    <a:pt x="512406" y="13309"/>
                  </a:lnTo>
                  <a:lnTo>
                    <a:pt x="512406" y="3848"/>
                  </a:lnTo>
                  <a:lnTo>
                    <a:pt x="508571" y="0"/>
                  </a:lnTo>
                  <a:close/>
                </a:path>
                <a:path w="512445" h="474979">
                  <a:moveTo>
                    <a:pt x="31000" y="250189"/>
                  </a:moveTo>
                  <a:lnTo>
                    <a:pt x="28282" y="253860"/>
                  </a:lnTo>
                  <a:lnTo>
                    <a:pt x="29720" y="253860"/>
                  </a:lnTo>
                  <a:lnTo>
                    <a:pt x="31000" y="250189"/>
                  </a:lnTo>
                  <a:close/>
                </a:path>
                <a:path w="512445" h="474979">
                  <a:moveTo>
                    <a:pt x="109524" y="109105"/>
                  </a:moveTo>
                  <a:lnTo>
                    <a:pt x="92329" y="109105"/>
                  </a:lnTo>
                  <a:lnTo>
                    <a:pt x="99529" y="206260"/>
                  </a:lnTo>
                  <a:lnTo>
                    <a:pt x="116725" y="206260"/>
                  </a:lnTo>
                  <a:lnTo>
                    <a:pt x="109524" y="109105"/>
                  </a:lnTo>
                  <a:close/>
                </a:path>
                <a:path w="512445" h="474979">
                  <a:moveTo>
                    <a:pt x="211734" y="109105"/>
                  </a:moveTo>
                  <a:lnTo>
                    <a:pt x="194589" y="109105"/>
                  </a:lnTo>
                  <a:lnTo>
                    <a:pt x="194589" y="206260"/>
                  </a:lnTo>
                  <a:lnTo>
                    <a:pt x="211734" y="206260"/>
                  </a:lnTo>
                  <a:lnTo>
                    <a:pt x="211734" y="109105"/>
                  </a:lnTo>
                  <a:close/>
                </a:path>
                <a:path w="512445" h="474979">
                  <a:moveTo>
                    <a:pt x="319532" y="109105"/>
                  </a:moveTo>
                  <a:lnTo>
                    <a:pt x="302298" y="109105"/>
                  </a:lnTo>
                  <a:lnTo>
                    <a:pt x="292950" y="206260"/>
                  </a:lnTo>
                  <a:lnTo>
                    <a:pt x="310172" y="206260"/>
                  </a:lnTo>
                  <a:lnTo>
                    <a:pt x="319532" y="109105"/>
                  </a:lnTo>
                  <a:close/>
                </a:path>
                <a:path w="512445" h="474979">
                  <a:moveTo>
                    <a:pt x="427180" y="109105"/>
                  </a:moveTo>
                  <a:lnTo>
                    <a:pt x="409473" y="109105"/>
                  </a:lnTo>
                  <a:lnTo>
                    <a:pt x="386334" y="206260"/>
                  </a:lnTo>
                  <a:lnTo>
                    <a:pt x="404012" y="206260"/>
                  </a:lnTo>
                  <a:lnTo>
                    <a:pt x="427180" y="109105"/>
                  </a:lnTo>
                  <a:close/>
                </a:path>
              </a:pathLst>
            </a:custGeom>
            <a:solidFill>
              <a:srgbClr val="FFFFFF"/>
            </a:solidFill>
          </p:spPr>
          <p:txBody>
            <a:bodyPr wrap="square" lIns="0" tIns="0" rIns="0" bIns="0" rtlCol="0"/>
            <a:lstStyle/>
            <a:p>
              <a:endParaRPr/>
            </a:p>
          </p:txBody>
        </p:sp>
      </p:grpSp>
      <p:grpSp>
        <p:nvGrpSpPr>
          <p:cNvPr id="11" name="object 11"/>
          <p:cNvGrpSpPr/>
          <p:nvPr/>
        </p:nvGrpSpPr>
        <p:grpSpPr>
          <a:xfrm>
            <a:off x="6090931" y="5052575"/>
            <a:ext cx="792480" cy="792480"/>
            <a:chOff x="6090931" y="5052575"/>
            <a:chExt cx="792480" cy="792480"/>
          </a:xfrm>
        </p:grpSpPr>
        <p:sp>
          <p:nvSpPr>
            <p:cNvPr id="12" name="object 12"/>
            <p:cNvSpPr/>
            <p:nvPr/>
          </p:nvSpPr>
          <p:spPr>
            <a:xfrm>
              <a:off x="6090931" y="5052575"/>
              <a:ext cx="792480" cy="792480"/>
            </a:xfrm>
            <a:custGeom>
              <a:avLst/>
              <a:gdLst/>
              <a:ahLst/>
              <a:cxnLst/>
              <a:rect l="l" t="t" r="r" b="b"/>
              <a:pathLst>
                <a:path w="792479" h="792479">
                  <a:moveTo>
                    <a:pt x="395998" y="0"/>
                  </a:moveTo>
                  <a:lnTo>
                    <a:pt x="349816" y="2663"/>
                  </a:lnTo>
                  <a:lnTo>
                    <a:pt x="305198" y="10457"/>
                  </a:lnTo>
                  <a:lnTo>
                    <a:pt x="262443" y="23084"/>
                  </a:lnTo>
                  <a:lnTo>
                    <a:pt x="221847" y="40246"/>
                  </a:lnTo>
                  <a:lnTo>
                    <a:pt x="183707" y="61647"/>
                  </a:lnTo>
                  <a:lnTo>
                    <a:pt x="148320" y="86989"/>
                  </a:lnTo>
                  <a:lnTo>
                    <a:pt x="115984" y="115976"/>
                  </a:lnTo>
                  <a:lnTo>
                    <a:pt x="86995" y="148310"/>
                  </a:lnTo>
                  <a:lnTo>
                    <a:pt x="61651" y="183694"/>
                  </a:lnTo>
                  <a:lnTo>
                    <a:pt x="40249" y="221832"/>
                  </a:lnTo>
                  <a:lnTo>
                    <a:pt x="23085" y="262426"/>
                  </a:lnTo>
                  <a:lnTo>
                    <a:pt x="10458" y="305179"/>
                  </a:lnTo>
                  <a:lnTo>
                    <a:pt x="2664" y="349793"/>
                  </a:lnTo>
                  <a:lnTo>
                    <a:pt x="0" y="395973"/>
                  </a:lnTo>
                  <a:lnTo>
                    <a:pt x="2664" y="442155"/>
                  </a:lnTo>
                  <a:lnTo>
                    <a:pt x="10458" y="486773"/>
                  </a:lnTo>
                  <a:lnTo>
                    <a:pt x="23085" y="529529"/>
                  </a:lnTo>
                  <a:lnTo>
                    <a:pt x="40249" y="570127"/>
                  </a:lnTo>
                  <a:lnTo>
                    <a:pt x="61651" y="608268"/>
                  </a:lnTo>
                  <a:lnTo>
                    <a:pt x="86995" y="643656"/>
                  </a:lnTo>
                  <a:lnTo>
                    <a:pt x="115984" y="675994"/>
                  </a:lnTo>
                  <a:lnTo>
                    <a:pt x="148320" y="704984"/>
                  </a:lnTo>
                  <a:lnTo>
                    <a:pt x="183707" y="730329"/>
                  </a:lnTo>
                  <a:lnTo>
                    <a:pt x="221847" y="751732"/>
                  </a:lnTo>
                  <a:lnTo>
                    <a:pt x="262443" y="768897"/>
                  </a:lnTo>
                  <a:lnTo>
                    <a:pt x="305198" y="781525"/>
                  </a:lnTo>
                  <a:lnTo>
                    <a:pt x="349816" y="789320"/>
                  </a:lnTo>
                  <a:lnTo>
                    <a:pt x="395998" y="791984"/>
                  </a:lnTo>
                  <a:lnTo>
                    <a:pt x="442181" y="789320"/>
                  </a:lnTo>
                  <a:lnTo>
                    <a:pt x="486798" y="781525"/>
                  </a:lnTo>
                  <a:lnTo>
                    <a:pt x="529553" y="768897"/>
                  </a:lnTo>
                  <a:lnTo>
                    <a:pt x="570150" y="751732"/>
                  </a:lnTo>
                  <a:lnTo>
                    <a:pt x="608290" y="730329"/>
                  </a:lnTo>
                  <a:lnTo>
                    <a:pt x="643676" y="704984"/>
                  </a:lnTo>
                  <a:lnTo>
                    <a:pt x="676013" y="675994"/>
                  </a:lnTo>
                  <a:lnTo>
                    <a:pt x="705001" y="643656"/>
                  </a:lnTo>
                  <a:lnTo>
                    <a:pt x="730345" y="608268"/>
                  </a:lnTo>
                  <a:lnTo>
                    <a:pt x="751748" y="570127"/>
                  </a:lnTo>
                  <a:lnTo>
                    <a:pt x="768911" y="529529"/>
                  </a:lnTo>
                  <a:lnTo>
                    <a:pt x="781538" y="486773"/>
                  </a:lnTo>
                  <a:lnTo>
                    <a:pt x="789333" y="442155"/>
                  </a:lnTo>
                  <a:lnTo>
                    <a:pt x="791997" y="395973"/>
                  </a:lnTo>
                  <a:lnTo>
                    <a:pt x="789333" y="349793"/>
                  </a:lnTo>
                  <a:lnTo>
                    <a:pt x="781538" y="305179"/>
                  </a:lnTo>
                  <a:lnTo>
                    <a:pt x="768911" y="262426"/>
                  </a:lnTo>
                  <a:lnTo>
                    <a:pt x="751748" y="221832"/>
                  </a:lnTo>
                  <a:lnTo>
                    <a:pt x="730345" y="183694"/>
                  </a:lnTo>
                  <a:lnTo>
                    <a:pt x="705001" y="148310"/>
                  </a:lnTo>
                  <a:lnTo>
                    <a:pt x="676013" y="115976"/>
                  </a:lnTo>
                  <a:lnTo>
                    <a:pt x="643676" y="86989"/>
                  </a:lnTo>
                  <a:lnTo>
                    <a:pt x="608290" y="61647"/>
                  </a:lnTo>
                  <a:lnTo>
                    <a:pt x="570150" y="40246"/>
                  </a:lnTo>
                  <a:lnTo>
                    <a:pt x="529553" y="23084"/>
                  </a:lnTo>
                  <a:lnTo>
                    <a:pt x="486798" y="10457"/>
                  </a:lnTo>
                  <a:lnTo>
                    <a:pt x="442181" y="2663"/>
                  </a:lnTo>
                  <a:lnTo>
                    <a:pt x="395998" y="0"/>
                  </a:lnTo>
                  <a:close/>
                </a:path>
              </a:pathLst>
            </a:custGeom>
            <a:solidFill>
              <a:srgbClr val="AB182D"/>
            </a:solidFill>
          </p:spPr>
          <p:txBody>
            <a:bodyPr wrap="square" lIns="0" tIns="0" rIns="0" bIns="0" rtlCol="0"/>
            <a:lstStyle/>
            <a:p>
              <a:endParaRPr/>
            </a:p>
          </p:txBody>
        </p:sp>
        <p:sp>
          <p:nvSpPr>
            <p:cNvPr id="13" name="object 13"/>
            <p:cNvSpPr/>
            <p:nvPr/>
          </p:nvSpPr>
          <p:spPr>
            <a:xfrm>
              <a:off x="6192164" y="5251322"/>
              <a:ext cx="589915" cy="394970"/>
            </a:xfrm>
            <a:custGeom>
              <a:avLst/>
              <a:gdLst/>
              <a:ahLst/>
              <a:cxnLst/>
              <a:rect l="l" t="t" r="r" b="b"/>
              <a:pathLst>
                <a:path w="589915" h="394970">
                  <a:moveTo>
                    <a:pt x="133883" y="327571"/>
                  </a:moveTo>
                  <a:lnTo>
                    <a:pt x="131800" y="317296"/>
                  </a:lnTo>
                  <a:lnTo>
                    <a:pt x="131660" y="316547"/>
                  </a:lnTo>
                  <a:lnTo>
                    <a:pt x="125577" y="307543"/>
                  </a:lnTo>
                  <a:lnTo>
                    <a:pt x="116573" y="301472"/>
                  </a:lnTo>
                  <a:lnTo>
                    <a:pt x="115824" y="301332"/>
                  </a:lnTo>
                  <a:lnTo>
                    <a:pt x="115824" y="321906"/>
                  </a:lnTo>
                  <a:lnTo>
                    <a:pt x="115824" y="333235"/>
                  </a:lnTo>
                  <a:lnTo>
                    <a:pt x="111226" y="337845"/>
                  </a:lnTo>
                  <a:lnTo>
                    <a:pt x="99885" y="337845"/>
                  </a:lnTo>
                  <a:lnTo>
                    <a:pt x="95275" y="333235"/>
                  </a:lnTo>
                  <a:lnTo>
                    <a:pt x="95275" y="321906"/>
                  </a:lnTo>
                  <a:lnTo>
                    <a:pt x="99885" y="317296"/>
                  </a:lnTo>
                  <a:lnTo>
                    <a:pt x="111213" y="317296"/>
                  </a:lnTo>
                  <a:lnTo>
                    <a:pt x="115824" y="321906"/>
                  </a:lnTo>
                  <a:lnTo>
                    <a:pt x="115824" y="301332"/>
                  </a:lnTo>
                  <a:lnTo>
                    <a:pt x="79451" y="316547"/>
                  </a:lnTo>
                  <a:lnTo>
                    <a:pt x="77216" y="327571"/>
                  </a:lnTo>
                  <a:lnTo>
                    <a:pt x="79451" y="338594"/>
                  </a:lnTo>
                  <a:lnTo>
                    <a:pt x="85521" y="347611"/>
                  </a:lnTo>
                  <a:lnTo>
                    <a:pt x="94538" y="353682"/>
                  </a:lnTo>
                  <a:lnTo>
                    <a:pt x="105549" y="355917"/>
                  </a:lnTo>
                  <a:lnTo>
                    <a:pt x="116573" y="353682"/>
                  </a:lnTo>
                  <a:lnTo>
                    <a:pt x="125577" y="347611"/>
                  </a:lnTo>
                  <a:lnTo>
                    <a:pt x="131660" y="338594"/>
                  </a:lnTo>
                  <a:lnTo>
                    <a:pt x="131800" y="337845"/>
                  </a:lnTo>
                  <a:lnTo>
                    <a:pt x="133883" y="327571"/>
                  </a:lnTo>
                  <a:close/>
                </a:path>
                <a:path w="589915" h="394970">
                  <a:moveTo>
                    <a:pt x="492988" y="327571"/>
                  </a:moveTo>
                  <a:lnTo>
                    <a:pt x="474929" y="301332"/>
                  </a:lnTo>
                  <a:lnTo>
                    <a:pt x="474929" y="321906"/>
                  </a:lnTo>
                  <a:lnTo>
                    <a:pt x="474929" y="333235"/>
                  </a:lnTo>
                  <a:lnTo>
                    <a:pt x="470319" y="337845"/>
                  </a:lnTo>
                  <a:lnTo>
                    <a:pt x="458990" y="337845"/>
                  </a:lnTo>
                  <a:lnTo>
                    <a:pt x="454380" y="333235"/>
                  </a:lnTo>
                  <a:lnTo>
                    <a:pt x="454380" y="321906"/>
                  </a:lnTo>
                  <a:lnTo>
                    <a:pt x="458990" y="317296"/>
                  </a:lnTo>
                  <a:lnTo>
                    <a:pt x="470319" y="317296"/>
                  </a:lnTo>
                  <a:lnTo>
                    <a:pt x="474929" y="321906"/>
                  </a:lnTo>
                  <a:lnTo>
                    <a:pt x="474929" y="301332"/>
                  </a:lnTo>
                  <a:lnTo>
                    <a:pt x="438556" y="316547"/>
                  </a:lnTo>
                  <a:lnTo>
                    <a:pt x="436321" y="327571"/>
                  </a:lnTo>
                  <a:lnTo>
                    <a:pt x="438556" y="338594"/>
                  </a:lnTo>
                  <a:lnTo>
                    <a:pt x="444639" y="347611"/>
                  </a:lnTo>
                  <a:lnTo>
                    <a:pt x="453644" y="353682"/>
                  </a:lnTo>
                  <a:lnTo>
                    <a:pt x="464654" y="355917"/>
                  </a:lnTo>
                  <a:lnTo>
                    <a:pt x="475678" y="353682"/>
                  </a:lnTo>
                  <a:lnTo>
                    <a:pt x="484682" y="347611"/>
                  </a:lnTo>
                  <a:lnTo>
                    <a:pt x="490766" y="338594"/>
                  </a:lnTo>
                  <a:lnTo>
                    <a:pt x="490918" y="337845"/>
                  </a:lnTo>
                  <a:lnTo>
                    <a:pt x="492988" y="327571"/>
                  </a:lnTo>
                  <a:close/>
                </a:path>
                <a:path w="589915" h="394970">
                  <a:moveTo>
                    <a:pt x="589521" y="28346"/>
                  </a:moveTo>
                  <a:lnTo>
                    <a:pt x="571461" y="2095"/>
                  </a:lnTo>
                  <a:lnTo>
                    <a:pt x="571461" y="22682"/>
                  </a:lnTo>
                  <a:lnTo>
                    <a:pt x="571347" y="314045"/>
                  </a:lnTo>
                  <a:lnTo>
                    <a:pt x="566851" y="318541"/>
                  </a:lnTo>
                  <a:lnTo>
                    <a:pt x="530987" y="318541"/>
                  </a:lnTo>
                  <a:lnTo>
                    <a:pt x="523506" y="295719"/>
                  </a:lnTo>
                  <a:lnTo>
                    <a:pt x="509930" y="278688"/>
                  </a:lnTo>
                  <a:lnTo>
                    <a:pt x="508850" y="277342"/>
                  </a:lnTo>
                  <a:lnTo>
                    <a:pt x="488683" y="265087"/>
                  </a:lnTo>
                  <a:lnTo>
                    <a:pt x="464667" y="260629"/>
                  </a:lnTo>
                  <a:lnTo>
                    <a:pt x="455891" y="261200"/>
                  </a:lnTo>
                  <a:lnTo>
                    <a:pt x="425386" y="277609"/>
                  </a:lnTo>
                  <a:lnTo>
                    <a:pt x="430390" y="286245"/>
                  </a:lnTo>
                  <a:lnTo>
                    <a:pt x="435902" y="287718"/>
                  </a:lnTo>
                  <a:lnTo>
                    <a:pt x="447611" y="280949"/>
                  </a:lnTo>
                  <a:lnTo>
                    <a:pt x="456069" y="278688"/>
                  </a:lnTo>
                  <a:lnTo>
                    <a:pt x="464667" y="278688"/>
                  </a:lnTo>
                  <a:lnTo>
                    <a:pt x="483666" y="282536"/>
                  </a:lnTo>
                  <a:lnTo>
                    <a:pt x="499211" y="293027"/>
                  </a:lnTo>
                  <a:lnTo>
                    <a:pt x="509689" y="308559"/>
                  </a:lnTo>
                  <a:lnTo>
                    <a:pt x="513537" y="327583"/>
                  </a:lnTo>
                  <a:lnTo>
                    <a:pt x="509689" y="346583"/>
                  </a:lnTo>
                  <a:lnTo>
                    <a:pt x="499198" y="362127"/>
                  </a:lnTo>
                  <a:lnTo>
                    <a:pt x="483666" y="372605"/>
                  </a:lnTo>
                  <a:lnTo>
                    <a:pt x="464667" y="376453"/>
                  </a:lnTo>
                  <a:lnTo>
                    <a:pt x="445655" y="372605"/>
                  </a:lnTo>
                  <a:lnTo>
                    <a:pt x="430110" y="362127"/>
                  </a:lnTo>
                  <a:lnTo>
                    <a:pt x="419633" y="346583"/>
                  </a:lnTo>
                  <a:lnTo>
                    <a:pt x="417614" y="336600"/>
                  </a:lnTo>
                  <a:lnTo>
                    <a:pt x="415785" y="327583"/>
                  </a:lnTo>
                  <a:lnTo>
                    <a:pt x="415785" y="321995"/>
                  </a:lnTo>
                  <a:lnTo>
                    <a:pt x="416356" y="318541"/>
                  </a:lnTo>
                  <a:lnTo>
                    <a:pt x="416699" y="316534"/>
                  </a:lnTo>
                  <a:lnTo>
                    <a:pt x="420192" y="306616"/>
                  </a:lnTo>
                  <a:lnTo>
                    <a:pt x="417728" y="301459"/>
                  </a:lnTo>
                  <a:lnTo>
                    <a:pt x="408317" y="298157"/>
                  </a:lnTo>
                  <a:lnTo>
                    <a:pt x="403161" y="300621"/>
                  </a:lnTo>
                  <a:lnTo>
                    <a:pt x="399986" y="309626"/>
                  </a:lnTo>
                  <a:lnTo>
                    <a:pt x="398932" y="314045"/>
                  </a:lnTo>
                  <a:lnTo>
                    <a:pt x="398322" y="318541"/>
                  </a:lnTo>
                  <a:lnTo>
                    <a:pt x="307644" y="318541"/>
                  </a:lnTo>
                  <a:lnTo>
                    <a:pt x="307644" y="129540"/>
                  </a:lnTo>
                  <a:lnTo>
                    <a:pt x="303593" y="125488"/>
                  </a:lnTo>
                  <a:lnTo>
                    <a:pt x="293624" y="125488"/>
                  </a:lnTo>
                  <a:lnTo>
                    <a:pt x="289572" y="129540"/>
                  </a:lnTo>
                  <a:lnTo>
                    <a:pt x="289572" y="279933"/>
                  </a:lnTo>
                  <a:lnTo>
                    <a:pt x="190461" y="279933"/>
                  </a:lnTo>
                  <a:lnTo>
                    <a:pt x="186410" y="283984"/>
                  </a:lnTo>
                  <a:lnTo>
                    <a:pt x="186410" y="293954"/>
                  </a:lnTo>
                  <a:lnTo>
                    <a:pt x="190461" y="297992"/>
                  </a:lnTo>
                  <a:lnTo>
                    <a:pt x="289572" y="297992"/>
                  </a:lnTo>
                  <a:lnTo>
                    <a:pt x="289572" y="318541"/>
                  </a:lnTo>
                  <a:lnTo>
                    <a:pt x="171881" y="318541"/>
                  </a:lnTo>
                  <a:lnTo>
                    <a:pt x="164401" y="295719"/>
                  </a:lnTo>
                  <a:lnTo>
                    <a:pt x="154444" y="283235"/>
                  </a:lnTo>
                  <a:lnTo>
                    <a:pt x="154444" y="327583"/>
                  </a:lnTo>
                  <a:lnTo>
                    <a:pt x="150583" y="346583"/>
                  </a:lnTo>
                  <a:lnTo>
                    <a:pt x="140106" y="362127"/>
                  </a:lnTo>
                  <a:lnTo>
                    <a:pt x="124561" y="372605"/>
                  </a:lnTo>
                  <a:lnTo>
                    <a:pt x="105549" y="376453"/>
                  </a:lnTo>
                  <a:lnTo>
                    <a:pt x="86537" y="372605"/>
                  </a:lnTo>
                  <a:lnTo>
                    <a:pt x="71005" y="362127"/>
                  </a:lnTo>
                  <a:lnTo>
                    <a:pt x="60515" y="346583"/>
                  </a:lnTo>
                  <a:lnTo>
                    <a:pt x="56667" y="327571"/>
                  </a:lnTo>
                  <a:lnTo>
                    <a:pt x="58496" y="318541"/>
                  </a:lnTo>
                  <a:lnTo>
                    <a:pt x="60515" y="308559"/>
                  </a:lnTo>
                  <a:lnTo>
                    <a:pt x="67652" y="297992"/>
                  </a:lnTo>
                  <a:lnTo>
                    <a:pt x="71005" y="293014"/>
                  </a:lnTo>
                  <a:lnTo>
                    <a:pt x="86550" y="282536"/>
                  </a:lnTo>
                  <a:lnTo>
                    <a:pt x="99402" y="279933"/>
                  </a:lnTo>
                  <a:lnTo>
                    <a:pt x="105549" y="278688"/>
                  </a:lnTo>
                  <a:lnTo>
                    <a:pt x="124561" y="282536"/>
                  </a:lnTo>
                  <a:lnTo>
                    <a:pt x="140106" y="293027"/>
                  </a:lnTo>
                  <a:lnTo>
                    <a:pt x="150596" y="308559"/>
                  </a:lnTo>
                  <a:lnTo>
                    <a:pt x="154444" y="327583"/>
                  </a:lnTo>
                  <a:lnTo>
                    <a:pt x="154444" y="283235"/>
                  </a:lnTo>
                  <a:lnTo>
                    <a:pt x="150825" y="278688"/>
                  </a:lnTo>
                  <a:lnTo>
                    <a:pt x="149745" y="277342"/>
                  </a:lnTo>
                  <a:lnTo>
                    <a:pt x="129578" y="265087"/>
                  </a:lnTo>
                  <a:lnTo>
                    <a:pt x="105549" y="260629"/>
                  </a:lnTo>
                  <a:lnTo>
                    <a:pt x="92189" y="261962"/>
                  </a:lnTo>
                  <a:lnTo>
                    <a:pt x="79743" y="265811"/>
                  </a:lnTo>
                  <a:lnTo>
                    <a:pt x="68453" y="271881"/>
                  </a:lnTo>
                  <a:lnTo>
                    <a:pt x="58585" y="279933"/>
                  </a:lnTo>
                  <a:lnTo>
                    <a:pt x="45516" y="279933"/>
                  </a:lnTo>
                  <a:lnTo>
                    <a:pt x="45516" y="297992"/>
                  </a:lnTo>
                  <a:lnTo>
                    <a:pt x="42379" y="304342"/>
                  </a:lnTo>
                  <a:lnTo>
                    <a:pt x="40220" y="311264"/>
                  </a:lnTo>
                  <a:lnTo>
                    <a:pt x="39243" y="318541"/>
                  </a:lnTo>
                  <a:lnTo>
                    <a:pt x="37985" y="318541"/>
                  </a:lnTo>
                  <a:lnTo>
                    <a:pt x="30238" y="316966"/>
                  </a:lnTo>
                  <a:lnTo>
                    <a:pt x="23901" y="312699"/>
                  </a:lnTo>
                  <a:lnTo>
                    <a:pt x="19621" y="306362"/>
                  </a:lnTo>
                  <a:lnTo>
                    <a:pt x="18059" y="298615"/>
                  </a:lnTo>
                  <a:lnTo>
                    <a:pt x="18059" y="297992"/>
                  </a:lnTo>
                  <a:lnTo>
                    <a:pt x="45516" y="297992"/>
                  </a:lnTo>
                  <a:lnTo>
                    <a:pt x="45516" y="279933"/>
                  </a:lnTo>
                  <a:lnTo>
                    <a:pt x="18059" y="279933"/>
                  </a:lnTo>
                  <a:lnTo>
                    <a:pt x="18059" y="259384"/>
                  </a:lnTo>
                  <a:lnTo>
                    <a:pt x="33324" y="259384"/>
                  </a:lnTo>
                  <a:lnTo>
                    <a:pt x="37363" y="255346"/>
                  </a:lnTo>
                  <a:lnTo>
                    <a:pt x="37363" y="245364"/>
                  </a:lnTo>
                  <a:lnTo>
                    <a:pt x="33324" y="241325"/>
                  </a:lnTo>
                  <a:lnTo>
                    <a:pt x="18821" y="241325"/>
                  </a:lnTo>
                  <a:lnTo>
                    <a:pt x="20955" y="233857"/>
                  </a:lnTo>
                  <a:lnTo>
                    <a:pt x="27355" y="228066"/>
                  </a:lnTo>
                  <a:lnTo>
                    <a:pt x="154419" y="211124"/>
                  </a:lnTo>
                  <a:lnTo>
                    <a:pt x="250342" y="211124"/>
                  </a:lnTo>
                  <a:lnTo>
                    <a:pt x="257606" y="209651"/>
                  </a:lnTo>
                  <a:lnTo>
                    <a:pt x="263550" y="205651"/>
                  </a:lnTo>
                  <a:lnTo>
                    <a:pt x="267563" y="199707"/>
                  </a:lnTo>
                  <a:lnTo>
                    <a:pt x="268909" y="193065"/>
                  </a:lnTo>
                  <a:lnTo>
                    <a:pt x="268909" y="124244"/>
                  </a:lnTo>
                  <a:lnTo>
                    <a:pt x="267563" y="117602"/>
                  </a:lnTo>
                  <a:lnTo>
                    <a:pt x="263550" y="111658"/>
                  </a:lnTo>
                  <a:lnTo>
                    <a:pt x="257606" y="107657"/>
                  </a:lnTo>
                  <a:lnTo>
                    <a:pt x="250964" y="106311"/>
                  </a:lnTo>
                  <a:lnTo>
                    <a:pt x="250964" y="124523"/>
                  </a:lnTo>
                  <a:lnTo>
                    <a:pt x="250964" y="192773"/>
                  </a:lnTo>
                  <a:lnTo>
                    <a:pt x="250685" y="193065"/>
                  </a:lnTo>
                  <a:lnTo>
                    <a:pt x="166039" y="193065"/>
                  </a:lnTo>
                  <a:lnTo>
                    <a:pt x="187223" y="124244"/>
                  </a:lnTo>
                  <a:lnTo>
                    <a:pt x="250685" y="124244"/>
                  </a:lnTo>
                  <a:lnTo>
                    <a:pt x="250964" y="124523"/>
                  </a:lnTo>
                  <a:lnTo>
                    <a:pt x="250964" y="106311"/>
                  </a:lnTo>
                  <a:lnTo>
                    <a:pt x="250342" y="106184"/>
                  </a:lnTo>
                  <a:lnTo>
                    <a:pt x="192773" y="106184"/>
                  </a:lnTo>
                  <a:lnTo>
                    <a:pt x="197358" y="91287"/>
                  </a:lnTo>
                  <a:lnTo>
                    <a:pt x="205016" y="85636"/>
                  </a:lnTo>
                  <a:lnTo>
                    <a:pt x="289572" y="85636"/>
                  </a:lnTo>
                  <a:lnTo>
                    <a:pt x="289572" y="100914"/>
                  </a:lnTo>
                  <a:lnTo>
                    <a:pt x="293624" y="104952"/>
                  </a:lnTo>
                  <a:lnTo>
                    <a:pt x="303593" y="104952"/>
                  </a:lnTo>
                  <a:lnTo>
                    <a:pt x="307644" y="100914"/>
                  </a:lnTo>
                  <a:lnTo>
                    <a:pt x="307644" y="85636"/>
                  </a:lnTo>
                  <a:lnTo>
                    <a:pt x="307644" y="22682"/>
                  </a:lnTo>
                  <a:lnTo>
                    <a:pt x="312254" y="18072"/>
                  </a:lnTo>
                  <a:lnTo>
                    <a:pt x="566851" y="18072"/>
                  </a:lnTo>
                  <a:lnTo>
                    <a:pt x="571461" y="22682"/>
                  </a:lnTo>
                  <a:lnTo>
                    <a:pt x="571461" y="2095"/>
                  </a:lnTo>
                  <a:lnTo>
                    <a:pt x="561187" y="0"/>
                  </a:lnTo>
                  <a:lnTo>
                    <a:pt x="317906" y="0"/>
                  </a:lnTo>
                  <a:lnTo>
                    <a:pt x="306882" y="2235"/>
                  </a:lnTo>
                  <a:lnTo>
                    <a:pt x="297878" y="8305"/>
                  </a:lnTo>
                  <a:lnTo>
                    <a:pt x="291795" y="17322"/>
                  </a:lnTo>
                  <a:lnTo>
                    <a:pt x="289572" y="28346"/>
                  </a:lnTo>
                  <a:lnTo>
                    <a:pt x="289572" y="67576"/>
                  </a:lnTo>
                  <a:lnTo>
                    <a:pt x="213817" y="67576"/>
                  </a:lnTo>
                  <a:lnTo>
                    <a:pt x="177507" y="94386"/>
                  </a:lnTo>
                  <a:lnTo>
                    <a:pt x="146888" y="193903"/>
                  </a:lnTo>
                  <a:lnTo>
                    <a:pt x="32969" y="209092"/>
                  </a:lnTo>
                  <a:lnTo>
                    <a:pt x="19888" y="213360"/>
                  </a:lnTo>
                  <a:lnTo>
                    <a:pt x="9436" y="221742"/>
                  </a:lnTo>
                  <a:lnTo>
                    <a:pt x="2501" y="233222"/>
                  </a:lnTo>
                  <a:lnTo>
                    <a:pt x="0" y="246748"/>
                  </a:lnTo>
                  <a:lnTo>
                    <a:pt x="0" y="298615"/>
                  </a:lnTo>
                  <a:lnTo>
                    <a:pt x="2984" y="313385"/>
                  </a:lnTo>
                  <a:lnTo>
                    <a:pt x="11137" y="325462"/>
                  </a:lnTo>
                  <a:lnTo>
                    <a:pt x="23215" y="333616"/>
                  </a:lnTo>
                  <a:lnTo>
                    <a:pt x="37985" y="336600"/>
                  </a:lnTo>
                  <a:lnTo>
                    <a:pt x="39243" y="336600"/>
                  </a:lnTo>
                  <a:lnTo>
                    <a:pt x="46710" y="359435"/>
                  </a:lnTo>
                  <a:lnTo>
                    <a:pt x="61353" y="377812"/>
                  </a:lnTo>
                  <a:lnTo>
                    <a:pt x="81534" y="390067"/>
                  </a:lnTo>
                  <a:lnTo>
                    <a:pt x="105549" y="394525"/>
                  </a:lnTo>
                  <a:lnTo>
                    <a:pt x="129578" y="390067"/>
                  </a:lnTo>
                  <a:lnTo>
                    <a:pt x="149745" y="377812"/>
                  </a:lnTo>
                  <a:lnTo>
                    <a:pt x="150837" y="376453"/>
                  </a:lnTo>
                  <a:lnTo>
                    <a:pt x="164401" y="359435"/>
                  </a:lnTo>
                  <a:lnTo>
                    <a:pt x="171881" y="336600"/>
                  </a:lnTo>
                  <a:lnTo>
                    <a:pt x="398335" y="336600"/>
                  </a:lnTo>
                  <a:lnTo>
                    <a:pt x="405803" y="359435"/>
                  </a:lnTo>
                  <a:lnTo>
                    <a:pt x="420458" y="377812"/>
                  </a:lnTo>
                  <a:lnTo>
                    <a:pt x="440639" y="390067"/>
                  </a:lnTo>
                  <a:lnTo>
                    <a:pt x="464667" y="394525"/>
                  </a:lnTo>
                  <a:lnTo>
                    <a:pt x="488683" y="390067"/>
                  </a:lnTo>
                  <a:lnTo>
                    <a:pt x="508850" y="377812"/>
                  </a:lnTo>
                  <a:lnTo>
                    <a:pt x="509943" y="376453"/>
                  </a:lnTo>
                  <a:lnTo>
                    <a:pt x="523506" y="359435"/>
                  </a:lnTo>
                  <a:lnTo>
                    <a:pt x="530987" y="336600"/>
                  </a:lnTo>
                  <a:lnTo>
                    <a:pt x="561187" y="336600"/>
                  </a:lnTo>
                  <a:lnTo>
                    <a:pt x="589457" y="308559"/>
                  </a:lnTo>
                  <a:lnTo>
                    <a:pt x="589521" y="28346"/>
                  </a:lnTo>
                  <a:close/>
                </a:path>
              </a:pathLst>
            </a:custGeom>
            <a:solidFill>
              <a:srgbClr val="FFFFFF"/>
            </a:solidFill>
          </p:spPr>
          <p:txBody>
            <a:bodyPr wrap="square" lIns="0" tIns="0" rIns="0" bIns="0" rtlCol="0"/>
            <a:lstStyle/>
            <a:p>
              <a:endParaRPr/>
            </a:p>
          </p:txBody>
        </p:sp>
      </p:grpSp>
      <p:grpSp>
        <p:nvGrpSpPr>
          <p:cNvPr id="14" name="object 14"/>
          <p:cNvGrpSpPr/>
          <p:nvPr/>
        </p:nvGrpSpPr>
        <p:grpSpPr>
          <a:xfrm>
            <a:off x="6090931" y="2174438"/>
            <a:ext cx="792480" cy="792480"/>
            <a:chOff x="6090931" y="2174438"/>
            <a:chExt cx="792480" cy="792480"/>
          </a:xfrm>
        </p:grpSpPr>
        <p:sp>
          <p:nvSpPr>
            <p:cNvPr id="15" name="object 15"/>
            <p:cNvSpPr/>
            <p:nvPr/>
          </p:nvSpPr>
          <p:spPr>
            <a:xfrm>
              <a:off x="6090931" y="2174438"/>
              <a:ext cx="792480" cy="792480"/>
            </a:xfrm>
            <a:custGeom>
              <a:avLst/>
              <a:gdLst/>
              <a:ahLst/>
              <a:cxnLst/>
              <a:rect l="l" t="t" r="r" b="b"/>
              <a:pathLst>
                <a:path w="792479" h="792480">
                  <a:moveTo>
                    <a:pt x="395998" y="0"/>
                  </a:moveTo>
                  <a:lnTo>
                    <a:pt x="349816" y="2663"/>
                  </a:lnTo>
                  <a:lnTo>
                    <a:pt x="305198" y="10457"/>
                  </a:lnTo>
                  <a:lnTo>
                    <a:pt x="262443" y="23084"/>
                  </a:lnTo>
                  <a:lnTo>
                    <a:pt x="221847" y="40246"/>
                  </a:lnTo>
                  <a:lnTo>
                    <a:pt x="183707" y="61647"/>
                  </a:lnTo>
                  <a:lnTo>
                    <a:pt x="148320" y="86989"/>
                  </a:lnTo>
                  <a:lnTo>
                    <a:pt x="115984" y="115976"/>
                  </a:lnTo>
                  <a:lnTo>
                    <a:pt x="86995" y="148310"/>
                  </a:lnTo>
                  <a:lnTo>
                    <a:pt x="61651" y="183694"/>
                  </a:lnTo>
                  <a:lnTo>
                    <a:pt x="40249" y="221832"/>
                  </a:lnTo>
                  <a:lnTo>
                    <a:pt x="23085" y="262426"/>
                  </a:lnTo>
                  <a:lnTo>
                    <a:pt x="10458" y="305179"/>
                  </a:lnTo>
                  <a:lnTo>
                    <a:pt x="2664" y="349793"/>
                  </a:lnTo>
                  <a:lnTo>
                    <a:pt x="0" y="395973"/>
                  </a:lnTo>
                  <a:lnTo>
                    <a:pt x="2664" y="442155"/>
                  </a:lnTo>
                  <a:lnTo>
                    <a:pt x="10458" y="486773"/>
                  </a:lnTo>
                  <a:lnTo>
                    <a:pt x="23085" y="529529"/>
                  </a:lnTo>
                  <a:lnTo>
                    <a:pt x="40249" y="570127"/>
                  </a:lnTo>
                  <a:lnTo>
                    <a:pt x="61651" y="608268"/>
                  </a:lnTo>
                  <a:lnTo>
                    <a:pt x="86995" y="643656"/>
                  </a:lnTo>
                  <a:lnTo>
                    <a:pt x="115984" y="675994"/>
                  </a:lnTo>
                  <a:lnTo>
                    <a:pt x="148320" y="704984"/>
                  </a:lnTo>
                  <a:lnTo>
                    <a:pt x="183707" y="730329"/>
                  </a:lnTo>
                  <a:lnTo>
                    <a:pt x="221847" y="751732"/>
                  </a:lnTo>
                  <a:lnTo>
                    <a:pt x="262443" y="768897"/>
                  </a:lnTo>
                  <a:lnTo>
                    <a:pt x="305198" y="781525"/>
                  </a:lnTo>
                  <a:lnTo>
                    <a:pt x="349816" y="789320"/>
                  </a:lnTo>
                  <a:lnTo>
                    <a:pt x="395998" y="791984"/>
                  </a:lnTo>
                  <a:lnTo>
                    <a:pt x="442181" y="789320"/>
                  </a:lnTo>
                  <a:lnTo>
                    <a:pt x="486798" y="781525"/>
                  </a:lnTo>
                  <a:lnTo>
                    <a:pt x="529553" y="768897"/>
                  </a:lnTo>
                  <a:lnTo>
                    <a:pt x="570150" y="751732"/>
                  </a:lnTo>
                  <a:lnTo>
                    <a:pt x="608290" y="730329"/>
                  </a:lnTo>
                  <a:lnTo>
                    <a:pt x="643676" y="704984"/>
                  </a:lnTo>
                  <a:lnTo>
                    <a:pt x="676013" y="675994"/>
                  </a:lnTo>
                  <a:lnTo>
                    <a:pt x="705001" y="643656"/>
                  </a:lnTo>
                  <a:lnTo>
                    <a:pt x="730345" y="608268"/>
                  </a:lnTo>
                  <a:lnTo>
                    <a:pt x="751748" y="570127"/>
                  </a:lnTo>
                  <a:lnTo>
                    <a:pt x="768911" y="529529"/>
                  </a:lnTo>
                  <a:lnTo>
                    <a:pt x="781538" y="486773"/>
                  </a:lnTo>
                  <a:lnTo>
                    <a:pt x="789333" y="442155"/>
                  </a:lnTo>
                  <a:lnTo>
                    <a:pt x="791997" y="395973"/>
                  </a:lnTo>
                  <a:lnTo>
                    <a:pt x="789333" y="349793"/>
                  </a:lnTo>
                  <a:lnTo>
                    <a:pt x="781538" y="305179"/>
                  </a:lnTo>
                  <a:lnTo>
                    <a:pt x="768911" y="262426"/>
                  </a:lnTo>
                  <a:lnTo>
                    <a:pt x="751748" y="221832"/>
                  </a:lnTo>
                  <a:lnTo>
                    <a:pt x="730345" y="183694"/>
                  </a:lnTo>
                  <a:lnTo>
                    <a:pt x="705001" y="148310"/>
                  </a:lnTo>
                  <a:lnTo>
                    <a:pt x="676013" y="115976"/>
                  </a:lnTo>
                  <a:lnTo>
                    <a:pt x="643676" y="86989"/>
                  </a:lnTo>
                  <a:lnTo>
                    <a:pt x="608290" y="61647"/>
                  </a:lnTo>
                  <a:lnTo>
                    <a:pt x="570150" y="40246"/>
                  </a:lnTo>
                  <a:lnTo>
                    <a:pt x="529553" y="23084"/>
                  </a:lnTo>
                  <a:lnTo>
                    <a:pt x="486798" y="10457"/>
                  </a:lnTo>
                  <a:lnTo>
                    <a:pt x="442181" y="2663"/>
                  </a:lnTo>
                  <a:lnTo>
                    <a:pt x="395998" y="0"/>
                  </a:lnTo>
                  <a:close/>
                </a:path>
              </a:pathLst>
            </a:custGeom>
            <a:solidFill>
              <a:srgbClr val="AB182D"/>
            </a:solidFill>
          </p:spPr>
          <p:txBody>
            <a:bodyPr wrap="square" lIns="0" tIns="0" rIns="0" bIns="0" rtlCol="0"/>
            <a:lstStyle/>
            <a:p>
              <a:endParaRPr/>
            </a:p>
          </p:txBody>
        </p:sp>
        <p:pic>
          <p:nvPicPr>
            <p:cNvPr id="16" name="object 16"/>
            <p:cNvPicPr/>
            <p:nvPr/>
          </p:nvPicPr>
          <p:blipFill>
            <a:blip r:embed="rId3" cstate="print"/>
            <a:stretch>
              <a:fillRect/>
            </a:stretch>
          </p:blipFill>
          <p:spPr>
            <a:xfrm>
              <a:off x="6449834" y="2490320"/>
              <a:ext cx="74193" cy="74206"/>
            </a:xfrm>
            <a:prstGeom prst="rect">
              <a:avLst/>
            </a:prstGeom>
          </p:spPr>
        </p:pic>
        <p:sp>
          <p:nvSpPr>
            <p:cNvPr id="17" name="object 17"/>
            <p:cNvSpPr/>
            <p:nvPr/>
          </p:nvSpPr>
          <p:spPr>
            <a:xfrm>
              <a:off x="6281364" y="2351068"/>
              <a:ext cx="411480" cy="439420"/>
            </a:xfrm>
            <a:custGeom>
              <a:avLst/>
              <a:gdLst/>
              <a:ahLst/>
              <a:cxnLst/>
              <a:rect l="l" t="t" r="r" b="b"/>
              <a:pathLst>
                <a:path w="411479" h="439419">
                  <a:moveTo>
                    <a:pt x="92430" y="317500"/>
                  </a:moveTo>
                  <a:lnTo>
                    <a:pt x="85305" y="317500"/>
                  </a:lnTo>
                  <a:lnTo>
                    <a:pt x="82422" y="320040"/>
                  </a:lnTo>
                  <a:lnTo>
                    <a:pt x="82422" y="436880"/>
                  </a:lnTo>
                  <a:lnTo>
                    <a:pt x="85305" y="439420"/>
                  </a:lnTo>
                  <a:lnTo>
                    <a:pt x="325831" y="439420"/>
                  </a:lnTo>
                  <a:lnTo>
                    <a:pt x="328714" y="436880"/>
                  </a:lnTo>
                  <a:lnTo>
                    <a:pt x="328714" y="426720"/>
                  </a:lnTo>
                  <a:lnTo>
                    <a:pt x="95313" y="426720"/>
                  </a:lnTo>
                  <a:lnTo>
                    <a:pt x="95313" y="320040"/>
                  </a:lnTo>
                  <a:lnTo>
                    <a:pt x="92430" y="317500"/>
                  </a:lnTo>
                  <a:close/>
                </a:path>
                <a:path w="411479" h="439419">
                  <a:moveTo>
                    <a:pt x="140436" y="256540"/>
                  </a:moveTo>
                  <a:lnTo>
                    <a:pt x="131077" y="259080"/>
                  </a:lnTo>
                  <a:lnTo>
                    <a:pt x="123426" y="264160"/>
                  </a:lnTo>
                  <a:lnTo>
                    <a:pt x="118264" y="271780"/>
                  </a:lnTo>
                  <a:lnTo>
                    <a:pt x="116370" y="280670"/>
                  </a:lnTo>
                  <a:lnTo>
                    <a:pt x="116370" y="426720"/>
                  </a:lnTo>
                  <a:lnTo>
                    <a:pt x="129260" y="426720"/>
                  </a:lnTo>
                  <a:lnTo>
                    <a:pt x="129260" y="274320"/>
                  </a:lnTo>
                  <a:lnTo>
                    <a:pt x="134277" y="269240"/>
                  </a:lnTo>
                  <a:lnTo>
                    <a:pt x="160885" y="269240"/>
                  </a:lnTo>
                  <a:lnTo>
                    <a:pt x="157441" y="264160"/>
                  </a:lnTo>
                  <a:lnTo>
                    <a:pt x="149790" y="259080"/>
                  </a:lnTo>
                  <a:lnTo>
                    <a:pt x="140436" y="256540"/>
                  </a:lnTo>
                  <a:close/>
                </a:path>
                <a:path w="411479" h="439419">
                  <a:moveTo>
                    <a:pt x="160885" y="269240"/>
                  </a:moveTo>
                  <a:lnTo>
                    <a:pt x="146596" y="269240"/>
                  </a:lnTo>
                  <a:lnTo>
                    <a:pt x="151599" y="274320"/>
                  </a:lnTo>
                  <a:lnTo>
                    <a:pt x="151599" y="426720"/>
                  </a:lnTo>
                  <a:lnTo>
                    <a:pt x="164503" y="426720"/>
                  </a:lnTo>
                  <a:lnTo>
                    <a:pt x="164503" y="280670"/>
                  </a:lnTo>
                  <a:lnTo>
                    <a:pt x="162607" y="271780"/>
                  </a:lnTo>
                  <a:lnTo>
                    <a:pt x="160885" y="269240"/>
                  </a:lnTo>
                  <a:close/>
                </a:path>
                <a:path w="411479" h="439419">
                  <a:moveTo>
                    <a:pt x="205562" y="256540"/>
                  </a:moveTo>
                  <a:lnTo>
                    <a:pt x="196210" y="259080"/>
                  </a:lnTo>
                  <a:lnTo>
                    <a:pt x="188563" y="264160"/>
                  </a:lnTo>
                  <a:lnTo>
                    <a:pt x="183402" y="271780"/>
                  </a:lnTo>
                  <a:lnTo>
                    <a:pt x="181508" y="280670"/>
                  </a:lnTo>
                  <a:lnTo>
                    <a:pt x="181508" y="426720"/>
                  </a:lnTo>
                  <a:lnTo>
                    <a:pt x="194398" y="426720"/>
                  </a:lnTo>
                  <a:lnTo>
                    <a:pt x="194398" y="274320"/>
                  </a:lnTo>
                  <a:lnTo>
                    <a:pt x="199402" y="269240"/>
                  </a:lnTo>
                  <a:lnTo>
                    <a:pt x="226013" y="269240"/>
                  </a:lnTo>
                  <a:lnTo>
                    <a:pt x="222572" y="264160"/>
                  </a:lnTo>
                  <a:lnTo>
                    <a:pt x="214921" y="259080"/>
                  </a:lnTo>
                  <a:lnTo>
                    <a:pt x="205562" y="256540"/>
                  </a:lnTo>
                  <a:close/>
                </a:path>
                <a:path w="411479" h="439419">
                  <a:moveTo>
                    <a:pt x="226013" y="269240"/>
                  </a:moveTo>
                  <a:lnTo>
                    <a:pt x="211721" y="269240"/>
                  </a:lnTo>
                  <a:lnTo>
                    <a:pt x="216738" y="274320"/>
                  </a:lnTo>
                  <a:lnTo>
                    <a:pt x="216738" y="426720"/>
                  </a:lnTo>
                  <a:lnTo>
                    <a:pt x="229628" y="426720"/>
                  </a:lnTo>
                  <a:lnTo>
                    <a:pt x="229628" y="280670"/>
                  </a:lnTo>
                  <a:lnTo>
                    <a:pt x="227734" y="271780"/>
                  </a:lnTo>
                  <a:lnTo>
                    <a:pt x="226013" y="269240"/>
                  </a:lnTo>
                  <a:close/>
                </a:path>
                <a:path w="411479" h="439419">
                  <a:moveTo>
                    <a:pt x="270700" y="256540"/>
                  </a:moveTo>
                  <a:lnTo>
                    <a:pt x="261341" y="259080"/>
                  </a:lnTo>
                  <a:lnTo>
                    <a:pt x="253690" y="264160"/>
                  </a:lnTo>
                  <a:lnTo>
                    <a:pt x="248528" y="271780"/>
                  </a:lnTo>
                  <a:lnTo>
                    <a:pt x="246633" y="280670"/>
                  </a:lnTo>
                  <a:lnTo>
                    <a:pt x="246633" y="426720"/>
                  </a:lnTo>
                  <a:lnTo>
                    <a:pt x="259524" y="426720"/>
                  </a:lnTo>
                  <a:lnTo>
                    <a:pt x="259524" y="274320"/>
                  </a:lnTo>
                  <a:lnTo>
                    <a:pt x="264540" y="269240"/>
                  </a:lnTo>
                  <a:lnTo>
                    <a:pt x="291152" y="269240"/>
                  </a:lnTo>
                  <a:lnTo>
                    <a:pt x="287710" y="264160"/>
                  </a:lnTo>
                  <a:lnTo>
                    <a:pt x="280059" y="259080"/>
                  </a:lnTo>
                  <a:lnTo>
                    <a:pt x="270700" y="256540"/>
                  </a:lnTo>
                  <a:close/>
                </a:path>
                <a:path w="411479" h="439419">
                  <a:moveTo>
                    <a:pt x="291871" y="388620"/>
                  </a:moveTo>
                  <a:lnTo>
                    <a:pt x="284759" y="388620"/>
                  </a:lnTo>
                  <a:lnTo>
                    <a:pt x="281863" y="392430"/>
                  </a:lnTo>
                  <a:lnTo>
                    <a:pt x="281863" y="426720"/>
                  </a:lnTo>
                  <a:lnTo>
                    <a:pt x="294766" y="426720"/>
                  </a:lnTo>
                  <a:lnTo>
                    <a:pt x="294766" y="392430"/>
                  </a:lnTo>
                  <a:lnTo>
                    <a:pt x="291871" y="388620"/>
                  </a:lnTo>
                  <a:close/>
                </a:path>
                <a:path w="411479" h="439419">
                  <a:moveTo>
                    <a:pt x="344886" y="227330"/>
                  </a:moveTo>
                  <a:lnTo>
                    <a:pt x="292087" y="227330"/>
                  </a:lnTo>
                  <a:lnTo>
                    <a:pt x="298284" y="232410"/>
                  </a:lnTo>
                  <a:lnTo>
                    <a:pt x="306285" y="236220"/>
                  </a:lnTo>
                  <a:lnTo>
                    <a:pt x="315823" y="236220"/>
                  </a:lnTo>
                  <a:lnTo>
                    <a:pt x="315823" y="426720"/>
                  </a:lnTo>
                  <a:lnTo>
                    <a:pt x="328714" y="426720"/>
                  </a:lnTo>
                  <a:lnTo>
                    <a:pt x="328714" y="233680"/>
                  </a:lnTo>
                  <a:lnTo>
                    <a:pt x="339540" y="229870"/>
                  </a:lnTo>
                  <a:lnTo>
                    <a:pt x="344886" y="227330"/>
                  </a:lnTo>
                  <a:close/>
                </a:path>
                <a:path w="411479" h="439419">
                  <a:moveTo>
                    <a:pt x="291152" y="269240"/>
                  </a:moveTo>
                  <a:lnTo>
                    <a:pt x="276859" y="269240"/>
                  </a:lnTo>
                  <a:lnTo>
                    <a:pt x="281863" y="274320"/>
                  </a:lnTo>
                  <a:lnTo>
                    <a:pt x="281863" y="377190"/>
                  </a:lnTo>
                  <a:lnTo>
                    <a:pt x="284759" y="379730"/>
                  </a:lnTo>
                  <a:lnTo>
                    <a:pt x="291871" y="379730"/>
                  </a:lnTo>
                  <a:lnTo>
                    <a:pt x="294766" y="377190"/>
                  </a:lnTo>
                  <a:lnTo>
                    <a:pt x="294766" y="280670"/>
                  </a:lnTo>
                  <a:lnTo>
                    <a:pt x="292872" y="271780"/>
                  </a:lnTo>
                  <a:lnTo>
                    <a:pt x="291152" y="269240"/>
                  </a:lnTo>
                  <a:close/>
                </a:path>
                <a:path w="411479" h="439419">
                  <a:moveTo>
                    <a:pt x="10413" y="104140"/>
                  </a:moveTo>
                  <a:lnTo>
                    <a:pt x="4965" y="104140"/>
                  </a:lnTo>
                  <a:lnTo>
                    <a:pt x="3213" y="105410"/>
                  </a:lnTo>
                  <a:lnTo>
                    <a:pt x="685" y="107950"/>
                  </a:lnTo>
                  <a:lnTo>
                    <a:pt x="0" y="109220"/>
                  </a:lnTo>
                  <a:lnTo>
                    <a:pt x="63" y="111760"/>
                  </a:lnTo>
                  <a:lnTo>
                    <a:pt x="18410" y="177800"/>
                  </a:lnTo>
                  <a:lnTo>
                    <a:pt x="40919" y="209550"/>
                  </a:lnTo>
                  <a:lnTo>
                    <a:pt x="82422" y="233680"/>
                  </a:lnTo>
                  <a:lnTo>
                    <a:pt x="82422" y="304800"/>
                  </a:lnTo>
                  <a:lnTo>
                    <a:pt x="85305" y="307340"/>
                  </a:lnTo>
                  <a:lnTo>
                    <a:pt x="92430" y="307340"/>
                  </a:lnTo>
                  <a:lnTo>
                    <a:pt x="95313" y="304800"/>
                  </a:lnTo>
                  <a:lnTo>
                    <a:pt x="95313" y="236220"/>
                  </a:lnTo>
                  <a:lnTo>
                    <a:pt x="104851" y="236220"/>
                  </a:lnTo>
                  <a:lnTo>
                    <a:pt x="112852" y="232410"/>
                  </a:lnTo>
                  <a:lnTo>
                    <a:pt x="119049" y="227330"/>
                  </a:lnTo>
                  <a:lnTo>
                    <a:pt x="176775" y="227330"/>
                  </a:lnTo>
                  <a:lnTo>
                    <a:pt x="171105" y="223520"/>
                  </a:lnTo>
                  <a:lnTo>
                    <a:pt x="139953" y="223520"/>
                  </a:lnTo>
                  <a:lnTo>
                    <a:pt x="134746" y="222250"/>
                  </a:lnTo>
                  <a:lnTo>
                    <a:pt x="94640" y="222250"/>
                  </a:lnTo>
                  <a:lnTo>
                    <a:pt x="80143" y="219710"/>
                  </a:lnTo>
                  <a:lnTo>
                    <a:pt x="33208" y="177756"/>
                  </a:lnTo>
                  <a:lnTo>
                    <a:pt x="16348" y="134620"/>
                  </a:lnTo>
                  <a:lnTo>
                    <a:pt x="13627" y="118110"/>
                  </a:lnTo>
                  <a:lnTo>
                    <a:pt x="62514" y="118110"/>
                  </a:lnTo>
                  <a:lnTo>
                    <a:pt x="52654" y="114300"/>
                  </a:lnTo>
                  <a:lnTo>
                    <a:pt x="40249" y="110490"/>
                  </a:lnTo>
                  <a:lnTo>
                    <a:pt x="29082" y="107950"/>
                  </a:lnTo>
                  <a:lnTo>
                    <a:pt x="28549" y="105410"/>
                  </a:lnTo>
                  <a:lnTo>
                    <a:pt x="15519" y="105410"/>
                  </a:lnTo>
                  <a:lnTo>
                    <a:pt x="10413" y="104140"/>
                  </a:lnTo>
                  <a:close/>
                </a:path>
                <a:path w="411479" h="439419">
                  <a:moveTo>
                    <a:pt x="182444" y="231140"/>
                  </a:moveTo>
                  <a:lnTo>
                    <a:pt x="157937" y="231140"/>
                  </a:lnTo>
                  <a:lnTo>
                    <a:pt x="168184" y="238760"/>
                  </a:lnTo>
                  <a:lnTo>
                    <a:pt x="179687" y="245110"/>
                  </a:lnTo>
                  <a:lnTo>
                    <a:pt x="192221" y="247650"/>
                  </a:lnTo>
                  <a:lnTo>
                    <a:pt x="205562" y="248920"/>
                  </a:lnTo>
                  <a:lnTo>
                    <a:pt x="218908" y="247650"/>
                  </a:lnTo>
                  <a:lnTo>
                    <a:pt x="231443" y="245110"/>
                  </a:lnTo>
                  <a:lnTo>
                    <a:pt x="242947" y="238760"/>
                  </a:lnTo>
                  <a:lnTo>
                    <a:pt x="246364" y="236220"/>
                  </a:lnTo>
                  <a:lnTo>
                    <a:pt x="205562" y="236220"/>
                  </a:lnTo>
                  <a:lnTo>
                    <a:pt x="182444" y="231140"/>
                  </a:lnTo>
                  <a:close/>
                </a:path>
                <a:path w="411479" h="439419">
                  <a:moveTo>
                    <a:pt x="176775" y="227330"/>
                  </a:moveTo>
                  <a:lnTo>
                    <a:pt x="119049" y="227330"/>
                  </a:lnTo>
                  <a:lnTo>
                    <a:pt x="121831" y="229870"/>
                  </a:lnTo>
                  <a:lnTo>
                    <a:pt x="129946" y="233680"/>
                  </a:lnTo>
                  <a:lnTo>
                    <a:pt x="136563" y="236220"/>
                  </a:lnTo>
                  <a:lnTo>
                    <a:pt x="147967" y="236220"/>
                  </a:lnTo>
                  <a:lnTo>
                    <a:pt x="152882" y="234950"/>
                  </a:lnTo>
                  <a:lnTo>
                    <a:pt x="157505" y="231140"/>
                  </a:lnTo>
                  <a:lnTo>
                    <a:pt x="182444" y="231140"/>
                  </a:lnTo>
                  <a:lnTo>
                    <a:pt x="176775" y="227330"/>
                  </a:lnTo>
                  <a:close/>
                </a:path>
                <a:path w="411479" h="439419">
                  <a:moveTo>
                    <a:pt x="246694" y="118110"/>
                  </a:moveTo>
                  <a:lnTo>
                    <a:pt x="205562" y="118110"/>
                  </a:lnTo>
                  <a:lnTo>
                    <a:pt x="228684" y="121920"/>
                  </a:lnTo>
                  <a:lnTo>
                    <a:pt x="247583" y="134620"/>
                  </a:lnTo>
                  <a:lnTo>
                    <a:pt x="260333" y="153670"/>
                  </a:lnTo>
                  <a:lnTo>
                    <a:pt x="265010" y="176530"/>
                  </a:lnTo>
                  <a:lnTo>
                    <a:pt x="260333" y="200660"/>
                  </a:lnTo>
                  <a:lnTo>
                    <a:pt x="247583" y="218440"/>
                  </a:lnTo>
                  <a:lnTo>
                    <a:pt x="228684" y="231140"/>
                  </a:lnTo>
                  <a:lnTo>
                    <a:pt x="205562" y="236220"/>
                  </a:lnTo>
                  <a:lnTo>
                    <a:pt x="246364" y="236220"/>
                  </a:lnTo>
                  <a:lnTo>
                    <a:pt x="253199" y="231140"/>
                  </a:lnTo>
                  <a:lnTo>
                    <a:pt x="286600" y="231140"/>
                  </a:lnTo>
                  <a:lnTo>
                    <a:pt x="289305" y="229870"/>
                  </a:lnTo>
                  <a:lnTo>
                    <a:pt x="292087" y="227330"/>
                  </a:lnTo>
                  <a:lnTo>
                    <a:pt x="344886" y="227330"/>
                  </a:lnTo>
                  <a:lnTo>
                    <a:pt x="350232" y="224790"/>
                  </a:lnTo>
                  <a:lnTo>
                    <a:pt x="352294" y="223520"/>
                  </a:lnTo>
                  <a:lnTo>
                    <a:pt x="271170" y="223520"/>
                  </a:lnTo>
                  <a:lnTo>
                    <a:pt x="266661" y="222250"/>
                  </a:lnTo>
                  <a:lnTo>
                    <a:pt x="292613" y="177800"/>
                  </a:lnTo>
                  <a:lnTo>
                    <a:pt x="277888" y="177800"/>
                  </a:lnTo>
                  <a:lnTo>
                    <a:pt x="277587" y="170180"/>
                  </a:lnTo>
                  <a:lnTo>
                    <a:pt x="276667" y="163830"/>
                  </a:lnTo>
                  <a:lnTo>
                    <a:pt x="275174" y="157480"/>
                  </a:lnTo>
                  <a:lnTo>
                    <a:pt x="273138" y="151130"/>
                  </a:lnTo>
                  <a:lnTo>
                    <a:pt x="285273" y="139700"/>
                  </a:lnTo>
                  <a:lnTo>
                    <a:pt x="287344" y="138430"/>
                  </a:lnTo>
                  <a:lnTo>
                    <a:pt x="267080" y="138430"/>
                  </a:lnTo>
                  <a:lnTo>
                    <a:pt x="255734" y="124460"/>
                  </a:lnTo>
                  <a:lnTo>
                    <a:pt x="246694" y="118110"/>
                  </a:lnTo>
                  <a:close/>
                </a:path>
                <a:path w="411479" h="439419">
                  <a:moveTo>
                    <a:pt x="286600" y="231140"/>
                  </a:moveTo>
                  <a:lnTo>
                    <a:pt x="253631" y="231140"/>
                  </a:lnTo>
                  <a:lnTo>
                    <a:pt x="258254" y="234950"/>
                  </a:lnTo>
                  <a:lnTo>
                    <a:pt x="263156" y="236220"/>
                  </a:lnTo>
                  <a:lnTo>
                    <a:pt x="274561" y="236220"/>
                  </a:lnTo>
                  <a:lnTo>
                    <a:pt x="281190" y="233680"/>
                  </a:lnTo>
                  <a:lnTo>
                    <a:pt x="286600" y="231140"/>
                  </a:lnTo>
                  <a:close/>
                </a:path>
                <a:path w="411479" h="439419">
                  <a:moveTo>
                    <a:pt x="113118" y="148590"/>
                  </a:moveTo>
                  <a:lnTo>
                    <a:pt x="106959" y="152400"/>
                  </a:lnTo>
                  <a:lnTo>
                    <a:pt x="105917" y="156210"/>
                  </a:lnTo>
                  <a:lnTo>
                    <a:pt x="144475" y="222250"/>
                  </a:lnTo>
                  <a:lnTo>
                    <a:pt x="139953" y="223520"/>
                  </a:lnTo>
                  <a:lnTo>
                    <a:pt x="171105" y="223520"/>
                  </a:lnTo>
                  <a:lnTo>
                    <a:pt x="163545" y="218440"/>
                  </a:lnTo>
                  <a:lnTo>
                    <a:pt x="150792" y="200660"/>
                  </a:lnTo>
                  <a:lnTo>
                    <a:pt x="146359" y="177800"/>
                  </a:lnTo>
                  <a:lnTo>
                    <a:pt x="133222" y="177800"/>
                  </a:lnTo>
                  <a:lnTo>
                    <a:pt x="117068" y="149860"/>
                  </a:lnTo>
                  <a:lnTo>
                    <a:pt x="113118" y="148590"/>
                  </a:lnTo>
                  <a:close/>
                </a:path>
                <a:path w="411479" h="439419">
                  <a:moveTo>
                    <a:pt x="331499" y="120650"/>
                  </a:moveTo>
                  <a:lnTo>
                    <a:pt x="318376" y="120650"/>
                  </a:lnTo>
                  <a:lnTo>
                    <a:pt x="319259" y="132080"/>
                  </a:lnTo>
                  <a:lnTo>
                    <a:pt x="319333" y="138430"/>
                  </a:lnTo>
                  <a:lnTo>
                    <a:pt x="306285" y="194310"/>
                  </a:lnTo>
                  <a:lnTo>
                    <a:pt x="281889" y="218440"/>
                  </a:lnTo>
                  <a:lnTo>
                    <a:pt x="276377" y="222250"/>
                  </a:lnTo>
                  <a:lnTo>
                    <a:pt x="271170" y="223520"/>
                  </a:lnTo>
                  <a:lnTo>
                    <a:pt x="352294" y="223520"/>
                  </a:lnTo>
                  <a:lnTo>
                    <a:pt x="354356" y="222250"/>
                  </a:lnTo>
                  <a:lnTo>
                    <a:pt x="316495" y="222250"/>
                  </a:lnTo>
                  <a:lnTo>
                    <a:pt x="304317" y="220980"/>
                  </a:lnTo>
                  <a:lnTo>
                    <a:pt x="345005" y="180340"/>
                  </a:lnTo>
                  <a:lnTo>
                    <a:pt x="326504" y="180340"/>
                  </a:lnTo>
                  <a:lnTo>
                    <a:pt x="329265" y="170180"/>
                  </a:lnTo>
                  <a:lnTo>
                    <a:pt x="331077" y="160020"/>
                  </a:lnTo>
                  <a:lnTo>
                    <a:pt x="332092" y="149860"/>
                  </a:lnTo>
                  <a:lnTo>
                    <a:pt x="332460" y="140970"/>
                  </a:lnTo>
                  <a:lnTo>
                    <a:pt x="351057" y="130810"/>
                  </a:lnTo>
                  <a:lnTo>
                    <a:pt x="365607" y="125730"/>
                  </a:lnTo>
                  <a:lnTo>
                    <a:pt x="331927" y="125730"/>
                  </a:lnTo>
                  <a:lnTo>
                    <a:pt x="331499" y="120650"/>
                  </a:lnTo>
                  <a:close/>
                </a:path>
                <a:path w="411479" h="439419">
                  <a:moveTo>
                    <a:pt x="51079" y="146050"/>
                  </a:moveTo>
                  <a:lnTo>
                    <a:pt x="47002" y="146050"/>
                  </a:lnTo>
                  <a:lnTo>
                    <a:pt x="41973" y="151130"/>
                  </a:lnTo>
                  <a:lnTo>
                    <a:pt x="41973" y="156210"/>
                  </a:lnTo>
                  <a:lnTo>
                    <a:pt x="106819" y="220980"/>
                  </a:lnTo>
                  <a:lnTo>
                    <a:pt x="94640" y="222250"/>
                  </a:lnTo>
                  <a:lnTo>
                    <a:pt x="134746" y="222250"/>
                  </a:lnTo>
                  <a:lnTo>
                    <a:pt x="129247" y="218440"/>
                  </a:lnTo>
                  <a:lnTo>
                    <a:pt x="122426" y="214630"/>
                  </a:lnTo>
                  <a:lnTo>
                    <a:pt x="115987" y="208280"/>
                  </a:lnTo>
                  <a:lnTo>
                    <a:pt x="110079" y="201930"/>
                  </a:lnTo>
                  <a:lnTo>
                    <a:pt x="104851" y="194310"/>
                  </a:lnTo>
                  <a:lnTo>
                    <a:pt x="98852" y="180340"/>
                  </a:lnTo>
                  <a:lnTo>
                    <a:pt x="84632" y="180340"/>
                  </a:lnTo>
                  <a:lnTo>
                    <a:pt x="51079" y="146050"/>
                  </a:lnTo>
                  <a:close/>
                </a:path>
                <a:path w="411479" h="439419">
                  <a:moveTo>
                    <a:pt x="410422" y="118110"/>
                  </a:moveTo>
                  <a:lnTo>
                    <a:pt x="397522" y="118110"/>
                  </a:lnTo>
                  <a:lnTo>
                    <a:pt x="394814" y="134620"/>
                  </a:lnTo>
                  <a:lnTo>
                    <a:pt x="388731" y="154940"/>
                  </a:lnTo>
                  <a:lnTo>
                    <a:pt x="361099" y="200660"/>
                  </a:lnTo>
                  <a:lnTo>
                    <a:pt x="316495" y="222250"/>
                  </a:lnTo>
                  <a:lnTo>
                    <a:pt x="354356" y="222250"/>
                  </a:lnTo>
                  <a:lnTo>
                    <a:pt x="392744" y="177756"/>
                  </a:lnTo>
                  <a:lnTo>
                    <a:pt x="410031" y="121920"/>
                  </a:lnTo>
                  <a:lnTo>
                    <a:pt x="410422" y="118110"/>
                  </a:lnTo>
                  <a:close/>
                </a:path>
                <a:path w="411479" h="439419">
                  <a:moveTo>
                    <a:pt x="62514" y="118110"/>
                  </a:moveTo>
                  <a:lnTo>
                    <a:pt x="13627" y="118110"/>
                  </a:lnTo>
                  <a:lnTo>
                    <a:pt x="25823" y="120650"/>
                  </a:lnTo>
                  <a:lnTo>
                    <a:pt x="41863" y="124460"/>
                  </a:lnTo>
                  <a:lnTo>
                    <a:pt x="60045" y="130810"/>
                  </a:lnTo>
                  <a:lnTo>
                    <a:pt x="78663" y="140970"/>
                  </a:lnTo>
                  <a:lnTo>
                    <a:pt x="79039" y="149860"/>
                  </a:lnTo>
                  <a:lnTo>
                    <a:pt x="80057" y="160020"/>
                  </a:lnTo>
                  <a:lnTo>
                    <a:pt x="81871" y="170180"/>
                  </a:lnTo>
                  <a:lnTo>
                    <a:pt x="84632" y="180340"/>
                  </a:lnTo>
                  <a:lnTo>
                    <a:pt x="98852" y="180340"/>
                  </a:lnTo>
                  <a:lnTo>
                    <a:pt x="96125" y="173990"/>
                  </a:lnTo>
                  <a:lnTo>
                    <a:pt x="92282" y="152400"/>
                  </a:lnTo>
                  <a:lnTo>
                    <a:pt x="91704" y="134620"/>
                  </a:lnTo>
                  <a:lnTo>
                    <a:pt x="92384" y="125730"/>
                  </a:lnTo>
                  <a:lnTo>
                    <a:pt x="79197" y="125730"/>
                  </a:lnTo>
                  <a:lnTo>
                    <a:pt x="65801" y="119380"/>
                  </a:lnTo>
                  <a:lnTo>
                    <a:pt x="62514" y="118110"/>
                  </a:lnTo>
                  <a:close/>
                </a:path>
                <a:path w="411479" h="439419">
                  <a:moveTo>
                    <a:pt x="364134" y="146050"/>
                  </a:moveTo>
                  <a:lnTo>
                    <a:pt x="360057" y="146050"/>
                  </a:lnTo>
                  <a:lnTo>
                    <a:pt x="326504" y="180340"/>
                  </a:lnTo>
                  <a:lnTo>
                    <a:pt x="345005" y="180340"/>
                  </a:lnTo>
                  <a:lnTo>
                    <a:pt x="369163" y="156210"/>
                  </a:lnTo>
                  <a:lnTo>
                    <a:pt x="369163" y="151130"/>
                  </a:lnTo>
                  <a:lnTo>
                    <a:pt x="364134" y="146050"/>
                  </a:lnTo>
                  <a:close/>
                </a:path>
                <a:path w="411479" h="439419">
                  <a:moveTo>
                    <a:pt x="133222" y="177756"/>
                  </a:moveTo>
                  <a:close/>
                </a:path>
                <a:path w="411479" h="439419">
                  <a:moveTo>
                    <a:pt x="119245" y="120650"/>
                  </a:moveTo>
                  <a:lnTo>
                    <a:pt x="92773" y="120650"/>
                  </a:lnTo>
                  <a:lnTo>
                    <a:pt x="113447" y="132080"/>
                  </a:lnTo>
                  <a:lnTo>
                    <a:pt x="125865" y="139700"/>
                  </a:lnTo>
                  <a:lnTo>
                    <a:pt x="137998" y="151130"/>
                  </a:lnTo>
                  <a:lnTo>
                    <a:pt x="135955" y="157480"/>
                  </a:lnTo>
                  <a:lnTo>
                    <a:pt x="134458" y="163830"/>
                  </a:lnTo>
                  <a:lnTo>
                    <a:pt x="133536" y="170180"/>
                  </a:lnTo>
                  <a:lnTo>
                    <a:pt x="133348" y="173990"/>
                  </a:lnTo>
                  <a:lnTo>
                    <a:pt x="133248" y="177800"/>
                  </a:lnTo>
                  <a:lnTo>
                    <a:pt x="146359" y="177800"/>
                  </a:lnTo>
                  <a:lnTo>
                    <a:pt x="146113" y="176530"/>
                  </a:lnTo>
                  <a:lnTo>
                    <a:pt x="150792" y="153670"/>
                  </a:lnTo>
                  <a:lnTo>
                    <a:pt x="160995" y="138430"/>
                  </a:lnTo>
                  <a:lnTo>
                    <a:pt x="144043" y="138430"/>
                  </a:lnTo>
                  <a:lnTo>
                    <a:pt x="125728" y="124460"/>
                  </a:lnTo>
                  <a:lnTo>
                    <a:pt x="119245" y="120650"/>
                  </a:lnTo>
                  <a:close/>
                </a:path>
                <a:path w="411479" h="439419">
                  <a:moveTo>
                    <a:pt x="298018" y="148590"/>
                  </a:moveTo>
                  <a:lnTo>
                    <a:pt x="294068" y="149860"/>
                  </a:lnTo>
                  <a:lnTo>
                    <a:pt x="277901" y="177800"/>
                  </a:lnTo>
                  <a:lnTo>
                    <a:pt x="292613" y="177800"/>
                  </a:lnTo>
                  <a:lnTo>
                    <a:pt x="305219" y="156210"/>
                  </a:lnTo>
                  <a:lnTo>
                    <a:pt x="304177" y="152400"/>
                  </a:lnTo>
                  <a:lnTo>
                    <a:pt x="298018" y="148590"/>
                  </a:lnTo>
                  <a:close/>
                </a:path>
                <a:path w="411479" h="439419">
                  <a:moveTo>
                    <a:pt x="205562" y="104140"/>
                  </a:moveTo>
                  <a:lnTo>
                    <a:pt x="186798" y="106680"/>
                  </a:lnTo>
                  <a:lnTo>
                    <a:pt x="169859" y="114300"/>
                  </a:lnTo>
                  <a:lnTo>
                    <a:pt x="155391" y="124460"/>
                  </a:lnTo>
                  <a:lnTo>
                    <a:pt x="144043" y="138430"/>
                  </a:lnTo>
                  <a:lnTo>
                    <a:pt x="160995" y="138430"/>
                  </a:lnTo>
                  <a:lnTo>
                    <a:pt x="163545" y="134620"/>
                  </a:lnTo>
                  <a:lnTo>
                    <a:pt x="182444" y="121920"/>
                  </a:lnTo>
                  <a:lnTo>
                    <a:pt x="205562" y="118110"/>
                  </a:lnTo>
                  <a:lnTo>
                    <a:pt x="246694" y="118110"/>
                  </a:lnTo>
                  <a:lnTo>
                    <a:pt x="241269" y="114300"/>
                  </a:lnTo>
                  <a:lnTo>
                    <a:pt x="224331" y="106680"/>
                  </a:lnTo>
                  <a:lnTo>
                    <a:pt x="205562" y="104140"/>
                  </a:lnTo>
                  <a:close/>
                </a:path>
                <a:path w="411479" h="439419">
                  <a:moveTo>
                    <a:pt x="325107" y="105410"/>
                  </a:moveTo>
                  <a:lnTo>
                    <a:pt x="323240" y="105410"/>
                  </a:lnTo>
                  <a:lnTo>
                    <a:pt x="321525" y="106680"/>
                  </a:lnTo>
                  <a:lnTo>
                    <a:pt x="315785" y="107950"/>
                  </a:lnTo>
                  <a:lnTo>
                    <a:pt x="302690" y="114300"/>
                  </a:lnTo>
                  <a:lnTo>
                    <a:pt x="285401" y="124460"/>
                  </a:lnTo>
                  <a:lnTo>
                    <a:pt x="267080" y="138430"/>
                  </a:lnTo>
                  <a:lnTo>
                    <a:pt x="287344" y="138430"/>
                  </a:lnTo>
                  <a:lnTo>
                    <a:pt x="297695" y="132080"/>
                  </a:lnTo>
                  <a:lnTo>
                    <a:pt x="318376" y="120650"/>
                  </a:lnTo>
                  <a:lnTo>
                    <a:pt x="331499" y="120650"/>
                  </a:lnTo>
                  <a:lnTo>
                    <a:pt x="331177" y="116840"/>
                  </a:lnTo>
                  <a:lnTo>
                    <a:pt x="329349" y="109220"/>
                  </a:lnTo>
                  <a:lnTo>
                    <a:pt x="328231" y="107950"/>
                  </a:lnTo>
                  <a:lnTo>
                    <a:pt x="325107" y="105410"/>
                  </a:lnTo>
                  <a:close/>
                </a:path>
                <a:path w="411479" h="439419">
                  <a:moveTo>
                    <a:pt x="87896" y="105410"/>
                  </a:moveTo>
                  <a:lnTo>
                    <a:pt x="86029" y="105410"/>
                  </a:lnTo>
                  <a:lnTo>
                    <a:pt x="82905" y="107950"/>
                  </a:lnTo>
                  <a:lnTo>
                    <a:pt x="81787" y="109220"/>
                  </a:lnTo>
                  <a:lnTo>
                    <a:pt x="81381" y="110490"/>
                  </a:lnTo>
                  <a:lnTo>
                    <a:pt x="79959" y="116840"/>
                  </a:lnTo>
                  <a:lnTo>
                    <a:pt x="79197" y="125730"/>
                  </a:lnTo>
                  <a:lnTo>
                    <a:pt x="92384" y="125730"/>
                  </a:lnTo>
                  <a:lnTo>
                    <a:pt x="92773" y="120650"/>
                  </a:lnTo>
                  <a:lnTo>
                    <a:pt x="119245" y="120650"/>
                  </a:lnTo>
                  <a:lnTo>
                    <a:pt x="108440" y="114300"/>
                  </a:lnTo>
                  <a:lnTo>
                    <a:pt x="95346" y="107950"/>
                  </a:lnTo>
                  <a:lnTo>
                    <a:pt x="89611" y="106680"/>
                  </a:lnTo>
                  <a:lnTo>
                    <a:pt x="87896" y="105410"/>
                  </a:lnTo>
                  <a:close/>
                </a:path>
                <a:path w="411479" h="439419">
                  <a:moveTo>
                    <a:pt x="396963" y="96520"/>
                  </a:moveTo>
                  <a:lnTo>
                    <a:pt x="383806" y="96520"/>
                  </a:lnTo>
                  <a:lnTo>
                    <a:pt x="383349" y="100330"/>
                  </a:lnTo>
                  <a:lnTo>
                    <a:pt x="382600" y="104140"/>
                  </a:lnTo>
                  <a:lnTo>
                    <a:pt x="381660" y="107950"/>
                  </a:lnTo>
                  <a:lnTo>
                    <a:pt x="370553" y="110490"/>
                  </a:lnTo>
                  <a:lnTo>
                    <a:pt x="358241" y="114300"/>
                  </a:lnTo>
                  <a:lnTo>
                    <a:pt x="345205" y="119380"/>
                  </a:lnTo>
                  <a:lnTo>
                    <a:pt x="331927" y="125730"/>
                  </a:lnTo>
                  <a:lnTo>
                    <a:pt x="365607" y="125730"/>
                  </a:lnTo>
                  <a:lnTo>
                    <a:pt x="369244" y="124460"/>
                  </a:lnTo>
                  <a:lnTo>
                    <a:pt x="385304" y="120650"/>
                  </a:lnTo>
                  <a:lnTo>
                    <a:pt x="397522" y="118110"/>
                  </a:lnTo>
                  <a:lnTo>
                    <a:pt x="410422" y="118110"/>
                  </a:lnTo>
                  <a:lnTo>
                    <a:pt x="411073" y="111760"/>
                  </a:lnTo>
                  <a:lnTo>
                    <a:pt x="411137" y="109220"/>
                  </a:lnTo>
                  <a:lnTo>
                    <a:pt x="410451" y="107950"/>
                  </a:lnTo>
                  <a:lnTo>
                    <a:pt x="407911" y="105410"/>
                  </a:lnTo>
                  <a:lnTo>
                    <a:pt x="395401" y="105410"/>
                  </a:lnTo>
                  <a:lnTo>
                    <a:pt x="396278" y="101600"/>
                  </a:lnTo>
                  <a:lnTo>
                    <a:pt x="396963" y="96520"/>
                  </a:lnTo>
                  <a:close/>
                </a:path>
                <a:path w="411479" h="439419">
                  <a:moveTo>
                    <a:pt x="394169" y="83820"/>
                  </a:moveTo>
                  <a:lnTo>
                    <a:pt x="16967" y="83820"/>
                  </a:lnTo>
                  <a:lnTo>
                    <a:pt x="14528" y="86360"/>
                  </a:lnTo>
                  <a:lnTo>
                    <a:pt x="13881" y="87630"/>
                  </a:lnTo>
                  <a:lnTo>
                    <a:pt x="14147" y="95250"/>
                  </a:lnTo>
                  <a:lnTo>
                    <a:pt x="14681" y="100330"/>
                  </a:lnTo>
                  <a:lnTo>
                    <a:pt x="15519" y="105410"/>
                  </a:lnTo>
                  <a:lnTo>
                    <a:pt x="28549" y="105410"/>
                  </a:lnTo>
                  <a:lnTo>
                    <a:pt x="28282" y="104140"/>
                  </a:lnTo>
                  <a:lnTo>
                    <a:pt x="27673" y="100330"/>
                  </a:lnTo>
                  <a:lnTo>
                    <a:pt x="27279" y="96520"/>
                  </a:lnTo>
                  <a:lnTo>
                    <a:pt x="396963" y="96520"/>
                  </a:lnTo>
                  <a:lnTo>
                    <a:pt x="397243" y="87630"/>
                  </a:lnTo>
                  <a:lnTo>
                    <a:pt x="396595" y="86360"/>
                  </a:lnTo>
                  <a:lnTo>
                    <a:pt x="394169" y="83820"/>
                  </a:lnTo>
                  <a:close/>
                </a:path>
                <a:path w="411479" h="439419">
                  <a:moveTo>
                    <a:pt x="406184" y="104140"/>
                  </a:moveTo>
                  <a:lnTo>
                    <a:pt x="400634" y="104140"/>
                  </a:lnTo>
                  <a:lnTo>
                    <a:pt x="395401" y="105410"/>
                  </a:lnTo>
                  <a:lnTo>
                    <a:pt x="407911" y="105410"/>
                  </a:lnTo>
                  <a:lnTo>
                    <a:pt x="406184" y="104140"/>
                  </a:lnTo>
                  <a:close/>
                </a:path>
                <a:path w="411479" h="439419">
                  <a:moveTo>
                    <a:pt x="60426" y="44450"/>
                  </a:moveTo>
                  <a:lnTo>
                    <a:pt x="47447" y="44450"/>
                  </a:lnTo>
                  <a:lnTo>
                    <a:pt x="51993" y="83820"/>
                  </a:lnTo>
                  <a:lnTo>
                    <a:pt x="64985" y="83820"/>
                  </a:lnTo>
                  <a:lnTo>
                    <a:pt x="60426" y="44450"/>
                  </a:lnTo>
                  <a:close/>
                </a:path>
                <a:path w="411479" h="439419">
                  <a:moveTo>
                    <a:pt x="363689" y="44450"/>
                  </a:moveTo>
                  <a:lnTo>
                    <a:pt x="350710" y="44450"/>
                  </a:lnTo>
                  <a:lnTo>
                    <a:pt x="346151" y="83820"/>
                  </a:lnTo>
                  <a:lnTo>
                    <a:pt x="359130" y="83820"/>
                  </a:lnTo>
                  <a:lnTo>
                    <a:pt x="363689" y="44450"/>
                  </a:lnTo>
                  <a:close/>
                </a:path>
                <a:path w="411479" h="439419">
                  <a:moveTo>
                    <a:pt x="359702" y="0"/>
                  </a:moveTo>
                  <a:lnTo>
                    <a:pt x="51434" y="0"/>
                  </a:lnTo>
                  <a:lnTo>
                    <a:pt x="36819" y="2540"/>
                  </a:lnTo>
                  <a:lnTo>
                    <a:pt x="24872" y="11430"/>
                  </a:lnTo>
                  <a:lnTo>
                    <a:pt x="16812" y="22860"/>
                  </a:lnTo>
                  <a:lnTo>
                    <a:pt x="13855" y="38100"/>
                  </a:lnTo>
                  <a:lnTo>
                    <a:pt x="13957" y="41910"/>
                  </a:lnTo>
                  <a:lnTo>
                    <a:pt x="16814" y="44450"/>
                  </a:lnTo>
                  <a:lnTo>
                    <a:pt x="394322" y="44450"/>
                  </a:lnTo>
                  <a:lnTo>
                    <a:pt x="397192" y="41910"/>
                  </a:lnTo>
                  <a:lnTo>
                    <a:pt x="397281" y="38100"/>
                  </a:lnTo>
                  <a:lnTo>
                    <a:pt x="396048" y="31750"/>
                  </a:lnTo>
                  <a:lnTo>
                    <a:pt x="27419" y="31750"/>
                  </a:lnTo>
                  <a:lnTo>
                    <a:pt x="30628" y="24130"/>
                  </a:lnTo>
                  <a:lnTo>
                    <a:pt x="36036" y="17780"/>
                  </a:lnTo>
                  <a:lnTo>
                    <a:pt x="43139" y="13970"/>
                  </a:lnTo>
                  <a:lnTo>
                    <a:pt x="51434" y="12700"/>
                  </a:lnTo>
                  <a:lnTo>
                    <a:pt x="387155" y="12700"/>
                  </a:lnTo>
                  <a:lnTo>
                    <a:pt x="386259" y="11430"/>
                  </a:lnTo>
                  <a:lnTo>
                    <a:pt x="374312" y="2540"/>
                  </a:lnTo>
                  <a:lnTo>
                    <a:pt x="359702" y="0"/>
                  </a:lnTo>
                  <a:close/>
                </a:path>
                <a:path w="411479" h="439419">
                  <a:moveTo>
                    <a:pt x="387155" y="12700"/>
                  </a:moveTo>
                  <a:lnTo>
                    <a:pt x="359702" y="12700"/>
                  </a:lnTo>
                  <a:lnTo>
                    <a:pt x="367997" y="13970"/>
                  </a:lnTo>
                  <a:lnTo>
                    <a:pt x="375100" y="17780"/>
                  </a:lnTo>
                  <a:lnTo>
                    <a:pt x="380508" y="24130"/>
                  </a:lnTo>
                  <a:lnTo>
                    <a:pt x="383717" y="31750"/>
                  </a:lnTo>
                  <a:lnTo>
                    <a:pt x="396048" y="31750"/>
                  </a:lnTo>
                  <a:lnTo>
                    <a:pt x="394322" y="22860"/>
                  </a:lnTo>
                  <a:lnTo>
                    <a:pt x="387155" y="12700"/>
                  </a:lnTo>
                  <a:close/>
                </a:path>
              </a:pathLst>
            </a:custGeom>
            <a:solidFill>
              <a:srgbClr val="FFFFFF"/>
            </a:solidFill>
          </p:spPr>
          <p:txBody>
            <a:bodyPr wrap="square" lIns="0" tIns="0" rIns="0" bIns="0" rtlCol="0"/>
            <a:lstStyle/>
            <a:p>
              <a:endParaRPr/>
            </a:p>
          </p:txBody>
        </p:sp>
      </p:grpSp>
      <p:grpSp>
        <p:nvGrpSpPr>
          <p:cNvPr id="18" name="object 18"/>
          <p:cNvGrpSpPr/>
          <p:nvPr/>
        </p:nvGrpSpPr>
        <p:grpSpPr>
          <a:xfrm>
            <a:off x="4119355" y="2715005"/>
            <a:ext cx="4749165" cy="1946275"/>
            <a:chOff x="4119355" y="2715005"/>
            <a:chExt cx="4749165" cy="1946275"/>
          </a:xfrm>
        </p:grpSpPr>
        <p:sp>
          <p:nvSpPr>
            <p:cNvPr id="19" name="object 19"/>
            <p:cNvSpPr/>
            <p:nvPr/>
          </p:nvSpPr>
          <p:spPr>
            <a:xfrm>
              <a:off x="6145753" y="3526168"/>
              <a:ext cx="682625" cy="341630"/>
            </a:xfrm>
            <a:custGeom>
              <a:avLst/>
              <a:gdLst/>
              <a:ahLst/>
              <a:cxnLst/>
              <a:rect l="l" t="t" r="r" b="b"/>
              <a:pathLst>
                <a:path w="682625" h="341629">
                  <a:moveTo>
                    <a:pt x="682345" y="341172"/>
                  </a:moveTo>
                  <a:lnTo>
                    <a:pt x="679231" y="294876"/>
                  </a:lnTo>
                  <a:lnTo>
                    <a:pt x="670158" y="250473"/>
                  </a:lnTo>
                  <a:lnTo>
                    <a:pt x="655535" y="208370"/>
                  </a:lnTo>
                  <a:lnTo>
                    <a:pt x="635766" y="168973"/>
                  </a:lnTo>
                  <a:lnTo>
                    <a:pt x="611259" y="132689"/>
                  </a:lnTo>
                  <a:lnTo>
                    <a:pt x="582420" y="99925"/>
                  </a:lnTo>
                  <a:lnTo>
                    <a:pt x="549655" y="71086"/>
                  </a:lnTo>
                  <a:lnTo>
                    <a:pt x="513371" y="46578"/>
                  </a:lnTo>
                  <a:lnTo>
                    <a:pt x="473974" y="26810"/>
                  </a:lnTo>
                  <a:lnTo>
                    <a:pt x="431871" y="12186"/>
                  </a:lnTo>
                  <a:lnTo>
                    <a:pt x="387469" y="3114"/>
                  </a:lnTo>
                  <a:lnTo>
                    <a:pt x="341172" y="0"/>
                  </a:lnTo>
                  <a:lnTo>
                    <a:pt x="294876" y="3114"/>
                  </a:lnTo>
                  <a:lnTo>
                    <a:pt x="250473" y="12186"/>
                  </a:lnTo>
                  <a:lnTo>
                    <a:pt x="208370" y="26810"/>
                  </a:lnTo>
                  <a:lnTo>
                    <a:pt x="168973" y="46578"/>
                  </a:lnTo>
                  <a:lnTo>
                    <a:pt x="132689" y="71086"/>
                  </a:lnTo>
                  <a:lnTo>
                    <a:pt x="99925" y="99925"/>
                  </a:lnTo>
                  <a:lnTo>
                    <a:pt x="71086" y="132689"/>
                  </a:lnTo>
                  <a:lnTo>
                    <a:pt x="46578" y="168973"/>
                  </a:lnTo>
                  <a:lnTo>
                    <a:pt x="26810" y="208370"/>
                  </a:lnTo>
                  <a:lnTo>
                    <a:pt x="12186" y="250473"/>
                  </a:lnTo>
                  <a:lnTo>
                    <a:pt x="3114" y="294876"/>
                  </a:lnTo>
                  <a:lnTo>
                    <a:pt x="0" y="341172"/>
                  </a:lnTo>
                </a:path>
              </a:pathLst>
            </a:custGeom>
            <a:ln w="88900">
              <a:solidFill>
                <a:srgbClr val="AB182D"/>
              </a:solidFill>
            </a:ln>
          </p:spPr>
          <p:txBody>
            <a:bodyPr wrap="square" lIns="0" tIns="0" rIns="0" bIns="0" rtlCol="0"/>
            <a:lstStyle/>
            <a:p>
              <a:endParaRPr/>
            </a:p>
          </p:txBody>
        </p:sp>
        <p:sp>
          <p:nvSpPr>
            <p:cNvPr id="20" name="object 20"/>
            <p:cNvSpPr/>
            <p:nvPr/>
          </p:nvSpPr>
          <p:spPr>
            <a:xfrm>
              <a:off x="6145754" y="3867353"/>
              <a:ext cx="0" cy="787400"/>
            </a:xfrm>
            <a:custGeom>
              <a:avLst/>
              <a:gdLst/>
              <a:ahLst/>
              <a:cxnLst/>
              <a:rect l="l" t="t" r="r" b="b"/>
              <a:pathLst>
                <a:path h="787400">
                  <a:moveTo>
                    <a:pt x="0" y="0"/>
                  </a:moveTo>
                  <a:lnTo>
                    <a:pt x="0" y="787311"/>
                  </a:lnTo>
                </a:path>
              </a:pathLst>
            </a:custGeom>
            <a:ln w="88900">
              <a:solidFill>
                <a:srgbClr val="AB182D"/>
              </a:solidFill>
            </a:ln>
          </p:spPr>
          <p:txBody>
            <a:bodyPr wrap="square" lIns="0" tIns="0" rIns="0" bIns="0" rtlCol="0"/>
            <a:lstStyle/>
            <a:p>
              <a:endParaRPr/>
            </a:p>
          </p:txBody>
        </p:sp>
        <p:sp>
          <p:nvSpPr>
            <p:cNvPr id="21" name="object 21"/>
            <p:cNvSpPr/>
            <p:nvPr/>
          </p:nvSpPr>
          <p:spPr>
            <a:xfrm>
              <a:off x="6828097" y="3867353"/>
              <a:ext cx="0" cy="787400"/>
            </a:xfrm>
            <a:custGeom>
              <a:avLst/>
              <a:gdLst/>
              <a:ahLst/>
              <a:cxnLst/>
              <a:rect l="l" t="t" r="r" b="b"/>
              <a:pathLst>
                <a:path h="787400">
                  <a:moveTo>
                    <a:pt x="0" y="0"/>
                  </a:moveTo>
                  <a:lnTo>
                    <a:pt x="0" y="787311"/>
                  </a:lnTo>
                </a:path>
              </a:pathLst>
            </a:custGeom>
            <a:ln w="88900">
              <a:solidFill>
                <a:srgbClr val="AB182D"/>
              </a:solidFill>
            </a:ln>
          </p:spPr>
          <p:txBody>
            <a:bodyPr wrap="square" lIns="0" tIns="0" rIns="0" bIns="0" rtlCol="0"/>
            <a:lstStyle/>
            <a:p>
              <a:endParaRPr/>
            </a:p>
          </p:txBody>
        </p:sp>
        <p:sp>
          <p:nvSpPr>
            <p:cNvPr id="22" name="object 22"/>
            <p:cNvSpPr/>
            <p:nvPr/>
          </p:nvSpPr>
          <p:spPr>
            <a:xfrm>
              <a:off x="5463409" y="3788614"/>
              <a:ext cx="682625" cy="341630"/>
            </a:xfrm>
            <a:custGeom>
              <a:avLst/>
              <a:gdLst/>
              <a:ahLst/>
              <a:cxnLst/>
              <a:rect l="l" t="t" r="r" b="b"/>
              <a:pathLst>
                <a:path w="682625" h="341629">
                  <a:moveTo>
                    <a:pt x="682345" y="341172"/>
                  </a:moveTo>
                  <a:lnTo>
                    <a:pt x="679231" y="294876"/>
                  </a:lnTo>
                  <a:lnTo>
                    <a:pt x="670158" y="250473"/>
                  </a:lnTo>
                  <a:lnTo>
                    <a:pt x="655535" y="208370"/>
                  </a:lnTo>
                  <a:lnTo>
                    <a:pt x="635766" y="168973"/>
                  </a:lnTo>
                  <a:lnTo>
                    <a:pt x="611259" y="132689"/>
                  </a:lnTo>
                  <a:lnTo>
                    <a:pt x="582420" y="99925"/>
                  </a:lnTo>
                  <a:lnTo>
                    <a:pt x="549655" y="71086"/>
                  </a:lnTo>
                  <a:lnTo>
                    <a:pt x="513371" y="46578"/>
                  </a:lnTo>
                  <a:lnTo>
                    <a:pt x="473974" y="26810"/>
                  </a:lnTo>
                  <a:lnTo>
                    <a:pt x="431871" y="12186"/>
                  </a:lnTo>
                  <a:lnTo>
                    <a:pt x="387469" y="3114"/>
                  </a:lnTo>
                  <a:lnTo>
                    <a:pt x="341172" y="0"/>
                  </a:lnTo>
                  <a:lnTo>
                    <a:pt x="294879" y="3114"/>
                  </a:lnTo>
                  <a:lnTo>
                    <a:pt x="250478" y="12186"/>
                  </a:lnTo>
                  <a:lnTo>
                    <a:pt x="208376" y="26810"/>
                  </a:lnTo>
                  <a:lnTo>
                    <a:pt x="168979" y="46578"/>
                  </a:lnTo>
                  <a:lnTo>
                    <a:pt x="132695" y="71086"/>
                  </a:lnTo>
                  <a:lnTo>
                    <a:pt x="99929" y="99925"/>
                  </a:lnTo>
                  <a:lnTo>
                    <a:pt x="71089" y="132689"/>
                  </a:lnTo>
                  <a:lnTo>
                    <a:pt x="46581" y="168973"/>
                  </a:lnTo>
                  <a:lnTo>
                    <a:pt x="26812" y="208370"/>
                  </a:lnTo>
                  <a:lnTo>
                    <a:pt x="12187" y="250473"/>
                  </a:lnTo>
                  <a:lnTo>
                    <a:pt x="3114" y="294876"/>
                  </a:lnTo>
                  <a:lnTo>
                    <a:pt x="0" y="341172"/>
                  </a:lnTo>
                </a:path>
              </a:pathLst>
            </a:custGeom>
            <a:ln w="88900">
              <a:solidFill>
                <a:srgbClr val="AB182D"/>
              </a:solidFill>
            </a:ln>
          </p:spPr>
          <p:txBody>
            <a:bodyPr wrap="square" lIns="0" tIns="0" rIns="0" bIns="0" rtlCol="0"/>
            <a:lstStyle/>
            <a:p>
              <a:endParaRPr/>
            </a:p>
          </p:txBody>
        </p:sp>
        <p:sp>
          <p:nvSpPr>
            <p:cNvPr id="23" name="object 23"/>
            <p:cNvSpPr/>
            <p:nvPr/>
          </p:nvSpPr>
          <p:spPr>
            <a:xfrm>
              <a:off x="5463410" y="4129799"/>
              <a:ext cx="0" cy="525145"/>
            </a:xfrm>
            <a:custGeom>
              <a:avLst/>
              <a:gdLst/>
              <a:ahLst/>
              <a:cxnLst/>
              <a:rect l="l" t="t" r="r" b="b"/>
              <a:pathLst>
                <a:path h="525145">
                  <a:moveTo>
                    <a:pt x="0" y="0"/>
                  </a:moveTo>
                  <a:lnTo>
                    <a:pt x="0" y="524878"/>
                  </a:lnTo>
                </a:path>
              </a:pathLst>
            </a:custGeom>
            <a:ln w="88900">
              <a:solidFill>
                <a:srgbClr val="AB182D"/>
              </a:solidFill>
            </a:ln>
          </p:spPr>
          <p:txBody>
            <a:bodyPr wrap="square" lIns="0" tIns="0" rIns="0" bIns="0" rtlCol="0"/>
            <a:lstStyle/>
            <a:p>
              <a:endParaRPr/>
            </a:p>
          </p:txBody>
        </p:sp>
        <p:sp>
          <p:nvSpPr>
            <p:cNvPr id="24" name="object 24"/>
            <p:cNvSpPr/>
            <p:nvPr/>
          </p:nvSpPr>
          <p:spPr>
            <a:xfrm>
              <a:off x="6145754" y="4129799"/>
              <a:ext cx="0" cy="525145"/>
            </a:xfrm>
            <a:custGeom>
              <a:avLst/>
              <a:gdLst/>
              <a:ahLst/>
              <a:cxnLst/>
              <a:rect l="l" t="t" r="r" b="b"/>
              <a:pathLst>
                <a:path h="525145">
                  <a:moveTo>
                    <a:pt x="0" y="0"/>
                  </a:moveTo>
                  <a:lnTo>
                    <a:pt x="0" y="524878"/>
                  </a:lnTo>
                </a:path>
              </a:pathLst>
            </a:custGeom>
            <a:ln w="88900">
              <a:solidFill>
                <a:srgbClr val="AB182D"/>
              </a:solidFill>
            </a:ln>
          </p:spPr>
          <p:txBody>
            <a:bodyPr wrap="square" lIns="0" tIns="0" rIns="0" bIns="0" rtlCol="0"/>
            <a:lstStyle/>
            <a:p>
              <a:endParaRPr/>
            </a:p>
          </p:txBody>
        </p:sp>
        <p:sp>
          <p:nvSpPr>
            <p:cNvPr id="25" name="object 25"/>
            <p:cNvSpPr/>
            <p:nvPr/>
          </p:nvSpPr>
          <p:spPr>
            <a:xfrm>
              <a:off x="6828097" y="3788614"/>
              <a:ext cx="682625" cy="341630"/>
            </a:xfrm>
            <a:custGeom>
              <a:avLst/>
              <a:gdLst/>
              <a:ahLst/>
              <a:cxnLst/>
              <a:rect l="l" t="t" r="r" b="b"/>
              <a:pathLst>
                <a:path w="682625" h="341629">
                  <a:moveTo>
                    <a:pt x="682345" y="341172"/>
                  </a:moveTo>
                  <a:lnTo>
                    <a:pt x="679231" y="294876"/>
                  </a:lnTo>
                  <a:lnTo>
                    <a:pt x="670158" y="250473"/>
                  </a:lnTo>
                  <a:lnTo>
                    <a:pt x="655535" y="208370"/>
                  </a:lnTo>
                  <a:lnTo>
                    <a:pt x="635766" y="168973"/>
                  </a:lnTo>
                  <a:lnTo>
                    <a:pt x="611259" y="132689"/>
                  </a:lnTo>
                  <a:lnTo>
                    <a:pt x="582420" y="99925"/>
                  </a:lnTo>
                  <a:lnTo>
                    <a:pt x="549655" y="71086"/>
                  </a:lnTo>
                  <a:lnTo>
                    <a:pt x="513371" y="46578"/>
                  </a:lnTo>
                  <a:lnTo>
                    <a:pt x="473974" y="26810"/>
                  </a:lnTo>
                  <a:lnTo>
                    <a:pt x="431871" y="12186"/>
                  </a:lnTo>
                  <a:lnTo>
                    <a:pt x="387469" y="3114"/>
                  </a:lnTo>
                  <a:lnTo>
                    <a:pt x="341172" y="0"/>
                  </a:lnTo>
                  <a:lnTo>
                    <a:pt x="294876" y="3114"/>
                  </a:lnTo>
                  <a:lnTo>
                    <a:pt x="250473" y="12186"/>
                  </a:lnTo>
                  <a:lnTo>
                    <a:pt x="208370" y="26810"/>
                  </a:lnTo>
                  <a:lnTo>
                    <a:pt x="168973" y="46578"/>
                  </a:lnTo>
                  <a:lnTo>
                    <a:pt x="132689" y="71086"/>
                  </a:lnTo>
                  <a:lnTo>
                    <a:pt x="99925" y="99925"/>
                  </a:lnTo>
                  <a:lnTo>
                    <a:pt x="71086" y="132689"/>
                  </a:lnTo>
                  <a:lnTo>
                    <a:pt x="46578" y="168973"/>
                  </a:lnTo>
                  <a:lnTo>
                    <a:pt x="26810" y="208370"/>
                  </a:lnTo>
                  <a:lnTo>
                    <a:pt x="12186" y="250473"/>
                  </a:lnTo>
                  <a:lnTo>
                    <a:pt x="3114" y="294876"/>
                  </a:lnTo>
                  <a:lnTo>
                    <a:pt x="0" y="341172"/>
                  </a:lnTo>
                </a:path>
              </a:pathLst>
            </a:custGeom>
            <a:ln w="88900">
              <a:solidFill>
                <a:srgbClr val="AB182D"/>
              </a:solidFill>
            </a:ln>
          </p:spPr>
          <p:txBody>
            <a:bodyPr wrap="square" lIns="0" tIns="0" rIns="0" bIns="0" rtlCol="0"/>
            <a:lstStyle/>
            <a:p>
              <a:endParaRPr/>
            </a:p>
          </p:txBody>
        </p:sp>
        <p:sp>
          <p:nvSpPr>
            <p:cNvPr id="26" name="object 26"/>
            <p:cNvSpPr/>
            <p:nvPr/>
          </p:nvSpPr>
          <p:spPr>
            <a:xfrm>
              <a:off x="6828099" y="4129799"/>
              <a:ext cx="0" cy="525145"/>
            </a:xfrm>
            <a:custGeom>
              <a:avLst/>
              <a:gdLst/>
              <a:ahLst/>
              <a:cxnLst/>
              <a:rect l="l" t="t" r="r" b="b"/>
              <a:pathLst>
                <a:path h="525145">
                  <a:moveTo>
                    <a:pt x="0" y="0"/>
                  </a:moveTo>
                  <a:lnTo>
                    <a:pt x="0" y="524878"/>
                  </a:lnTo>
                </a:path>
              </a:pathLst>
            </a:custGeom>
            <a:ln w="88900">
              <a:solidFill>
                <a:srgbClr val="AB182D"/>
              </a:solidFill>
            </a:ln>
          </p:spPr>
          <p:txBody>
            <a:bodyPr wrap="square" lIns="0" tIns="0" rIns="0" bIns="0" rtlCol="0"/>
            <a:lstStyle/>
            <a:p>
              <a:endParaRPr/>
            </a:p>
          </p:txBody>
        </p:sp>
        <p:sp>
          <p:nvSpPr>
            <p:cNvPr id="27" name="object 27"/>
            <p:cNvSpPr/>
            <p:nvPr/>
          </p:nvSpPr>
          <p:spPr>
            <a:xfrm>
              <a:off x="7510442" y="4129799"/>
              <a:ext cx="0" cy="525145"/>
            </a:xfrm>
            <a:custGeom>
              <a:avLst/>
              <a:gdLst/>
              <a:ahLst/>
              <a:cxnLst/>
              <a:rect l="l" t="t" r="r" b="b"/>
              <a:pathLst>
                <a:path h="525145">
                  <a:moveTo>
                    <a:pt x="0" y="0"/>
                  </a:moveTo>
                  <a:lnTo>
                    <a:pt x="0" y="524878"/>
                  </a:lnTo>
                </a:path>
              </a:pathLst>
            </a:custGeom>
            <a:ln w="88900">
              <a:solidFill>
                <a:srgbClr val="AB182D"/>
              </a:solidFill>
            </a:ln>
          </p:spPr>
          <p:txBody>
            <a:bodyPr wrap="square" lIns="0" tIns="0" rIns="0" bIns="0" rtlCol="0"/>
            <a:lstStyle/>
            <a:p>
              <a:endParaRPr/>
            </a:p>
          </p:txBody>
        </p:sp>
        <p:sp>
          <p:nvSpPr>
            <p:cNvPr id="28" name="object 28"/>
            <p:cNvSpPr/>
            <p:nvPr/>
          </p:nvSpPr>
          <p:spPr>
            <a:xfrm>
              <a:off x="4781064" y="4051059"/>
              <a:ext cx="682625" cy="341630"/>
            </a:xfrm>
            <a:custGeom>
              <a:avLst/>
              <a:gdLst/>
              <a:ahLst/>
              <a:cxnLst/>
              <a:rect l="l" t="t" r="r" b="b"/>
              <a:pathLst>
                <a:path w="682625" h="341629">
                  <a:moveTo>
                    <a:pt x="682345" y="341172"/>
                  </a:moveTo>
                  <a:lnTo>
                    <a:pt x="679231" y="294876"/>
                  </a:lnTo>
                  <a:lnTo>
                    <a:pt x="670158" y="250473"/>
                  </a:lnTo>
                  <a:lnTo>
                    <a:pt x="655535" y="208370"/>
                  </a:lnTo>
                  <a:lnTo>
                    <a:pt x="635766" y="168973"/>
                  </a:lnTo>
                  <a:lnTo>
                    <a:pt x="611259" y="132689"/>
                  </a:lnTo>
                  <a:lnTo>
                    <a:pt x="582420" y="99925"/>
                  </a:lnTo>
                  <a:lnTo>
                    <a:pt x="549655" y="71086"/>
                  </a:lnTo>
                  <a:lnTo>
                    <a:pt x="513371" y="46578"/>
                  </a:lnTo>
                  <a:lnTo>
                    <a:pt x="473974" y="26810"/>
                  </a:lnTo>
                  <a:lnTo>
                    <a:pt x="431871" y="12186"/>
                  </a:lnTo>
                  <a:lnTo>
                    <a:pt x="387469" y="3114"/>
                  </a:lnTo>
                  <a:lnTo>
                    <a:pt x="341172" y="0"/>
                  </a:lnTo>
                  <a:lnTo>
                    <a:pt x="294879" y="3114"/>
                  </a:lnTo>
                  <a:lnTo>
                    <a:pt x="250478" y="12186"/>
                  </a:lnTo>
                  <a:lnTo>
                    <a:pt x="208376" y="26810"/>
                  </a:lnTo>
                  <a:lnTo>
                    <a:pt x="168979" y="46578"/>
                  </a:lnTo>
                  <a:lnTo>
                    <a:pt x="132695" y="71086"/>
                  </a:lnTo>
                  <a:lnTo>
                    <a:pt x="99929" y="99925"/>
                  </a:lnTo>
                  <a:lnTo>
                    <a:pt x="71089" y="132689"/>
                  </a:lnTo>
                  <a:lnTo>
                    <a:pt x="46581" y="168973"/>
                  </a:lnTo>
                  <a:lnTo>
                    <a:pt x="26812" y="208370"/>
                  </a:lnTo>
                  <a:lnTo>
                    <a:pt x="12187" y="250473"/>
                  </a:lnTo>
                  <a:lnTo>
                    <a:pt x="3114" y="294876"/>
                  </a:lnTo>
                  <a:lnTo>
                    <a:pt x="0" y="341172"/>
                  </a:lnTo>
                </a:path>
              </a:pathLst>
            </a:custGeom>
            <a:ln w="88900">
              <a:solidFill>
                <a:srgbClr val="AB182D"/>
              </a:solidFill>
            </a:ln>
          </p:spPr>
          <p:txBody>
            <a:bodyPr wrap="square" lIns="0" tIns="0" rIns="0" bIns="0" rtlCol="0"/>
            <a:lstStyle/>
            <a:p>
              <a:endParaRPr/>
            </a:p>
          </p:txBody>
        </p:sp>
        <p:sp>
          <p:nvSpPr>
            <p:cNvPr id="29" name="object 29"/>
            <p:cNvSpPr/>
            <p:nvPr/>
          </p:nvSpPr>
          <p:spPr>
            <a:xfrm>
              <a:off x="4781067" y="4392232"/>
              <a:ext cx="0" cy="262890"/>
            </a:xfrm>
            <a:custGeom>
              <a:avLst/>
              <a:gdLst/>
              <a:ahLst/>
              <a:cxnLst/>
              <a:rect l="l" t="t" r="r" b="b"/>
              <a:pathLst>
                <a:path h="262889">
                  <a:moveTo>
                    <a:pt x="0" y="0"/>
                  </a:moveTo>
                  <a:lnTo>
                    <a:pt x="0" y="262432"/>
                  </a:lnTo>
                </a:path>
              </a:pathLst>
            </a:custGeom>
            <a:ln w="88900">
              <a:solidFill>
                <a:srgbClr val="AB182D"/>
              </a:solidFill>
            </a:ln>
          </p:spPr>
          <p:txBody>
            <a:bodyPr wrap="square" lIns="0" tIns="0" rIns="0" bIns="0" rtlCol="0"/>
            <a:lstStyle/>
            <a:p>
              <a:endParaRPr/>
            </a:p>
          </p:txBody>
        </p:sp>
        <p:sp>
          <p:nvSpPr>
            <p:cNvPr id="30" name="object 30"/>
            <p:cNvSpPr/>
            <p:nvPr/>
          </p:nvSpPr>
          <p:spPr>
            <a:xfrm>
              <a:off x="5463410" y="4392232"/>
              <a:ext cx="0" cy="262890"/>
            </a:xfrm>
            <a:custGeom>
              <a:avLst/>
              <a:gdLst/>
              <a:ahLst/>
              <a:cxnLst/>
              <a:rect l="l" t="t" r="r" b="b"/>
              <a:pathLst>
                <a:path h="262889">
                  <a:moveTo>
                    <a:pt x="0" y="0"/>
                  </a:moveTo>
                  <a:lnTo>
                    <a:pt x="0" y="262432"/>
                  </a:lnTo>
                </a:path>
              </a:pathLst>
            </a:custGeom>
            <a:ln w="88900">
              <a:solidFill>
                <a:srgbClr val="AB182D"/>
              </a:solidFill>
            </a:ln>
          </p:spPr>
          <p:txBody>
            <a:bodyPr wrap="square" lIns="0" tIns="0" rIns="0" bIns="0" rtlCol="0"/>
            <a:lstStyle/>
            <a:p>
              <a:endParaRPr/>
            </a:p>
          </p:txBody>
        </p:sp>
        <p:sp>
          <p:nvSpPr>
            <p:cNvPr id="31" name="object 31"/>
            <p:cNvSpPr/>
            <p:nvPr/>
          </p:nvSpPr>
          <p:spPr>
            <a:xfrm>
              <a:off x="7510442" y="4051059"/>
              <a:ext cx="682625" cy="341630"/>
            </a:xfrm>
            <a:custGeom>
              <a:avLst/>
              <a:gdLst/>
              <a:ahLst/>
              <a:cxnLst/>
              <a:rect l="l" t="t" r="r" b="b"/>
              <a:pathLst>
                <a:path w="682625" h="341629">
                  <a:moveTo>
                    <a:pt x="682345" y="341172"/>
                  </a:moveTo>
                  <a:lnTo>
                    <a:pt x="679231" y="294876"/>
                  </a:lnTo>
                  <a:lnTo>
                    <a:pt x="670158" y="250473"/>
                  </a:lnTo>
                  <a:lnTo>
                    <a:pt x="655535" y="208370"/>
                  </a:lnTo>
                  <a:lnTo>
                    <a:pt x="635766" y="168973"/>
                  </a:lnTo>
                  <a:lnTo>
                    <a:pt x="611259" y="132689"/>
                  </a:lnTo>
                  <a:lnTo>
                    <a:pt x="582420" y="99925"/>
                  </a:lnTo>
                  <a:lnTo>
                    <a:pt x="549655" y="71086"/>
                  </a:lnTo>
                  <a:lnTo>
                    <a:pt x="513371" y="46578"/>
                  </a:lnTo>
                  <a:lnTo>
                    <a:pt x="473974" y="26810"/>
                  </a:lnTo>
                  <a:lnTo>
                    <a:pt x="431871" y="12186"/>
                  </a:lnTo>
                  <a:lnTo>
                    <a:pt x="387469" y="3114"/>
                  </a:lnTo>
                  <a:lnTo>
                    <a:pt x="341172" y="0"/>
                  </a:lnTo>
                  <a:lnTo>
                    <a:pt x="294876" y="3114"/>
                  </a:lnTo>
                  <a:lnTo>
                    <a:pt x="250473" y="12186"/>
                  </a:lnTo>
                  <a:lnTo>
                    <a:pt x="208370" y="26810"/>
                  </a:lnTo>
                  <a:lnTo>
                    <a:pt x="168973" y="46578"/>
                  </a:lnTo>
                  <a:lnTo>
                    <a:pt x="132689" y="71086"/>
                  </a:lnTo>
                  <a:lnTo>
                    <a:pt x="99925" y="99925"/>
                  </a:lnTo>
                  <a:lnTo>
                    <a:pt x="71086" y="132689"/>
                  </a:lnTo>
                  <a:lnTo>
                    <a:pt x="46578" y="168973"/>
                  </a:lnTo>
                  <a:lnTo>
                    <a:pt x="26810" y="208370"/>
                  </a:lnTo>
                  <a:lnTo>
                    <a:pt x="12186" y="250473"/>
                  </a:lnTo>
                  <a:lnTo>
                    <a:pt x="3114" y="294876"/>
                  </a:lnTo>
                  <a:lnTo>
                    <a:pt x="0" y="341172"/>
                  </a:lnTo>
                </a:path>
              </a:pathLst>
            </a:custGeom>
            <a:ln w="88900">
              <a:solidFill>
                <a:srgbClr val="AB182D"/>
              </a:solidFill>
            </a:ln>
          </p:spPr>
          <p:txBody>
            <a:bodyPr wrap="square" lIns="0" tIns="0" rIns="0" bIns="0" rtlCol="0"/>
            <a:lstStyle/>
            <a:p>
              <a:endParaRPr/>
            </a:p>
          </p:txBody>
        </p:sp>
        <p:sp>
          <p:nvSpPr>
            <p:cNvPr id="32" name="object 32"/>
            <p:cNvSpPr/>
            <p:nvPr/>
          </p:nvSpPr>
          <p:spPr>
            <a:xfrm>
              <a:off x="7510443" y="4392232"/>
              <a:ext cx="0" cy="262890"/>
            </a:xfrm>
            <a:custGeom>
              <a:avLst/>
              <a:gdLst/>
              <a:ahLst/>
              <a:cxnLst/>
              <a:rect l="l" t="t" r="r" b="b"/>
              <a:pathLst>
                <a:path h="262889">
                  <a:moveTo>
                    <a:pt x="0" y="0"/>
                  </a:moveTo>
                  <a:lnTo>
                    <a:pt x="0" y="262432"/>
                  </a:lnTo>
                </a:path>
              </a:pathLst>
            </a:custGeom>
            <a:ln w="88900">
              <a:solidFill>
                <a:srgbClr val="AB182D"/>
              </a:solidFill>
            </a:ln>
          </p:spPr>
          <p:txBody>
            <a:bodyPr wrap="square" lIns="0" tIns="0" rIns="0" bIns="0" rtlCol="0"/>
            <a:lstStyle/>
            <a:p>
              <a:endParaRPr/>
            </a:p>
          </p:txBody>
        </p:sp>
        <p:sp>
          <p:nvSpPr>
            <p:cNvPr id="33" name="object 33"/>
            <p:cNvSpPr/>
            <p:nvPr/>
          </p:nvSpPr>
          <p:spPr>
            <a:xfrm>
              <a:off x="8192786" y="4392232"/>
              <a:ext cx="0" cy="262890"/>
            </a:xfrm>
            <a:custGeom>
              <a:avLst/>
              <a:gdLst/>
              <a:ahLst/>
              <a:cxnLst/>
              <a:rect l="l" t="t" r="r" b="b"/>
              <a:pathLst>
                <a:path h="262889">
                  <a:moveTo>
                    <a:pt x="0" y="0"/>
                  </a:moveTo>
                  <a:lnTo>
                    <a:pt x="0" y="262432"/>
                  </a:lnTo>
                </a:path>
              </a:pathLst>
            </a:custGeom>
            <a:ln w="88900">
              <a:solidFill>
                <a:srgbClr val="AB182D"/>
              </a:solidFill>
            </a:ln>
          </p:spPr>
          <p:txBody>
            <a:bodyPr wrap="square" lIns="0" tIns="0" rIns="0" bIns="0" rtlCol="0"/>
            <a:lstStyle/>
            <a:p>
              <a:endParaRPr/>
            </a:p>
          </p:txBody>
        </p:sp>
        <p:sp>
          <p:nvSpPr>
            <p:cNvPr id="34" name="object 34"/>
            <p:cNvSpPr/>
            <p:nvPr/>
          </p:nvSpPr>
          <p:spPr>
            <a:xfrm>
              <a:off x="4471742" y="3270562"/>
              <a:ext cx="3987800" cy="755650"/>
            </a:xfrm>
            <a:custGeom>
              <a:avLst/>
              <a:gdLst/>
              <a:ahLst/>
              <a:cxnLst/>
              <a:rect l="l" t="t" r="r" b="b"/>
              <a:pathLst>
                <a:path w="3987800" h="755650">
                  <a:moveTo>
                    <a:pt x="3987673" y="755510"/>
                  </a:moveTo>
                  <a:lnTo>
                    <a:pt x="2011832" y="0"/>
                  </a:lnTo>
                  <a:lnTo>
                    <a:pt x="0" y="755510"/>
                  </a:lnTo>
                </a:path>
              </a:pathLst>
            </a:custGeom>
            <a:ln w="88900">
              <a:solidFill>
                <a:srgbClr val="AB182D"/>
              </a:solidFill>
            </a:ln>
          </p:spPr>
          <p:txBody>
            <a:bodyPr wrap="square" lIns="0" tIns="0" rIns="0" bIns="0" rtlCol="0"/>
            <a:lstStyle/>
            <a:p>
              <a:endParaRPr/>
            </a:p>
          </p:txBody>
        </p:sp>
        <p:sp>
          <p:nvSpPr>
            <p:cNvPr id="35" name="object 35"/>
            <p:cNvSpPr/>
            <p:nvPr/>
          </p:nvSpPr>
          <p:spPr>
            <a:xfrm>
              <a:off x="4472340" y="4616575"/>
              <a:ext cx="4029710" cy="0"/>
            </a:xfrm>
            <a:custGeom>
              <a:avLst/>
              <a:gdLst/>
              <a:ahLst/>
              <a:cxnLst/>
              <a:rect l="l" t="t" r="r" b="b"/>
              <a:pathLst>
                <a:path w="4029709">
                  <a:moveTo>
                    <a:pt x="0" y="0"/>
                  </a:moveTo>
                  <a:lnTo>
                    <a:pt x="4029189" y="0"/>
                  </a:lnTo>
                </a:path>
              </a:pathLst>
            </a:custGeom>
            <a:ln w="88900">
              <a:solidFill>
                <a:srgbClr val="AB182D"/>
              </a:solidFill>
            </a:ln>
          </p:spPr>
          <p:txBody>
            <a:bodyPr wrap="square" lIns="0" tIns="0" rIns="0" bIns="0" rtlCol="0"/>
            <a:lstStyle/>
            <a:p>
              <a:endParaRPr/>
            </a:p>
          </p:txBody>
        </p:sp>
        <p:sp>
          <p:nvSpPr>
            <p:cNvPr id="36" name="object 36"/>
            <p:cNvSpPr/>
            <p:nvPr/>
          </p:nvSpPr>
          <p:spPr>
            <a:xfrm>
              <a:off x="4119355" y="2715005"/>
              <a:ext cx="792480" cy="792480"/>
            </a:xfrm>
            <a:custGeom>
              <a:avLst/>
              <a:gdLst/>
              <a:ahLst/>
              <a:cxnLst/>
              <a:rect l="l" t="t" r="r" b="b"/>
              <a:pathLst>
                <a:path w="792479" h="792479">
                  <a:moveTo>
                    <a:pt x="395998" y="0"/>
                  </a:moveTo>
                  <a:lnTo>
                    <a:pt x="349816" y="2663"/>
                  </a:lnTo>
                  <a:lnTo>
                    <a:pt x="305198" y="10457"/>
                  </a:lnTo>
                  <a:lnTo>
                    <a:pt x="262443" y="23084"/>
                  </a:lnTo>
                  <a:lnTo>
                    <a:pt x="221847" y="40246"/>
                  </a:lnTo>
                  <a:lnTo>
                    <a:pt x="183707" y="61647"/>
                  </a:lnTo>
                  <a:lnTo>
                    <a:pt x="148320" y="86989"/>
                  </a:lnTo>
                  <a:lnTo>
                    <a:pt x="115984" y="115976"/>
                  </a:lnTo>
                  <a:lnTo>
                    <a:pt x="86995" y="148310"/>
                  </a:lnTo>
                  <a:lnTo>
                    <a:pt x="61651" y="183694"/>
                  </a:lnTo>
                  <a:lnTo>
                    <a:pt x="40249" y="221832"/>
                  </a:lnTo>
                  <a:lnTo>
                    <a:pt x="23085" y="262426"/>
                  </a:lnTo>
                  <a:lnTo>
                    <a:pt x="10458" y="305179"/>
                  </a:lnTo>
                  <a:lnTo>
                    <a:pt x="2664" y="349793"/>
                  </a:lnTo>
                  <a:lnTo>
                    <a:pt x="0" y="395973"/>
                  </a:lnTo>
                  <a:lnTo>
                    <a:pt x="2664" y="442155"/>
                  </a:lnTo>
                  <a:lnTo>
                    <a:pt x="10458" y="486773"/>
                  </a:lnTo>
                  <a:lnTo>
                    <a:pt x="23085" y="529529"/>
                  </a:lnTo>
                  <a:lnTo>
                    <a:pt x="40249" y="570127"/>
                  </a:lnTo>
                  <a:lnTo>
                    <a:pt x="61651" y="608268"/>
                  </a:lnTo>
                  <a:lnTo>
                    <a:pt x="86995" y="643656"/>
                  </a:lnTo>
                  <a:lnTo>
                    <a:pt x="115984" y="675994"/>
                  </a:lnTo>
                  <a:lnTo>
                    <a:pt x="148320" y="704984"/>
                  </a:lnTo>
                  <a:lnTo>
                    <a:pt x="183707" y="730329"/>
                  </a:lnTo>
                  <a:lnTo>
                    <a:pt x="221847" y="751732"/>
                  </a:lnTo>
                  <a:lnTo>
                    <a:pt x="262443" y="768897"/>
                  </a:lnTo>
                  <a:lnTo>
                    <a:pt x="305198" y="781525"/>
                  </a:lnTo>
                  <a:lnTo>
                    <a:pt x="349816" y="789320"/>
                  </a:lnTo>
                  <a:lnTo>
                    <a:pt x="395998" y="791984"/>
                  </a:lnTo>
                  <a:lnTo>
                    <a:pt x="442181" y="789320"/>
                  </a:lnTo>
                  <a:lnTo>
                    <a:pt x="486798" y="781525"/>
                  </a:lnTo>
                  <a:lnTo>
                    <a:pt x="529553" y="768897"/>
                  </a:lnTo>
                  <a:lnTo>
                    <a:pt x="570150" y="751732"/>
                  </a:lnTo>
                  <a:lnTo>
                    <a:pt x="608290" y="730329"/>
                  </a:lnTo>
                  <a:lnTo>
                    <a:pt x="643676" y="704984"/>
                  </a:lnTo>
                  <a:lnTo>
                    <a:pt x="676013" y="675994"/>
                  </a:lnTo>
                  <a:lnTo>
                    <a:pt x="705001" y="643656"/>
                  </a:lnTo>
                  <a:lnTo>
                    <a:pt x="730345" y="608268"/>
                  </a:lnTo>
                  <a:lnTo>
                    <a:pt x="751748" y="570127"/>
                  </a:lnTo>
                  <a:lnTo>
                    <a:pt x="768911" y="529529"/>
                  </a:lnTo>
                  <a:lnTo>
                    <a:pt x="781538" y="486773"/>
                  </a:lnTo>
                  <a:lnTo>
                    <a:pt x="789333" y="442155"/>
                  </a:lnTo>
                  <a:lnTo>
                    <a:pt x="791997" y="395973"/>
                  </a:lnTo>
                  <a:lnTo>
                    <a:pt x="789333" y="349793"/>
                  </a:lnTo>
                  <a:lnTo>
                    <a:pt x="781538" y="305179"/>
                  </a:lnTo>
                  <a:lnTo>
                    <a:pt x="768911" y="262426"/>
                  </a:lnTo>
                  <a:lnTo>
                    <a:pt x="751748" y="221832"/>
                  </a:lnTo>
                  <a:lnTo>
                    <a:pt x="730345" y="183694"/>
                  </a:lnTo>
                  <a:lnTo>
                    <a:pt x="705001" y="148310"/>
                  </a:lnTo>
                  <a:lnTo>
                    <a:pt x="676013" y="115976"/>
                  </a:lnTo>
                  <a:lnTo>
                    <a:pt x="643676" y="86989"/>
                  </a:lnTo>
                  <a:lnTo>
                    <a:pt x="608290" y="61647"/>
                  </a:lnTo>
                  <a:lnTo>
                    <a:pt x="570150" y="40246"/>
                  </a:lnTo>
                  <a:lnTo>
                    <a:pt x="529553" y="23084"/>
                  </a:lnTo>
                  <a:lnTo>
                    <a:pt x="486798" y="10457"/>
                  </a:lnTo>
                  <a:lnTo>
                    <a:pt x="442181" y="2663"/>
                  </a:lnTo>
                  <a:lnTo>
                    <a:pt x="395998" y="0"/>
                  </a:lnTo>
                  <a:close/>
                </a:path>
              </a:pathLst>
            </a:custGeom>
            <a:solidFill>
              <a:srgbClr val="AB182D"/>
            </a:solidFill>
          </p:spPr>
          <p:txBody>
            <a:bodyPr wrap="square" lIns="0" tIns="0" rIns="0" bIns="0" rtlCol="0"/>
            <a:lstStyle/>
            <a:p>
              <a:endParaRPr/>
            </a:p>
          </p:txBody>
        </p:sp>
        <p:sp>
          <p:nvSpPr>
            <p:cNvPr id="37" name="object 37"/>
            <p:cNvSpPr/>
            <p:nvPr/>
          </p:nvSpPr>
          <p:spPr>
            <a:xfrm>
              <a:off x="4241025" y="2836684"/>
              <a:ext cx="548640" cy="548640"/>
            </a:xfrm>
            <a:custGeom>
              <a:avLst/>
              <a:gdLst/>
              <a:ahLst/>
              <a:cxnLst/>
              <a:rect l="l" t="t" r="r" b="b"/>
              <a:pathLst>
                <a:path w="548639" h="548639">
                  <a:moveTo>
                    <a:pt x="32054" y="322160"/>
                  </a:moveTo>
                  <a:lnTo>
                    <a:pt x="30302" y="312216"/>
                  </a:lnTo>
                  <a:lnTo>
                    <a:pt x="25565" y="308902"/>
                  </a:lnTo>
                  <a:lnTo>
                    <a:pt x="7213" y="312127"/>
                  </a:lnTo>
                  <a:lnTo>
                    <a:pt x="4025" y="315925"/>
                  </a:lnTo>
                  <a:lnTo>
                    <a:pt x="4013" y="325412"/>
                  </a:lnTo>
                  <a:lnTo>
                    <a:pt x="8102" y="329514"/>
                  </a:lnTo>
                  <a:lnTo>
                    <a:pt x="13157" y="329514"/>
                  </a:lnTo>
                  <a:lnTo>
                    <a:pt x="14224" y="329463"/>
                  </a:lnTo>
                  <a:lnTo>
                    <a:pt x="28740" y="326910"/>
                  </a:lnTo>
                  <a:lnTo>
                    <a:pt x="32054" y="322160"/>
                  </a:lnTo>
                  <a:close/>
                </a:path>
                <a:path w="548639" h="548639">
                  <a:moveTo>
                    <a:pt x="32067" y="226479"/>
                  </a:moveTo>
                  <a:lnTo>
                    <a:pt x="28740" y="221729"/>
                  </a:lnTo>
                  <a:lnTo>
                    <a:pt x="9791" y="218401"/>
                  </a:lnTo>
                  <a:lnTo>
                    <a:pt x="5041" y="221716"/>
                  </a:lnTo>
                  <a:lnTo>
                    <a:pt x="3289" y="231660"/>
                  </a:lnTo>
                  <a:lnTo>
                    <a:pt x="6616" y="236410"/>
                  </a:lnTo>
                  <a:lnTo>
                    <a:pt x="21120" y="238963"/>
                  </a:lnTo>
                  <a:lnTo>
                    <a:pt x="22186" y="239014"/>
                  </a:lnTo>
                  <a:lnTo>
                    <a:pt x="26631" y="239014"/>
                  </a:lnTo>
                  <a:lnTo>
                    <a:pt x="30429" y="235826"/>
                  </a:lnTo>
                  <a:lnTo>
                    <a:pt x="32067" y="226479"/>
                  </a:lnTo>
                  <a:close/>
                </a:path>
                <a:path w="548639" h="548639">
                  <a:moveTo>
                    <a:pt x="44056" y="363524"/>
                  </a:moveTo>
                  <a:lnTo>
                    <a:pt x="40601" y="354025"/>
                  </a:lnTo>
                  <a:lnTo>
                    <a:pt x="35356" y="351574"/>
                  </a:lnTo>
                  <a:lnTo>
                    <a:pt x="18402" y="357746"/>
                  </a:lnTo>
                  <a:lnTo>
                    <a:pt x="15989" y="361175"/>
                  </a:lnTo>
                  <a:lnTo>
                    <a:pt x="16002" y="370078"/>
                  </a:lnTo>
                  <a:lnTo>
                    <a:pt x="20091" y="374167"/>
                  </a:lnTo>
                  <a:lnTo>
                    <a:pt x="25146" y="374167"/>
                  </a:lnTo>
                  <a:lnTo>
                    <a:pt x="26212" y="374167"/>
                  </a:lnTo>
                  <a:lnTo>
                    <a:pt x="27266" y="373976"/>
                  </a:lnTo>
                  <a:lnTo>
                    <a:pt x="41605" y="368769"/>
                  </a:lnTo>
                  <a:lnTo>
                    <a:pt x="44056" y="363524"/>
                  </a:lnTo>
                  <a:close/>
                </a:path>
                <a:path w="548639" h="548639">
                  <a:moveTo>
                    <a:pt x="44081" y="185102"/>
                  </a:moveTo>
                  <a:lnTo>
                    <a:pt x="41605" y="179870"/>
                  </a:lnTo>
                  <a:lnTo>
                    <a:pt x="28270" y="175044"/>
                  </a:lnTo>
                  <a:lnTo>
                    <a:pt x="23164" y="173291"/>
                  </a:lnTo>
                  <a:lnTo>
                    <a:pt x="17957" y="175831"/>
                  </a:lnTo>
                  <a:lnTo>
                    <a:pt x="14693" y="185394"/>
                  </a:lnTo>
                  <a:lnTo>
                    <a:pt x="17233" y="190588"/>
                  </a:lnTo>
                  <a:lnTo>
                    <a:pt x="22021" y="192227"/>
                  </a:lnTo>
                  <a:lnTo>
                    <a:pt x="31610" y="195719"/>
                  </a:lnTo>
                  <a:lnTo>
                    <a:pt x="32664" y="195910"/>
                  </a:lnTo>
                  <a:lnTo>
                    <a:pt x="33731" y="195910"/>
                  </a:lnTo>
                  <a:lnTo>
                    <a:pt x="37604" y="195922"/>
                  </a:lnTo>
                  <a:lnTo>
                    <a:pt x="41059" y="193497"/>
                  </a:lnTo>
                  <a:lnTo>
                    <a:pt x="44081" y="185102"/>
                  </a:lnTo>
                  <a:close/>
                </a:path>
                <a:path w="548639" h="548639">
                  <a:moveTo>
                    <a:pt x="73152" y="269265"/>
                  </a:moveTo>
                  <a:lnTo>
                    <a:pt x="69062" y="265176"/>
                  </a:lnTo>
                  <a:lnTo>
                    <a:pt x="4089" y="265176"/>
                  </a:lnTo>
                  <a:lnTo>
                    <a:pt x="0" y="269265"/>
                  </a:lnTo>
                  <a:lnTo>
                    <a:pt x="0" y="279374"/>
                  </a:lnTo>
                  <a:lnTo>
                    <a:pt x="4089" y="283464"/>
                  </a:lnTo>
                  <a:lnTo>
                    <a:pt x="64008" y="283464"/>
                  </a:lnTo>
                  <a:lnTo>
                    <a:pt x="69062" y="283464"/>
                  </a:lnTo>
                  <a:lnTo>
                    <a:pt x="73152" y="279374"/>
                  </a:lnTo>
                  <a:lnTo>
                    <a:pt x="73152" y="269265"/>
                  </a:lnTo>
                  <a:close/>
                </a:path>
                <a:path w="548639" h="548639">
                  <a:moveTo>
                    <a:pt x="86779" y="160223"/>
                  </a:moveTo>
                  <a:lnTo>
                    <a:pt x="85280" y="154622"/>
                  </a:lnTo>
                  <a:lnTo>
                    <a:pt x="44881" y="131343"/>
                  </a:lnTo>
                  <a:lnTo>
                    <a:pt x="39357" y="132816"/>
                  </a:lnTo>
                  <a:lnTo>
                    <a:pt x="34277" y="141490"/>
                  </a:lnTo>
                  <a:lnTo>
                    <a:pt x="35737" y="147091"/>
                  </a:lnTo>
                  <a:lnTo>
                    <a:pt x="73152" y="168744"/>
                  </a:lnTo>
                  <a:lnTo>
                    <a:pt x="74739" y="169164"/>
                  </a:lnTo>
                  <a:lnTo>
                    <a:pt x="76339" y="169164"/>
                  </a:lnTo>
                  <a:lnTo>
                    <a:pt x="79603" y="169164"/>
                  </a:lnTo>
                  <a:lnTo>
                    <a:pt x="82626" y="167424"/>
                  </a:lnTo>
                  <a:lnTo>
                    <a:pt x="86779" y="160223"/>
                  </a:lnTo>
                  <a:close/>
                </a:path>
                <a:path w="548639" h="548639">
                  <a:moveTo>
                    <a:pt x="86855" y="388315"/>
                  </a:moveTo>
                  <a:lnTo>
                    <a:pt x="81737" y="379603"/>
                  </a:lnTo>
                  <a:lnTo>
                    <a:pt x="76136" y="378142"/>
                  </a:lnTo>
                  <a:lnTo>
                    <a:pt x="37274" y="400621"/>
                  </a:lnTo>
                  <a:lnTo>
                    <a:pt x="35534" y="403644"/>
                  </a:lnTo>
                  <a:lnTo>
                    <a:pt x="35534" y="411962"/>
                  </a:lnTo>
                  <a:lnTo>
                    <a:pt x="39624" y="416052"/>
                  </a:lnTo>
                  <a:lnTo>
                    <a:pt x="44678" y="416052"/>
                  </a:lnTo>
                  <a:lnTo>
                    <a:pt x="46278" y="416052"/>
                  </a:lnTo>
                  <a:lnTo>
                    <a:pt x="47866" y="415632"/>
                  </a:lnTo>
                  <a:lnTo>
                    <a:pt x="85394" y="393928"/>
                  </a:lnTo>
                  <a:lnTo>
                    <a:pt x="86855" y="388315"/>
                  </a:lnTo>
                  <a:close/>
                </a:path>
                <a:path w="548639" h="548639">
                  <a:moveTo>
                    <a:pt x="88430" y="111734"/>
                  </a:moveTo>
                  <a:lnTo>
                    <a:pt x="87934" y="105968"/>
                  </a:lnTo>
                  <a:lnTo>
                    <a:pt x="77050" y="96850"/>
                  </a:lnTo>
                  <a:lnTo>
                    <a:pt x="73240" y="93776"/>
                  </a:lnTo>
                  <a:lnTo>
                    <a:pt x="67678" y="94259"/>
                  </a:lnTo>
                  <a:lnTo>
                    <a:pt x="61125" y="101752"/>
                  </a:lnTo>
                  <a:lnTo>
                    <a:pt x="61506" y="107530"/>
                  </a:lnTo>
                  <a:lnTo>
                    <a:pt x="65303" y="110858"/>
                  </a:lnTo>
                  <a:lnTo>
                    <a:pt x="73952" y="118110"/>
                  </a:lnTo>
                  <a:lnTo>
                    <a:pt x="76034" y="118872"/>
                  </a:lnTo>
                  <a:lnTo>
                    <a:pt x="78181" y="118872"/>
                  </a:lnTo>
                  <a:lnTo>
                    <a:pt x="80886" y="118872"/>
                  </a:lnTo>
                  <a:lnTo>
                    <a:pt x="83451" y="117678"/>
                  </a:lnTo>
                  <a:lnTo>
                    <a:pt x="88430" y="111734"/>
                  </a:lnTo>
                  <a:close/>
                </a:path>
                <a:path w="548639" h="548639">
                  <a:moveTo>
                    <a:pt x="88531" y="436562"/>
                  </a:moveTo>
                  <a:lnTo>
                    <a:pt x="81889" y="428955"/>
                  </a:lnTo>
                  <a:lnTo>
                    <a:pt x="76111" y="428574"/>
                  </a:lnTo>
                  <a:lnTo>
                    <a:pt x="72313" y="431901"/>
                  </a:lnTo>
                  <a:lnTo>
                    <a:pt x="63233" y="439508"/>
                  </a:lnTo>
                  <a:lnTo>
                    <a:pt x="62039" y="442074"/>
                  </a:lnTo>
                  <a:lnTo>
                    <a:pt x="62039" y="449834"/>
                  </a:lnTo>
                  <a:lnTo>
                    <a:pt x="66128" y="453923"/>
                  </a:lnTo>
                  <a:lnTo>
                    <a:pt x="71183" y="453923"/>
                  </a:lnTo>
                  <a:lnTo>
                    <a:pt x="73329" y="453923"/>
                  </a:lnTo>
                  <a:lnTo>
                    <a:pt x="75412" y="453161"/>
                  </a:lnTo>
                  <a:lnTo>
                    <a:pt x="84061" y="445909"/>
                  </a:lnTo>
                  <a:lnTo>
                    <a:pt x="88150" y="442328"/>
                  </a:lnTo>
                  <a:lnTo>
                    <a:pt x="88531" y="436562"/>
                  </a:lnTo>
                  <a:close/>
                </a:path>
                <a:path w="548639" h="548639">
                  <a:moveTo>
                    <a:pt x="119976" y="76187"/>
                  </a:moveTo>
                  <a:lnTo>
                    <a:pt x="110858" y="65316"/>
                  </a:lnTo>
                  <a:lnTo>
                    <a:pt x="107619" y="61620"/>
                  </a:lnTo>
                  <a:lnTo>
                    <a:pt x="102057" y="61137"/>
                  </a:lnTo>
                  <a:lnTo>
                    <a:pt x="94310" y="67373"/>
                  </a:lnTo>
                  <a:lnTo>
                    <a:pt x="93675" y="73126"/>
                  </a:lnTo>
                  <a:lnTo>
                    <a:pt x="96850" y="77063"/>
                  </a:lnTo>
                  <a:lnTo>
                    <a:pt x="104457" y="86131"/>
                  </a:lnTo>
                  <a:lnTo>
                    <a:pt x="107022" y="87337"/>
                  </a:lnTo>
                  <a:lnTo>
                    <a:pt x="109728" y="87337"/>
                  </a:lnTo>
                  <a:lnTo>
                    <a:pt x="111874" y="87337"/>
                  </a:lnTo>
                  <a:lnTo>
                    <a:pt x="113957" y="86575"/>
                  </a:lnTo>
                  <a:lnTo>
                    <a:pt x="119481" y="81953"/>
                  </a:lnTo>
                  <a:lnTo>
                    <a:pt x="119976" y="76187"/>
                  </a:lnTo>
                  <a:close/>
                </a:path>
                <a:path w="548639" h="548639">
                  <a:moveTo>
                    <a:pt x="120167" y="472097"/>
                  </a:moveTo>
                  <a:lnTo>
                    <a:pt x="119545" y="466344"/>
                  </a:lnTo>
                  <a:lnTo>
                    <a:pt x="111671" y="460019"/>
                  </a:lnTo>
                  <a:lnTo>
                    <a:pt x="105918" y="460641"/>
                  </a:lnTo>
                  <a:lnTo>
                    <a:pt x="102743" y="464578"/>
                  </a:lnTo>
                  <a:lnTo>
                    <a:pt x="95491" y="473227"/>
                  </a:lnTo>
                  <a:lnTo>
                    <a:pt x="94742" y="475310"/>
                  </a:lnTo>
                  <a:lnTo>
                    <a:pt x="94729" y="482498"/>
                  </a:lnTo>
                  <a:lnTo>
                    <a:pt x="98818" y="486600"/>
                  </a:lnTo>
                  <a:lnTo>
                    <a:pt x="103873" y="486600"/>
                  </a:lnTo>
                  <a:lnTo>
                    <a:pt x="106578" y="486600"/>
                  </a:lnTo>
                  <a:lnTo>
                    <a:pt x="109143" y="485406"/>
                  </a:lnTo>
                  <a:lnTo>
                    <a:pt x="116751" y="476326"/>
                  </a:lnTo>
                  <a:lnTo>
                    <a:pt x="120167" y="472097"/>
                  </a:lnTo>
                  <a:close/>
                </a:path>
                <a:path w="548639" h="548639">
                  <a:moveTo>
                    <a:pt x="170459" y="76136"/>
                  </a:moveTo>
                  <a:lnTo>
                    <a:pt x="147116" y="35775"/>
                  </a:lnTo>
                  <a:lnTo>
                    <a:pt x="141579" y="34290"/>
                  </a:lnTo>
                  <a:lnTo>
                    <a:pt x="132842" y="39268"/>
                  </a:lnTo>
                  <a:lnTo>
                    <a:pt x="131305" y="44843"/>
                  </a:lnTo>
                  <a:lnTo>
                    <a:pt x="153720" y="83743"/>
                  </a:lnTo>
                  <a:lnTo>
                    <a:pt x="156756" y="85483"/>
                  </a:lnTo>
                  <a:lnTo>
                    <a:pt x="160020" y="85483"/>
                  </a:lnTo>
                  <a:lnTo>
                    <a:pt x="161620" y="85483"/>
                  </a:lnTo>
                  <a:lnTo>
                    <a:pt x="163195" y="85064"/>
                  </a:lnTo>
                  <a:lnTo>
                    <a:pt x="168960" y="81737"/>
                  </a:lnTo>
                  <a:lnTo>
                    <a:pt x="170459" y="76136"/>
                  </a:lnTo>
                  <a:close/>
                </a:path>
                <a:path w="548639" h="548639">
                  <a:moveTo>
                    <a:pt x="170510" y="472376"/>
                  </a:moveTo>
                  <a:lnTo>
                    <a:pt x="168973" y="466788"/>
                  </a:lnTo>
                  <a:lnTo>
                    <a:pt x="160185" y="461797"/>
                  </a:lnTo>
                  <a:lnTo>
                    <a:pt x="154609" y="463334"/>
                  </a:lnTo>
                  <a:lnTo>
                    <a:pt x="133019" y="500786"/>
                  </a:lnTo>
                  <a:lnTo>
                    <a:pt x="132600" y="502361"/>
                  </a:lnTo>
                  <a:lnTo>
                    <a:pt x="132588" y="509016"/>
                  </a:lnTo>
                  <a:lnTo>
                    <a:pt x="136677" y="513118"/>
                  </a:lnTo>
                  <a:lnTo>
                    <a:pt x="141732" y="513118"/>
                  </a:lnTo>
                  <a:lnTo>
                    <a:pt x="144995" y="513118"/>
                  </a:lnTo>
                  <a:lnTo>
                    <a:pt x="148018" y="511378"/>
                  </a:lnTo>
                  <a:lnTo>
                    <a:pt x="170510" y="472376"/>
                  </a:lnTo>
                  <a:close/>
                </a:path>
                <a:path w="548639" h="548639">
                  <a:moveTo>
                    <a:pt x="197065" y="513295"/>
                  </a:moveTo>
                  <a:lnTo>
                    <a:pt x="194614" y="508050"/>
                  </a:lnTo>
                  <a:lnTo>
                    <a:pt x="185127" y="504596"/>
                  </a:lnTo>
                  <a:lnTo>
                    <a:pt x="179870" y="507047"/>
                  </a:lnTo>
                  <a:lnTo>
                    <a:pt x="174663" y="521385"/>
                  </a:lnTo>
                  <a:lnTo>
                    <a:pt x="174485" y="522439"/>
                  </a:lnTo>
                  <a:lnTo>
                    <a:pt x="174485" y="528561"/>
                  </a:lnTo>
                  <a:lnTo>
                    <a:pt x="178574" y="532650"/>
                  </a:lnTo>
                  <a:lnTo>
                    <a:pt x="183629" y="532650"/>
                  </a:lnTo>
                  <a:lnTo>
                    <a:pt x="187464" y="532650"/>
                  </a:lnTo>
                  <a:lnTo>
                    <a:pt x="190906" y="530250"/>
                  </a:lnTo>
                  <a:lnTo>
                    <a:pt x="197065" y="513295"/>
                  </a:lnTo>
                  <a:close/>
                </a:path>
                <a:path w="548639" h="548639">
                  <a:moveTo>
                    <a:pt x="197078" y="35344"/>
                  </a:moveTo>
                  <a:lnTo>
                    <a:pt x="192227" y="22009"/>
                  </a:lnTo>
                  <a:lnTo>
                    <a:pt x="190284" y="16967"/>
                  </a:lnTo>
                  <a:lnTo>
                    <a:pt x="184988" y="14617"/>
                  </a:lnTo>
                  <a:lnTo>
                    <a:pt x="175564" y="18262"/>
                  </a:lnTo>
                  <a:lnTo>
                    <a:pt x="173215" y="23545"/>
                  </a:lnTo>
                  <a:lnTo>
                    <a:pt x="175044" y="28257"/>
                  </a:lnTo>
                  <a:lnTo>
                    <a:pt x="179476" y="40462"/>
                  </a:lnTo>
                  <a:lnTo>
                    <a:pt x="182905" y="42875"/>
                  </a:lnTo>
                  <a:lnTo>
                    <a:pt x="186753" y="42875"/>
                  </a:lnTo>
                  <a:lnTo>
                    <a:pt x="187820" y="42875"/>
                  </a:lnTo>
                  <a:lnTo>
                    <a:pt x="188874" y="42684"/>
                  </a:lnTo>
                  <a:lnTo>
                    <a:pt x="194627" y="40601"/>
                  </a:lnTo>
                  <a:lnTo>
                    <a:pt x="197078" y="35344"/>
                  </a:lnTo>
                  <a:close/>
                </a:path>
                <a:path w="548639" h="548639">
                  <a:moveTo>
                    <a:pt x="239750" y="523074"/>
                  </a:moveTo>
                  <a:lnTo>
                    <a:pt x="236423" y="518325"/>
                  </a:lnTo>
                  <a:lnTo>
                    <a:pt x="226479" y="516572"/>
                  </a:lnTo>
                  <a:lnTo>
                    <a:pt x="221729" y="519899"/>
                  </a:lnTo>
                  <a:lnTo>
                    <a:pt x="218389" y="538848"/>
                  </a:lnTo>
                  <a:lnTo>
                    <a:pt x="221716" y="543598"/>
                  </a:lnTo>
                  <a:lnTo>
                    <a:pt x="227215" y="544563"/>
                  </a:lnTo>
                  <a:lnTo>
                    <a:pt x="227749" y="544614"/>
                  </a:lnTo>
                  <a:lnTo>
                    <a:pt x="232714" y="544614"/>
                  </a:lnTo>
                  <a:lnTo>
                    <a:pt x="236512" y="541426"/>
                  </a:lnTo>
                  <a:lnTo>
                    <a:pt x="239750" y="523074"/>
                  </a:lnTo>
                  <a:close/>
                </a:path>
                <a:path w="548639" h="548639">
                  <a:moveTo>
                    <a:pt x="239750" y="25565"/>
                  </a:moveTo>
                  <a:lnTo>
                    <a:pt x="236410" y="6616"/>
                  </a:lnTo>
                  <a:lnTo>
                    <a:pt x="231660" y="3289"/>
                  </a:lnTo>
                  <a:lnTo>
                    <a:pt x="221716" y="5041"/>
                  </a:lnTo>
                  <a:lnTo>
                    <a:pt x="218389" y="9779"/>
                  </a:lnTo>
                  <a:lnTo>
                    <a:pt x="221627" y="28130"/>
                  </a:lnTo>
                  <a:lnTo>
                    <a:pt x="225425" y="31318"/>
                  </a:lnTo>
                  <a:lnTo>
                    <a:pt x="230390" y="31318"/>
                  </a:lnTo>
                  <a:lnTo>
                    <a:pt x="230924" y="31267"/>
                  </a:lnTo>
                  <a:lnTo>
                    <a:pt x="236423" y="30302"/>
                  </a:lnTo>
                  <a:lnTo>
                    <a:pt x="239750" y="25565"/>
                  </a:lnTo>
                  <a:close/>
                </a:path>
                <a:path w="548639" h="548639">
                  <a:moveTo>
                    <a:pt x="283464" y="479577"/>
                  </a:moveTo>
                  <a:lnTo>
                    <a:pt x="279374" y="475488"/>
                  </a:lnTo>
                  <a:lnTo>
                    <a:pt x="269265" y="475488"/>
                  </a:lnTo>
                  <a:lnTo>
                    <a:pt x="265176" y="479577"/>
                  </a:lnTo>
                  <a:lnTo>
                    <a:pt x="265176" y="544550"/>
                  </a:lnTo>
                  <a:lnTo>
                    <a:pt x="269265" y="548640"/>
                  </a:lnTo>
                  <a:lnTo>
                    <a:pt x="274320" y="548640"/>
                  </a:lnTo>
                  <a:lnTo>
                    <a:pt x="279374" y="548640"/>
                  </a:lnTo>
                  <a:lnTo>
                    <a:pt x="283464" y="544550"/>
                  </a:lnTo>
                  <a:lnTo>
                    <a:pt x="283464" y="479577"/>
                  </a:lnTo>
                  <a:close/>
                </a:path>
                <a:path w="548639" h="548639">
                  <a:moveTo>
                    <a:pt x="283464" y="4089"/>
                  </a:moveTo>
                  <a:lnTo>
                    <a:pt x="279374" y="0"/>
                  </a:lnTo>
                  <a:lnTo>
                    <a:pt x="269265" y="0"/>
                  </a:lnTo>
                  <a:lnTo>
                    <a:pt x="265176" y="4089"/>
                  </a:lnTo>
                  <a:lnTo>
                    <a:pt x="265176" y="69062"/>
                  </a:lnTo>
                  <a:lnTo>
                    <a:pt x="269265" y="73152"/>
                  </a:lnTo>
                  <a:lnTo>
                    <a:pt x="274320" y="73152"/>
                  </a:lnTo>
                  <a:lnTo>
                    <a:pt x="279374" y="73152"/>
                  </a:lnTo>
                  <a:lnTo>
                    <a:pt x="283464" y="69062"/>
                  </a:lnTo>
                  <a:lnTo>
                    <a:pt x="283464" y="4089"/>
                  </a:lnTo>
                  <a:close/>
                </a:path>
                <a:path w="548639" h="548639">
                  <a:moveTo>
                    <a:pt x="330250" y="538848"/>
                  </a:moveTo>
                  <a:lnTo>
                    <a:pt x="326910" y="519899"/>
                  </a:lnTo>
                  <a:lnTo>
                    <a:pt x="322160" y="516572"/>
                  </a:lnTo>
                  <a:lnTo>
                    <a:pt x="312216" y="518325"/>
                  </a:lnTo>
                  <a:lnTo>
                    <a:pt x="308889" y="523074"/>
                  </a:lnTo>
                  <a:lnTo>
                    <a:pt x="312127" y="541426"/>
                  </a:lnTo>
                  <a:lnTo>
                    <a:pt x="315925" y="544614"/>
                  </a:lnTo>
                  <a:lnTo>
                    <a:pt x="320890" y="544614"/>
                  </a:lnTo>
                  <a:lnTo>
                    <a:pt x="321424" y="544563"/>
                  </a:lnTo>
                  <a:lnTo>
                    <a:pt x="326923" y="543598"/>
                  </a:lnTo>
                  <a:lnTo>
                    <a:pt x="330250" y="538848"/>
                  </a:lnTo>
                  <a:close/>
                </a:path>
                <a:path w="548639" h="548639">
                  <a:moveTo>
                    <a:pt x="330263" y="9779"/>
                  </a:moveTo>
                  <a:lnTo>
                    <a:pt x="326936" y="5041"/>
                  </a:lnTo>
                  <a:lnTo>
                    <a:pt x="316992" y="3289"/>
                  </a:lnTo>
                  <a:lnTo>
                    <a:pt x="312242" y="6616"/>
                  </a:lnTo>
                  <a:lnTo>
                    <a:pt x="308902" y="25565"/>
                  </a:lnTo>
                  <a:lnTo>
                    <a:pt x="312229" y="30302"/>
                  </a:lnTo>
                  <a:lnTo>
                    <a:pt x="317728" y="31267"/>
                  </a:lnTo>
                  <a:lnTo>
                    <a:pt x="318795" y="31318"/>
                  </a:lnTo>
                  <a:lnTo>
                    <a:pt x="323227" y="31318"/>
                  </a:lnTo>
                  <a:lnTo>
                    <a:pt x="327025" y="28130"/>
                  </a:lnTo>
                  <a:lnTo>
                    <a:pt x="330263" y="9779"/>
                  </a:lnTo>
                  <a:close/>
                </a:path>
                <a:path w="548639" h="548639">
                  <a:moveTo>
                    <a:pt x="375335" y="525119"/>
                  </a:moveTo>
                  <a:lnTo>
                    <a:pt x="368757" y="507047"/>
                  </a:lnTo>
                  <a:lnTo>
                    <a:pt x="363512" y="504596"/>
                  </a:lnTo>
                  <a:lnTo>
                    <a:pt x="354025" y="508050"/>
                  </a:lnTo>
                  <a:lnTo>
                    <a:pt x="351574" y="513295"/>
                  </a:lnTo>
                  <a:lnTo>
                    <a:pt x="357733" y="530250"/>
                  </a:lnTo>
                  <a:lnTo>
                    <a:pt x="361162" y="532650"/>
                  </a:lnTo>
                  <a:lnTo>
                    <a:pt x="365010" y="532650"/>
                  </a:lnTo>
                  <a:lnTo>
                    <a:pt x="366077" y="532650"/>
                  </a:lnTo>
                  <a:lnTo>
                    <a:pt x="367131" y="532460"/>
                  </a:lnTo>
                  <a:lnTo>
                    <a:pt x="372884" y="530377"/>
                  </a:lnTo>
                  <a:lnTo>
                    <a:pt x="375335" y="525119"/>
                  </a:lnTo>
                  <a:close/>
                </a:path>
                <a:path w="548639" h="548639">
                  <a:moveTo>
                    <a:pt x="375373" y="23152"/>
                  </a:moveTo>
                  <a:lnTo>
                    <a:pt x="372821" y="17957"/>
                  </a:lnTo>
                  <a:lnTo>
                    <a:pt x="363270" y="14681"/>
                  </a:lnTo>
                  <a:lnTo>
                    <a:pt x="358063" y="17233"/>
                  </a:lnTo>
                  <a:lnTo>
                    <a:pt x="356425" y="22009"/>
                  </a:lnTo>
                  <a:lnTo>
                    <a:pt x="352933" y="31610"/>
                  </a:lnTo>
                  <a:lnTo>
                    <a:pt x="352755" y="32664"/>
                  </a:lnTo>
                  <a:lnTo>
                    <a:pt x="352755" y="38785"/>
                  </a:lnTo>
                  <a:lnTo>
                    <a:pt x="356844" y="42875"/>
                  </a:lnTo>
                  <a:lnTo>
                    <a:pt x="361899" y="42875"/>
                  </a:lnTo>
                  <a:lnTo>
                    <a:pt x="365747" y="42875"/>
                  </a:lnTo>
                  <a:lnTo>
                    <a:pt x="369189" y="40462"/>
                  </a:lnTo>
                  <a:lnTo>
                    <a:pt x="373608" y="28257"/>
                  </a:lnTo>
                  <a:lnTo>
                    <a:pt x="375373" y="23152"/>
                  </a:lnTo>
                  <a:close/>
                </a:path>
                <a:path w="548639" h="548639">
                  <a:moveTo>
                    <a:pt x="408000" y="148234"/>
                  </a:moveTo>
                  <a:lnTo>
                    <a:pt x="400862" y="141097"/>
                  </a:lnTo>
                  <a:lnTo>
                    <a:pt x="395071" y="141097"/>
                  </a:lnTo>
                  <a:lnTo>
                    <a:pt x="293712" y="242455"/>
                  </a:lnTo>
                  <a:lnTo>
                    <a:pt x="293712" y="274726"/>
                  </a:lnTo>
                  <a:lnTo>
                    <a:pt x="292620" y="281647"/>
                  </a:lnTo>
                  <a:lnTo>
                    <a:pt x="288823" y="287832"/>
                  </a:lnTo>
                  <a:lnTo>
                    <a:pt x="282917" y="292074"/>
                  </a:lnTo>
                  <a:lnTo>
                    <a:pt x="276085" y="293649"/>
                  </a:lnTo>
                  <a:lnTo>
                    <a:pt x="269163" y="292557"/>
                  </a:lnTo>
                  <a:lnTo>
                    <a:pt x="262966" y="288759"/>
                  </a:lnTo>
                  <a:lnTo>
                    <a:pt x="262432" y="288239"/>
                  </a:lnTo>
                  <a:lnTo>
                    <a:pt x="258330" y="282257"/>
                  </a:lnTo>
                  <a:lnTo>
                    <a:pt x="256882" y="275386"/>
                  </a:lnTo>
                  <a:lnTo>
                    <a:pt x="258127" y="268490"/>
                  </a:lnTo>
                  <a:lnTo>
                    <a:pt x="262051" y="262369"/>
                  </a:lnTo>
                  <a:lnTo>
                    <a:pt x="265417" y="258902"/>
                  </a:lnTo>
                  <a:lnTo>
                    <a:pt x="270040" y="256908"/>
                  </a:lnTo>
                  <a:lnTo>
                    <a:pt x="274878" y="256832"/>
                  </a:lnTo>
                  <a:lnTo>
                    <a:pt x="279742" y="256692"/>
                  </a:lnTo>
                  <a:lnTo>
                    <a:pt x="284441" y="258546"/>
                  </a:lnTo>
                  <a:lnTo>
                    <a:pt x="287896" y="261988"/>
                  </a:lnTo>
                  <a:lnTo>
                    <a:pt x="292125" y="267893"/>
                  </a:lnTo>
                  <a:lnTo>
                    <a:pt x="293712" y="274726"/>
                  </a:lnTo>
                  <a:lnTo>
                    <a:pt x="293712" y="242455"/>
                  </a:lnTo>
                  <a:lnTo>
                    <a:pt x="292887" y="243281"/>
                  </a:lnTo>
                  <a:lnTo>
                    <a:pt x="287324" y="240093"/>
                  </a:lnTo>
                  <a:lnTo>
                    <a:pt x="281000" y="238455"/>
                  </a:lnTo>
                  <a:lnTo>
                    <a:pt x="268566" y="238683"/>
                  </a:lnTo>
                  <a:lnTo>
                    <a:pt x="262661" y="240322"/>
                  </a:lnTo>
                  <a:lnTo>
                    <a:pt x="257416" y="243306"/>
                  </a:lnTo>
                  <a:lnTo>
                    <a:pt x="206921" y="192811"/>
                  </a:lnTo>
                  <a:lnTo>
                    <a:pt x="201129" y="192798"/>
                  </a:lnTo>
                  <a:lnTo>
                    <a:pt x="193954" y="199936"/>
                  </a:lnTo>
                  <a:lnTo>
                    <a:pt x="193941" y="205740"/>
                  </a:lnTo>
                  <a:lnTo>
                    <a:pt x="244055" y="255866"/>
                  </a:lnTo>
                  <a:lnTo>
                    <a:pt x="238912" y="269481"/>
                  </a:lnTo>
                  <a:lnTo>
                    <a:pt x="239369" y="283514"/>
                  </a:lnTo>
                  <a:lnTo>
                    <a:pt x="245059" y="296354"/>
                  </a:lnTo>
                  <a:lnTo>
                    <a:pt x="255600" y="306362"/>
                  </a:lnTo>
                  <a:lnTo>
                    <a:pt x="269214" y="311505"/>
                  </a:lnTo>
                  <a:lnTo>
                    <a:pt x="283248" y="311048"/>
                  </a:lnTo>
                  <a:lnTo>
                    <a:pt x="311708" y="275386"/>
                  </a:lnTo>
                  <a:lnTo>
                    <a:pt x="310311" y="265303"/>
                  </a:lnTo>
                  <a:lnTo>
                    <a:pt x="306476" y="256692"/>
                  </a:lnTo>
                  <a:lnTo>
                    <a:pt x="306108" y="255866"/>
                  </a:lnTo>
                  <a:lnTo>
                    <a:pt x="318681" y="243306"/>
                  </a:lnTo>
                  <a:lnTo>
                    <a:pt x="408000" y="154025"/>
                  </a:lnTo>
                  <a:lnTo>
                    <a:pt x="408000" y="148234"/>
                  </a:lnTo>
                  <a:close/>
                </a:path>
                <a:path w="548639" h="548639">
                  <a:moveTo>
                    <a:pt x="417309" y="44894"/>
                  </a:moveTo>
                  <a:lnTo>
                    <a:pt x="415823" y="39357"/>
                  </a:lnTo>
                  <a:lnTo>
                    <a:pt x="407149" y="34277"/>
                  </a:lnTo>
                  <a:lnTo>
                    <a:pt x="401548" y="35737"/>
                  </a:lnTo>
                  <a:lnTo>
                    <a:pt x="379907" y="73152"/>
                  </a:lnTo>
                  <a:lnTo>
                    <a:pt x="379488" y="74726"/>
                  </a:lnTo>
                  <a:lnTo>
                    <a:pt x="379476" y="81381"/>
                  </a:lnTo>
                  <a:lnTo>
                    <a:pt x="383565" y="85483"/>
                  </a:lnTo>
                  <a:lnTo>
                    <a:pt x="388620" y="85483"/>
                  </a:lnTo>
                  <a:lnTo>
                    <a:pt x="391883" y="85483"/>
                  </a:lnTo>
                  <a:lnTo>
                    <a:pt x="394906" y="83743"/>
                  </a:lnTo>
                  <a:lnTo>
                    <a:pt x="417309" y="44894"/>
                  </a:lnTo>
                  <a:close/>
                </a:path>
                <a:path w="548639" h="548639">
                  <a:moveTo>
                    <a:pt x="417347" y="503770"/>
                  </a:moveTo>
                  <a:lnTo>
                    <a:pt x="394004" y="463410"/>
                  </a:lnTo>
                  <a:lnTo>
                    <a:pt x="388467" y="461937"/>
                  </a:lnTo>
                  <a:lnTo>
                    <a:pt x="379730" y="466902"/>
                  </a:lnTo>
                  <a:lnTo>
                    <a:pt x="378193" y="472478"/>
                  </a:lnTo>
                  <a:lnTo>
                    <a:pt x="400608" y="511378"/>
                  </a:lnTo>
                  <a:lnTo>
                    <a:pt x="403644" y="513118"/>
                  </a:lnTo>
                  <a:lnTo>
                    <a:pt x="406908" y="513118"/>
                  </a:lnTo>
                  <a:lnTo>
                    <a:pt x="408508" y="513118"/>
                  </a:lnTo>
                  <a:lnTo>
                    <a:pt x="410083" y="512699"/>
                  </a:lnTo>
                  <a:lnTo>
                    <a:pt x="415848" y="509371"/>
                  </a:lnTo>
                  <a:lnTo>
                    <a:pt x="417347" y="503770"/>
                  </a:lnTo>
                  <a:close/>
                </a:path>
                <a:path w="548639" h="548639">
                  <a:moveTo>
                    <a:pt x="454863" y="73240"/>
                  </a:moveTo>
                  <a:lnTo>
                    <a:pt x="454380" y="67678"/>
                  </a:lnTo>
                  <a:lnTo>
                    <a:pt x="446887" y="61125"/>
                  </a:lnTo>
                  <a:lnTo>
                    <a:pt x="441109" y="61506"/>
                  </a:lnTo>
                  <a:lnTo>
                    <a:pt x="437781" y="65316"/>
                  </a:lnTo>
                  <a:lnTo>
                    <a:pt x="430530" y="73964"/>
                  </a:lnTo>
                  <a:lnTo>
                    <a:pt x="429768" y="76047"/>
                  </a:lnTo>
                  <a:lnTo>
                    <a:pt x="429768" y="83248"/>
                  </a:lnTo>
                  <a:lnTo>
                    <a:pt x="433857" y="87337"/>
                  </a:lnTo>
                  <a:lnTo>
                    <a:pt x="438912" y="87337"/>
                  </a:lnTo>
                  <a:lnTo>
                    <a:pt x="441617" y="87337"/>
                  </a:lnTo>
                  <a:lnTo>
                    <a:pt x="444182" y="86131"/>
                  </a:lnTo>
                  <a:lnTo>
                    <a:pt x="451789" y="77063"/>
                  </a:lnTo>
                  <a:lnTo>
                    <a:pt x="454863" y="73240"/>
                  </a:lnTo>
                  <a:close/>
                </a:path>
                <a:path w="548639" h="548639">
                  <a:moveTo>
                    <a:pt x="455028" y="475462"/>
                  </a:moveTo>
                  <a:lnTo>
                    <a:pt x="445909" y="464578"/>
                  </a:lnTo>
                  <a:lnTo>
                    <a:pt x="442328" y="460489"/>
                  </a:lnTo>
                  <a:lnTo>
                    <a:pt x="436562" y="460108"/>
                  </a:lnTo>
                  <a:lnTo>
                    <a:pt x="428955" y="466750"/>
                  </a:lnTo>
                  <a:lnTo>
                    <a:pt x="428574" y="472528"/>
                  </a:lnTo>
                  <a:lnTo>
                    <a:pt x="431901" y="476326"/>
                  </a:lnTo>
                  <a:lnTo>
                    <a:pt x="439508" y="485406"/>
                  </a:lnTo>
                  <a:lnTo>
                    <a:pt x="442074" y="486613"/>
                  </a:lnTo>
                  <a:lnTo>
                    <a:pt x="444779" y="486600"/>
                  </a:lnTo>
                  <a:lnTo>
                    <a:pt x="446925" y="486600"/>
                  </a:lnTo>
                  <a:lnTo>
                    <a:pt x="448995" y="485838"/>
                  </a:lnTo>
                  <a:lnTo>
                    <a:pt x="454520" y="481228"/>
                  </a:lnTo>
                  <a:lnTo>
                    <a:pt x="455028" y="475462"/>
                  </a:lnTo>
                  <a:close/>
                </a:path>
                <a:path w="548639" h="548639">
                  <a:moveTo>
                    <a:pt x="487514" y="102057"/>
                  </a:moveTo>
                  <a:lnTo>
                    <a:pt x="481279" y="94310"/>
                  </a:lnTo>
                  <a:lnTo>
                    <a:pt x="475513" y="93675"/>
                  </a:lnTo>
                  <a:lnTo>
                    <a:pt x="471589" y="96850"/>
                  </a:lnTo>
                  <a:lnTo>
                    <a:pt x="462508" y="104457"/>
                  </a:lnTo>
                  <a:lnTo>
                    <a:pt x="461314" y="107022"/>
                  </a:lnTo>
                  <a:lnTo>
                    <a:pt x="461314" y="114782"/>
                  </a:lnTo>
                  <a:lnTo>
                    <a:pt x="465404" y="118872"/>
                  </a:lnTo>
                  <a:lnTo>
                    <a:pt x="470458" y="118872"/>
                  </a:lnTo>
                  <a:lnTo>
                    <a:pt x="472605" y="118872"/>
                  </a:lnTo>
                  <a:lnTo>
                    <a:pt x="474687" y="118110"/>
                  </a:lnTo>
                  <a:lnTo>
                    <a:pt x="483336" y="110858"/>
                  </a:lnTo>
                  <a:lnTo>
                    <a:pt x="487019" y="107619"/>
                  </a:lnTo>
                  <a:lnTo>
                    <a:pt x="487514" y="102057"/>
                  </a:lnTo>
                  <a:close/>
                </a:path>
                <a:path w="548639" h="548639">
                  <a:moveTo>
                    <a:pt x="487705" y="446786"/>
                  </a:moveTo>
                  <a:lnTo>
                    <a:pt x="487210" y="441020"/>
                  </a:lnTo>
                  <a:lnTo>
                    <a:pt x="476326" y="431901"/>
                  </a:lnTo>
                  <a:lnTo>
                    <a:pt x="472097" y="428485"/>
                  </a:lnTo>
                  <a:lnTo>
                    <a:pt x="466344" y="429107"/>
                  </a:lnTo>
                  <a:lnTo>
                    <a:pt x="460019" y="436981"/>
                  </a:lnTo>
                  <a:lnTo>
                    <a:pt x="460641" y="442734"/>
                  </a:lnTo>
                  <a:lnTo>
                    <a:pt x="464578" y="445909"/>
                  </a:lnTo>
                  <a:lnTo>
                    <a:pt x="473227" y="453161"/>
                  </a:lnTo>
                  <a:lnTo>
                    <a:pt x="475310" y="453923"/>
                  </a:lnTo>
                  <a:lnTo>
                    <a:pt x="477456" y="453923"/>
                  </a:lnTo>
                  <a:lnTo>
                    <a:pt x="480161" y="453923"/>
                  </a:lnTo>
                  <a:lnTo>
                    <a:pt x="482727" y="452729"/>
                  </a:lnTo>
                  <a:lnTo>
                    <a:pt x="487705" y="446786"/>
                  </a:lnTo>
                  <a:close/>
                </a:path>
                <a:path w="548639" h="548639">
                  <a:moveTo>
                    <a:pt x="514362" y="141592"/>
                  </a:moveTo>
                  <a:lnTo>
                    <a:pt x="509384" y="132854"/>
                  </a:lnTo>
                  <a:lnTo>
                    <a:pt x="503809" y="131318"/>
                  </a:lnTo>
                  <a:lnTo>
                    <a:pt x="464908" y="153733"/>
                  </a:lnTo>
                  <a:lnTo>
                    <a:pt x="463169" y="156756"/>
                  </a:lnTo>
                  <a:lnTo>
                    <a:pt x="463169" y="165074"/>
                  </a:lnTo>
                  <a:lnTo>
                    <a:pt x="467258" y="169164"/>
                  </a:lnTo>
                  <a:lnTo>
                    <a:pt x="472313" y="169164"/>
                  </a:lnTo>
                  <a:lnTo>
                    <a:pt x="473913" y="169164"/>
                  </a:lnTo>
                  <a:lnTo>
                    <a:pt x="475500" y="168744"/>
                  </a:lnTo>
                  <a:lnTo>
                    <a:pt x="512876" y="147116"/>
                  </a:lnTo>
                  <a:lnTo>
                    <a:pt x="514362" y="141592"/>
                  </a:lnTo>
                  <a:close/>
                </a:path>
                <a:path w="548639" h="548639">
                  <a:moveTo>
                    <a:pt x="514400" y="407111"/>
                  </a:moveTo>
                  <a:lnTo>
                    <a:pt x="512902" y="401510"/>
                  </a:lnTo>
                  <a:lnTo>
                    <a:pt x="472503" y="378231"/>
                  </a:lnTo>
                  <a:lnTo>
                    <a:pt x="466979" y="379704"/>
                  </a:lnTo>
                  <a:lnTo>
                    <a:pt x="461899" y="388378"/>
                  </a:lnTo>
                  <a:lnTo>
                    <a:pt x="463359" y="393979"/>
                  </a:lnTo>
                  <a:lnTo>
                    <a:pt x="500773" y="415632"/>
                  </a:lnTo>
                  <a:lnTo>
                    <a:pt x="502361" y="416052"/>
                  </a:lnTo>
                  <a:lnTo>
                    <a:pt x="503961" y="416052"/>
                  </a:lnTo>
                  <a:lnTo>
                    <a:pt x="507225" y="416052"/>
                  </a:lnTo>
                  <a:lnTo>
                    <a:pt x="510247" y="414312"/>
                  </a:lnTo>
                  <a:lnTo>
                    <a:pt x="514400" y="407111"/>
                  </a:lnTo>
                  <a:close/>
                </a:path>
                <a:path w="548639" h="548639">
                  <a:moveTo>
                    <a:pt x="533831" y="363397"/>
                  </a:moveTo>
                  <a:lnTo>
                    <a:pt x="531380" y="358152"/>
                  </a:lnTo>
                  <a:lnTo>
                    <a:pt x="513295" y="351574"/>
                  </a:lnTo>
                  <a:lnTo>
                    <a:pt x="508050" y="354025"/>
                  </a:lnTo>
                  <a:lnTo>
                    <a:pt x="504596" y="363524"/>
                  </a:lnTo>
                  <a:lnTo>
                    <a:pt x="507047" y="368769"/>
                  </a:lnTo>
                  <a:lnTo>
                    <a:pt x="521385" y="373976"/>
                  </a:lnTo>
                  <a:lnTo>
                    <a:pt x="522439" y="374167"/>
                  </a:lnTo>
                  <a:lnTo>
                    <a:pt x="523506" y="374167"/>
                  </a:lnTo>
                  <a:lnTo>
                    <a:pt x="527354" y="374167"/>
                  </a:lnTo>
                  <a:lnTo>
                    <a:pt x="530796" y="371767"/>
                  </a:lnTo>
                  <a:lnTo>
                    <a:pt x="533831" y="363397"/>
                  </a:lnTo>
                  <a:close/>
                </a:path>
                <a:path w="548639" h="548639">
                  <a:moveTo>
                    <a:pt x="534022" y="184988"/>
                  </a:moveTo>
                  <a:lnTo>
                    <a:pt x="530390" y="175564"/>
                  </a:lnTo>
                  <a:lnTo>
                    <a:pt x="525094" y="173228"/>
                  </a:lnTo>
                  <a:lnTo>
                    <a:pt x="520382" y="175044"/>
                  </a:lnTo>
                  <a:lnTo>
                    <a:pt x="508152" y="179476"/>
                  </a:lnTo>
                  <a:lnTo>
                    <a:pt x="505726" y="182930"/>
                  </a:lnTo>
                  <a:lnTo>
                    <a:pt x="505764" y="191846"/>
                  </a:lnTo>
                  <a:lnTo>
                    <a:pt x="509866" y="195922"/>
                  </a:lnTo>
                  <a:lnTo>
                    <a:pt x="514921" y="195910"/>
                  </a:lnTo>
                  <a:lnTo>
                    <a:pt x="515988" y="195910"/>
                  </a:lnTo>
                  <a:lnTo>
                    <a:pt x="517042" y="195719"/>
                  </a:lnTo>
                  <a:lnTo>
                    <a:pt x="526630" y="192227"/>
                  </a:lnTo>
                  <a:lnTo>
                    <a:pt x="531672" y="190284"/>
                  </a:lnTo>
                  <a:lnTo>
                    <a:pt x="534022" y="184988"/>
                  </a:lnTo>
                  <a:close/>
                </a:path>
                <a:path w="548639" h="548639">
                  <a:moveTo>
                    <a:pt x="545350" y="316979"/>
                  </a:moveTo>
                  <a:lnTo>
                    <a:pt x="542036" y="312229"/>
                  </a:lnTo>
                  <a:lnTo>
                    <a:pt x="523074" y="308902"/>
                  </a:lnTo>
                  <a:lnTo>
                    <a:pt x="518337" y="312216"/>
                  </a:lnTo>
                  <a:lnTo>
                    <a:pt x="516585" y="322160"/>
                  </a:lnTo>
                  <a:lnTo>
                    <a:pt x="519899" y="326910"/>
                  </a:lnTo>
                  <a:lnTo>
                    <a:pt x="534416" y="329463"/>
                  </a:lnTo>
                  <a:lnTo>
                    <a:pt x="535482" y="329514"/>
                  </a:lnTo>
                  <a:lnTo>
                    <a:pt x="539927" y="329514"/>
                  </a:lnTo>
                  <a:lnTo>
                    <a:pt x="543712" y="326326"/>
                  </a:lnTo>
                  <a:lnTo>
                    <a:pt x="545350" y="316979"/>
                  </a:lnTo>
                  <a:close/>
                </a:path>
                <a:path w="548639" h="548639">
                  <a:moveTo>
                    <a:pt x="545363" y="231660"/>
                  </a:moveTo>
                  <a:lnTo>
                    <a:pt x="543610" y="221716"/>
                  </a:lnTo>
                  <a:lnTo>
                    <a:pt x="538861" y="218401"/>
                  </a:lnTo>
                  <a:lnTo>
                    <a:pt x="520509" y="221627"/>
                  </a:lnTo>
                  <a:lnTo>
                    <a:pt x="517321" y="225425"/>
                  </a:lnTo>
                  <a:lnTo>
                    <a:pt x="517321" y="234924"/>
                  </a:lnTo>
                  <a:lnTo>
                    <a:pt x="521411" y="239014"/>
                  </a:lnTo>
                  <a:lnTo>
                    <a:pt x="526465" y="239014"/>
                  </a:lnTo>
                  <a:lnTo>
                    <a:pt x="527532" y="238963"/>
                  </a:lnTo>
                  <a:lnTo>
                    <a:pt x="542036" y="236410"/>
                  </a:lnTo>
                  <a:lnTo>
                    <a:pt x="545363" y="231660"/>
                  </a:lnTo>
                  <a:close/>
                </a:path>
                <a:path w="548639" h="548639">
                  <a:moveTo>
                    <a:pt x="548640" y="269265"/>
                  </a:moveTo>
                  <a:lnTo>
                    <a:pt x="544550" y="265176"/>
                  </a:lnTo>
                  <a:lnTo>
                    <a:pt x="470433" y="265176"/>
                  </a:lnTo>
                  <a:lnTo>
                    <a:pt x="466344" y="269265"/>
                  </a:lnTo>
                  <a:lnTo>
                    <a:pt x="466344" y="279374"/>
                  </a:lnTo>
                  <a:lnTo>
                    <a:pt x="470433" y="283464"/>
                  </a:lnTo>
                  <a:lnTo>
                    <a:pt x="539496" y="283464"/>
                  </a:lnTo>
                  <a:lnTo>
                    <a:pt x="544550" y="283464"/>
                  </a:lnTo>
                  <a:lnTo>
                    <a:pt x="548640" y="279374"/>
                  </a:lnTo>
                  <a:lnTo>
                    <a:pt x="548640" y="269265"/>
                  </a:lnTo>
                  <a:close/>
                </a:path>
              </a:pathLst>
            </a:custGeom>
            <a:solidFill>
              <a:srgbClr val="FFFFFF"/>
            </a:solidFill>
          </p:spPr>
          <p:txBody>
            <a:bodyPr wrap="square" lIns="0" tIns="0" rIns="0" bIns="0" rtlCol="0"/>
            <a:lstStyle/>
            <a:p>
              <a:endParaRPr/>
            </a:p>
          </p:txBody>
        </p:sp>
        <p:sp>
          <p:nvSpPr>
            <p:cNvPr id="38" name="object 38"/>
            <p:cNvSpPr/>
            <p:nvPr/>
          </p:nvSpPr>
          <p:spPr>
            <a:xfrm>
              <a:off x="8076127" y="2715005"/>
              <a:ext cx="792480" cy="792480"/>
            </a:xfrm>
            <a:custGeom>
              <a:avLst/>
              <a:gdLst/>
              <a:ahLst/>
              <a:cxnLst/>
              <a:rect l="l" t="t" r="r" b="b"/>
              <a:pathLst>
                <a:path w="792479" h="792479">
                  <a:moveTo>
                    <a:pt x="395998" y="0"/>
                  </a:moveTo>
                  <a:lnTo>
                    <a:pt x="349816" y="2663"/>
                  </a:lnTo>
                  <a:lnTo>
                    <a:pt x="305198" y="10457"/>
                  </a:lnTo>
                  <a:lnTo>
                    <a:pt x="262443" y="23084"/>
                  </a:lnTo>
                  <a:lnTo>
                    <a:pt x="221847" y="40246"/>
                  </a:lnTo>
                  <a:lnTo>
                    <a:pt x="183707" y="61647"/>
                  </a:lnTo>
                  <a:lnTo>
                    <a:pt x="148320" y="86989"/>
                  </a:lnTo>
                  <a:lnTo>
                    <a:pt x="115984" y="115976"/>
                  </a:lnTo>
                  <a:lnTo>
                    <a:pt x="86995" y="148310"/>
                  </a:lnTo>
                  <a:lnTo>
                    <a:pt x="61651" y="183694"/>
                  </a:lnTo>
                  <a:lnTo>
                    <a:pt x="40249" y="221832"/>
                  </a:lnTo>
                  <a:lnTo>
                    <a:pt x="23085" y="262426"/>
                  </a:lnTo>
                  <a:lnTo>
                    <a:pt x="10458" y="305179"/>
                  </a:lnTo>
                  <a:lnTo>
                    <a:pt x="2664" y="349793"/>
                  </a:lnTo>
                  <a:lnTo>
                    <a:pt x="0" y="395973"/>
                  </a:lnTo>
                  <a:lnTo>
                    <a:pt x="2664" y="442155"/>
                  </a:lnTo>
                  <a:lnTo>
                    <a:pt x="10458" y="486773"/>
                  </a:lnTo>
                  <a:lnTo>
                    <a:pt x="23085" y="529529"/>
                  </a:lnTo>
                  <a:lnTo>
                    <a:pt x="40249" y="570127"/>
                  </a:lnTo>
                  <a:lnTo>
                    <a:pt x="61651" y="608268"/>
                  </a:lnTo>
                  <a:lnTo>
                    <a:pt x="86995" y="643656"/>
                  </a:lnTo>
                  <a:lnTo>
                    <a:pt x="115984" y="675994"/>
                  </a:lnTo>
                  <a:lnTo>
                    <a:pt x="148320" y="704984"/>
                  </a:lnTo>
                  <a:lnTo>
                    <a:pt x="183707" y="730329"/>
                  </a:lnTo>
                  <a:lnTo>
                    <a:pt x="221847" y="751732"/>
                  </a:lnTo>
                  <a:lnTo>
                    <a:pt x="262443" y="768897"/>
                  </a:lnTo>
                  <a:lnTo>
                    <a:pt x="305198" y="781525"/>
                  </a:lnTo>
                  <a:lnTo>
                    <a:pt x="349816" y="789320"/>
                  </a:lnTo>
                  <a:lnTo>
                    <a:pt x="395998" y="791984"/>
                  </a:lnTo>
                  <a:lnTo>
                    <a:pt x="442181" y="789320"/>
                  </a:lnTo>
                  <a:lnTo>
                    <a:pt x="486798" y="781525"/>
                  </a:lnTo>
                  <a:lnTo>
                    <a:pt x="529553" y="768897"/>
                  </a:lnTo>
                  <a:lnTo>
                    <a:pt x="570150" y="751732"/>
                  </a:lnTo>
                  <a:lnTo>
                    <a:pt x="608290" y="730329"/>
                  </a:lnTo>
                  <a:lnTo>
                    <a:pt x="643676" y="704984"/>
                  </a:lnTo>
                  <a:lnTo>
                    <a:pt x="676013" y="675994"/>
                  </a:lnTo>
                  <a:lnTo>
                    <a:pt x="705001" y="643656"/>
                  </a:lnTo>
                  <a:lnTo>
                    <a:pt x="730345" y="608268"/>
                  </a:lnTo>
                  <a:lnTo>
                    <a:pt x="751748" y="570127"/>
                  </a:lnTo>
                  <a:lnTo>
                    <a:pt x="768911" y="529529"/>
                  </a:lnTo>
                  <a:lnTo>
                    <a:pt x="781538" y="486773"/>
                  </a:lnTo>
                  <a:lnTo>
                    <a:pt x="789333" y="442155"/>
                  </a:lnTo>
                  <a:lnTo>
                    <a:pt x="791997" y="395973"/>
                  </a:lnTo>
                  <a:lnTo>
                    <a:pt x="789333" y="349793"/>
                  </a:lnTo>
                  <a:lnTo>
                    <a:pt x="781538" y="305179"/>
                  </a:lnTo>
                  <a:lnTo>
                    <a:pt x="768911" y="262426"/>
                  </a:lnTo>
                  <a:lnTo>
                    <a:pt x="751748" y="221832"/>
                  </a:lnTo>
                  <a:lnTo>
                    <a:pt x="730345" y="183694"/>
                  </a:lnTo>
                  <a:lnTo>
                    <a:pt x="705001" y="148310"/>
                  </a:lnTo>
                  <a:lnTo>
                    <a:pt x="676013" y="115976"/>
                  </a:lnTo>
                  <a:lnTo>
                    <a:pt x="643676" y="86989"/>
                  </a:lnTo>
                  <a:lnTo>
                    <a:pt x="608290" y="61647"/>
                  </a:lnTo>
                  <a:lnTo>
                    <a:pt x="570150" y="40246"/>
                  </a:lnTo>
                  <a:lnTo>
                    <a:pt x="529553" y="23084"/>
                  </a:lnTo>
                  <a:lnTo>
                    <a:pt x="486798" y="10457"/>
                  </a:lnTo>
                  <a:lnTo>
                    <a:pt x="442181" y="2663"/>
                  </a:lnTo>
                  <a:lnTo>
                    <a:pt x="395998" y="0"/>
                  </a:lnTo>
                  <a:close/>
                </a:path>
              </a:pathLst>
            </a:custGeom>
            <a:solidFill>
              <a:srgbClr val="AB182D"/>
            </a:solidFill>
          </p:spPr>
          <p:txBody>
            <a:bodyPr wrap="square" lIns="0" tIns="0" rIns="0" bIns="0" rtlCol="0"/>
            <a:lstStyle/>
            <a:p>
              <a:endParaRPr/>
            </a:p>
          </p:txBody>
        </p:sp>
        <p:pic>
          <p:nvPicPr>
            <p:cNvPr id="39" name="object 39"/>
            <p:cNvPicPr/>
            <p:nvPr/>
          </p:nvPicPr>
          <p:blipFill>
            <a:blip r:embed="rId4" cstate="print"/>
            <a:stretch>
              <a:fillRect/>
            </a:stretch>
          </p:blipFill>
          <p:spPr>
            <a:xfrm>
              <a:off x="8539661" y="3164438"/>
              <a:ext cx="137718" cy="117906"/>
            </a:xfrm>
            <a:prstGeom prst="rect">
              <a:avLst/>
            </a:prstGeom>
          </p:spPr>
        </p:pic>
        <p:sp>
          <p:nvSpPr>
            <p:cNvPr id="40" name="object 40"/>
            <p:cNvSpPr/>
            <p:nvPr/>
          </p:nvSpPr>
          <p:spPr>
            <a:xfrm>
              <a:off x="8181182" y="2940721"/>
              <a:ext cx="582295" cy="340995"/>
            </a:xfrm>
            <a:custGeom>
              <a:avLst/>
              <a:gdLst/>
              <a:ahLst/>
              <a:cxnLst/>
              <a:rect l="l" t="t" r="r" b="b"/>
              <a:pathLst>
                <a:path w="582295" h="340995">
                  <a:moveTo>
                    <a:pt x="229641" y="60832"/>
                  </a:moveTo>
                  <a:lnTo>
                    <a:pt x="215295" y="63736"/>
                  </a:lnTo>
                  <a:lnTo>
                    <a:pt x="203571" y="71650"/>
                  </a:lnTo>
                  <a:lnTo>
                    <a:pt x="195662" y="83378"/>
                  </a:lnTo>
                  <a:lnTo>
                    <a:pt x="192760" y="97726"/>
                  </a:lnTo>
                  <a:lnTo>
                    <a:pt x="192760" y="147231"/>
                  </a:lnTo>
                  <a:lnTo>
                    <a:pt x="120738" y="193395"/>
                  </a:lnTo>
                  <a:lnTo>
                    <a:pt x="73583" y="193395"/>
                  </a:lnTo>
                  <a:lnTo>
                    <a:pt x="44968" y="199186"/>
                  </a:lnTo>
                  <a:lnTo>
                    <a:pt x="21575" y="214971"/>
                  </a:lnTo>
                  <a:lnTo>
                    <a:pt x="5791" y="238363"/>
                  </a:lnTo>
                  <a:lnTo>
                    <a:pt x="0" y="266979"/>
                  </a:lnTo>
                  <a:lnTo>
                    <a:pt x="5791" y="295595"/>
                  </a:lnTo>
                  <a:lnTo>
                    <a:pt x="21575" y="318987"/>
                  </a:lnTo>
                  <a:lnTo>
                    <a:pt x="44968" y="334771"/>
                  </a:lnTo>
                  <a:lnTo>
                    <a:pt x="73583" y="340563"/>
                  </a:lnTo>
                  <a:lnTo>
                    <a:pt x="163068" y="340563"/>
                  </a:lnTo>
                  <a:lnTo>
                    <a:pt x="164630" y="340118"/>
                  </a:lnTo>
                  <a:lnTo>
                    <a:pt x="165963" y="339242"/>
                  </a:lnTo>
                  <a:lnTo>
                    <a:pt x="189873" y="323913"/>
                  </a:lnTo>
                  <a:lnTo>
                    <a:pt x="73583" y="323913"/>
                  </a:lnTo>
                  <a:lnTo>
                    <a:pt x="51450" y="319432"/>
                  </a:lnTo>
                  <a:lnTo>
                    <a:pt x="33354" y="307219"/>
                  </a:lnTo>
                  <a:lnTo>
                    <a:pt x="21143" y="289119"/>
                  </a:lnTo>
                  <a:lnTo>
                    <a:pt x="16662" y="266979"/>
                  </a:lnTo>
                  <a:lnTo>
                    <a:pt x="21143" y="244846"/>
                  </a:lnTo>
                  <a:lnTo>
                    <a:pt x="33354" y="226750"/>
                  </a:lnTo>
                  <a:lnTo>
                    <a:pt x="51450" y="214538"/>
                  </a:lnTo>
                  <a:lnTo>
                    <a:pt x="73583" y="210057"/>
                  </a:lnTo>
                  <a:lnTo>
                    <a:pt x="124777" y="210057"/>
                  </a:lnTo>
                  <a:lnTo>
                    <a:pt x="126339" y="209600"/>
                  </a:lnTo>
                  <a:lnTo>
                    <a:pt x="240283" y="136550"/>
                  </a:lnTo>
                  <a:lnTo>
                    <a:pt x="209423" y="136550"/>
                  </a:lnTo>
                  <a:lnTo>
                    <a:pt x="209423" y="97726"/>
                  </a:lnTo>
                  <a:lnTo>
                    <a:pt x="211014" y="89863"/>
                  </a:lnTo>
                  <a:lnTo>
                    <a:pt x="215350" y="83435"/>
                  </a:lnTo>
                  <a:lnTo>
                    <a:pt x="221778" y="79099"/>
                  </a:lnTo>
                  <a:lnTo>
                    <a:pt x="229641" y="77508"/>
                  </a:lnTo>
                  <a:lnTo>
                    <a:pt x="259658" y="77508"/>
                  </a:lnTo>
                  <a:lnTo>
                    <a:pt x="255706" y="71650"/>
                  </a:lnTo>
                  <a:lnTo>
                    <a:pt x="243981" y="63736"/>
                  </a:lnTo>
                  <a:lnTo>
                    <a:pt x="229641" y="60832"/>
                  </a:lnTo>
                  <a:close/>
                </a:path>
                <a:path w="582295" h="340995">
                  <a:moveTo>
                    <a:pt x="553033" y="19507"/>
                  </a:moveTo>
                  <a:lnTo>
                    <a:pt x="508304" y="19507"/>
                  </a:lnTo>
                  <a:lnTo>
                    <a:pt x="530437" y="23986"/>
                  </a:lnTo>
                  <a:lnTo>
                    <a:pt x="548533" y="36194"/>
                  </a:lnTo>
                  <a:lnTo>
                    <a:pt x="560745" y="54290"/>
                  </a:lnTo>
                  <a:lnTo>
                    <a:pt x="565226" y="76428"/>
                  </a:lnTo>
                  <a:lnTo>
                    <a:pt x="560745" y="98561"/>
                  </a:lnTo>
                  <a:lnTo>
                    <a:pt x="548533" y="116657"/>
                  </a:lnTo>
                  <a:lnTo>
                    <a:pt x="530437" y="128869"/>
                  </a:lnTo>
                  <a:lnTo>
                    <a:pt x="508304" y="133349"/>
                  </a:lnTo>
                  <a:lnTo>
                    <a:pt x="457098" y="133349"/>
                  </a:lnTo>
                  <a:lnTo>
                    <a:pt x="455549" y="133794"/>
                  </a:lnTo>
                  <a:lnTo>
                    <a:pt x="159042" y="323913"/>
                  </a:lnTo>
                  <a:lnTo>
                    <a:pt x="189873" y="323913"/>
                  </a:lnTo>
                  <a:lnTo>
                    <a:pt x="461124" y="150012"/>
                  </a:lnTo>
                  <a:lnTo>
                    <a:pt x="508304" y="150012"/>
                  </a:lnTo>
                  <a:lnTo>
                    <a:pt x="536920" y="144219"/>
                  </a:lnTo>
                  <a:lnTo>
                    <a:pt x="560312" y="128430"/>
                  </a:lnTo>
                  <a:lnTo>
                    <a:pt x="576097" y="105033"/>
                  </a:lnTo>
                  <a:lnTo>
                    <a:pt x="581888" y="76415"/>
                  </a:lnTo>
                  <a:lnTo>
                    <a:pt x="576097" y="47807"/>
                  </a:lnTo>
                  <a:lnTo>
                    <a:pt x="560312" y="24418"/>
                  </a:lnTo>
                  <a:lnTo>
                    <a:pt x="553033" y="19507"/>
                  </a:lnTo>
                  <a:close/>
                </a:path>
                <a:path w="582295" h="340995">
                  <a:moveTo>
                    <a:pt x="528281" y="65366"/>
                  </a:moveTo>
                  <a:lnTo>
                    <a:pt x="444487" y="65366"/>
                  </a:lnTo>
                  <a:lnTo>
                    <a:pt x="442899" y="65836"/>
                  </a:lnTo>
                  <a:lnTo>
                    <a:pt x="441566" y="66725"/>
                  </a:lnTo>
                  <a:lnTo>
                    <a:pt x="150444" y="255790"/>
                  </a:lnTo>
                  <a:lnTo>
                    <a:pt x="46545" y="255790"/>
                  </a:lnTo>
                  <a:lnTo>
                    <a:pt x="42811" y="259524"/>
                  </a:lnTo>
                  <a:lnTo>
                    <a:pt x="42811" y="268731"/>
                  </a:lnTo>
                  <a:lnTo>
                    <a:pt x="46545" y="272453"/>
                  </a:lnTo>
                  <a:lnTo>
                    <a:pt x="154508" y="272453"/>
                  </a:lnTo>
                  <a:lnTo>
                    <a:pt x="156095" y="271995"/>
                  </a:lnTo>
                  <a:lnTo>
                    <a:pt x="448564" y="82029"/>
                  </a:lnTo>
                  <a:lnTo>
                    <a:pt x="528281" y="82029"/>
                  </a:lnTo>
                  <a:lnTo>
                    <a:pt x="532003" y="78295"/>
                  </a:lnTo>
                  <a:lnTo>
                    <a:pt x="532003" y="69100"/>
                  </a:lnTo>
                  <a:lnTo>
                    <a:pt x="528281" y="65366"/>
                  </a:lnTo>
                  <a:close/>
                </a:path>
                <a:path w="582295" h="340995">
                  <a:moveTo>
                    <a:pt x="259658" y="77508"/>
                  </a:moveTo>
                  <a:lnTo>
                    <a:pt x="229641" y="77508"/>
                  </a:lnTo>
                  <a:lnTo>
                    <a:pt x="237504" y="79099"/>
                  </a:lnTo>
                  <a:lnTo>
                    <a:pt x="243932" y="83435"/>
                  </a:lnTo>
                  <a:lnTo>
                    <a:pt x="248268" y="89863"/>
                  </a:lnTo>
                  <a:lnTo>
                    <a:pt x="249859" y="97726"/>
                  </a:lnTo>
                  <a:lnTo>
                    <a:pt x="249859" y="110616"/>
                  </a:lnTo>
                  <a:lnTo>
                    <a:pt x="209423" y="136550"/>
                  </a:lnTo>
                  <a:lnTo>
                    <a:pt x="240283" y="136550"/>
                  </a:lnTo>
                  <a:lnTo>
                    <a:pt x="297393" y="99936"/>
                  </a:lnTo>
                  <a:lnTo>
                    <a:pt x="266522" y="99936"/>
                  </a:lnTo>
                  <a:lnTo>
                    <a:pt x="266522" y="97726"/>
                  </a:lnTo>
                  <a:lnTo>
                    <a:pt x="263618" y="83378"/>
                  </a:lnTo>
                  <a:lnTo>
                    <a:pt x="259658" y="77508"/>
                  </a:lnTo>
                  <a:close/>
                </a:path>
                <a:path w="582295" h="340995">
                  <a:moveTo>
                    <a:pt x="508304" y="2844"/>
                  </a:moveTo>
                  <a:lnTo>
                    <a:pt x="418820" y="2844"/>
                  </a:lnTo>
                  <a:lnTo>
                    <a:pt x="417245" y="3289"/>
                  </a:lnTo>
                  <a:lnTo>
                    <a:pt x="415912" y="4165"/>
                  </a:lnTo>
                  <a:lnTo>
                    <a:pt x="266522" y="99936"/>
                  </a:lnTo>
                  <a:lnTo>
                    <a:pt x="297393" y="99936"/>
                  </a:lnTo>
                  <a:lnTo>
                    <a:pt x="422846" y="19507"/>
                  </a:lnTo>
                  <a:lnTo>
                    <a:pt x="553033" y="19507"/>
                  </a:lnTo>
                  <a:lnTo>
                    <a:pt x="536920" y="8635"/>
                  </a:lnTo>
                  <a:lnTo>
                    <a:pt x="508304" y="2844"/>
                  </a:lnTo>
                  <a:close/>
                </a:path>
                <a:path w="582295" h="340995">
                  <a:moveTo>
                    <a:pt x="229641" y="0"/>
                  </a:moveTo>
                  <a:lnTo>
                    <a:pt x="218760" y="2201"/>
                  </a:lnTo>
                  <a:lnTo>
                    <a:pt x="209865" y="8202"/>
                  </a:lnTo>
                  <a:lnTo>
                    <a:pt x="203864" y="17096"/>
                  </a:lnTo>
                  <a:lnTo>
                    <a:pt x="201663" y="27978"/>
                  </a:lnTo>
                  <a:lnTo>
                    <a:pt x="203864" y="38859"/>
                  </a:lnTo>
                  <a:lnTo>
                    <a:pt x="209865" y="47753"/>
                  </a:lnTo>
                  <a:lnTo>
                    <a:pt x="218760" y="53754"/>
                  </a:lnTo>
                  <a:lnTo>
                    <a:pt x="229641" y="55956"/>
                  </a:lnTo>
                  <a:lnTo>
                    <a:pt x="240517" y="53754"/>
                  </a:lnTo>
                  <a:lnTo>
                    <a:pt x="249412" y="47753"/>
                  </a:lnTo>
                  <a:lnTo>
                    <a:pt x="255131" y="39281"/>
                  </a:lnTo>
                  <a:lnTo>
                    <a:pt x="223405" y="39281"/>
                  </a:lnTo>
                  <a:lnTo>
                    <a:pt x="218313" y="34213"/>
                  </a:lnTo>
                  <a:lnTo>
                    <a:pt x="218313" y="21729"/>
                  </a:lnTo>
                  <a:lnTo>
                    <a:pt x="223405" y="16662"/>
                  </a:lnTo>
                  <a:lnTo>
                    <a:pt x="255122" y="16662"/>
                  </a:lnTo>
                  <a:lnTo>
                    <a:pt x="249412" y="8202"/>
                  </a:lnTo>
                  <a:lnTo>
                    <a:pt x="240517" y="2201"/>
                  </a:lnTo>
                  <a:lnTo>
                    <a:pt x="229641" y="0"/>
                  </a:lnTo>
                  <a:close/>
                </a:path>
                <a:path w="582295" h="340995">
                  <a:moveTo>
                    <a:pt x="255122" y="16662"/>
                  </a:moveTo>
                  <a:lnTo>
                    <a:pt x="235877" y="16662"/>
                  </a:lnTo>
                  <a:lnTo>
                    <a:pt x="240957" y="21729"/>
                  </a:lnTo>
                  <a:lnTo>
                    <a:pt x="240957" y="34213"/>
                  </a:lnTo>
                  <a:lnTo>
                    <a:pt x="235877" y="39281"/>
                  </a:lnTo>
                  <a:lnTo>
                    <a:pt x="255131" y="39281"/>
                  </a:lnTo>
                  <a:lnTo>
                    <a:pt x="255416" y="38859"/>
                  </a:lnTo>
                  <a:lnTo>
                    <a:pt x="257619" y="27978"/>
                  </a:lnTo>
                  <a:lnTo>
                    <a:pt x="255416" y="17096"/>
                  </a:lnTo>
                  <a:lnTo>
                    <a:pt x="255122" y="16662"/>
                  </a:lnTo>
                  <a:close/>
                </a:path>
              </a:pathLst>
            </a:custGeom>
            <a:solidFill>
              <a:srgbClr val="FFFFFF"/>
            </a:solidFill>
          </p:spPr>
          <p:txBody>
            <a:bodyPr wrap="square" lIns="0" tIns="0" rIns="0" bIns="0" rtlCol="0"/>
            <a:lstStyle/>
            <a:p>
              <a:endParaRPr/>
            </a:p>
          </p:txBody>
        </p:sp>
      </p:grpSp>
      <p:sp>
        <p:nvSpPr>
          <p:cNvPr id="41" name="object 41"/>
          <p:cNvSpPr txBox="1"/>
          <p:nvPr/>
        </p:nvSpPr>
        <p:spPr>
          <a:xfrm>
            <a:off x="3473965" y="1831238"/>
            <a:ext cx="2084705" cy="760730"/>
          </a:xfrm>
          <a:prstGeom prst="rect">
            <a:avLst/>
          </a:prstGeom>
        </p:spPr>
        <p:txBody>
          <a:bodyPr vert="horz" wrap="square" lIns="0" tIns="12700" rIns="0" bIns="0" rtlCol="0">
            <a:spAutoFit/>
          </a:bodyPr>
          <a:lstStyle/>
          <a:p>
            <a:pPr marL="12700" marR="5080" algn="ctr">
              <a:lnSpc>
                <a:spcPct val="100000"/>
              </a:lnSpc>
              <a:spcBef>
                <a:spcPts val="100"/>
              </a:spcBef>
            </a:pPr>
            <a:r>
              <a:rPr lang="ca-ES" sz="1200" dirty="0">
                <a:latin typeface="Arial"/>
              </a:rPr>
              <a:t>Creació de nous serveis, ampliació</a:t>
            </a:r>
            <a:r>
              <a:rPr lang="ca-ES" sz="1200"/>
              <a:t> </a:t>
            </a:r>
            <a:r>
              <a:rPr lang="ca-ES" sz="1200" dirty="0">
                <a:latin typeface="Arial"/>
              </a:rPr>
              <a:t>d’horaris,</a:t>
            </a:r>
            <a:r>
              <a:rPr lang="ca-ES" sz="1200"/>
              <a:t> </a:t>
            </a:r>
            <a:r>
              <a:rPr lang="ca-ES" sz="1200" dirty="0">
                <a:latin typeface="Arial"/>
              </a:rPr>
              <a:t>adaptats als nous hàbits de compra, distribució</a:t>
            </a:r>
            <a:r>
              <a:rPr lang="ca-ES" sz="1200"/>
              <a:t> </a:t>
            </a:r>
            <a:r>
              <a:rPr lang="ca-ES" sz="1200" dirty="0">
                <a:latin typeface="Arial"/>
              </a:rPr>
              <a:t>i</a:t>
            </a:r>
            <a:r>
              <a:rPr lang="ca-ES" sz="1200"/>
              <a:t> </a:t>
            </a:r>
            <a:r>
              <a:rPr lang="ca-ES" sz="1200" dirty="0">
                <a:latin typeface="Arial"/>
              </a:rPr>
              <a:t>consum</a:t>
            </a:r>
            <a:endParaRPr lang="ca-ES" sz="1200">
              <a:latin typeface="Arial"/>
              <a:cs typeface="Arial"/>
            </a:endParaRPr>
          </a:p>
        </p:txBody>
      </p:sp>
      <p:sp>
        <p:nvSpPr>
          <p:cNvPr id="42" name="object 42"/>
          <p:cNvSpPr txBox="1"/>
          <p:nvPr/>
        </p:nvSpPr>
        <p:spPr>
          <a:xfrm>
            <a:off x="1421289" y="3791407"/>
            <a:ext cx="1664335" cy="1305486"/>
          </a:xfrm>
          <a:prstGeom prst="rect">
            <a:avLst/>
          </a:prstGeom>
        </p:spPr>
        <p:txBody>
          <a:bodyPr vert="horz" wrap="square" lIns="0" tIns="12700" rIns="0" bIns="0" rtlCol="0">
            <a:spAutoFit/>
          </a:bodyPr>
          <a:lstStyle/>
          <a:p>
            <a:pPr marL="27940" marR="5080" indent="-15875" algn="r">
              <a:lnSpc>
                <a:spcPct val="100000"/>
              </a:lnSpc>
              <a:spcBef>
                <a:spcPts val="100"/>
              </a:spcBef>
            </a:pPr>
            <a:r>
              <a:rPr lang="ca-ES" sz="1200" dirty="0">
                <a:latin typeface="Arial"/>
              </a:rPr>
              <a:t>Reorganització de la combinació òptima de parades (mix comercial) i</a:t>
            </a:r>
            <a:r>
              <a:rPr lang="ca-ES" sz="1200"/>
              <a:t> </a:t>
            </a:r>
            <a:r>
              <a:rPr lang="ca-ES" sz="1200" dirty="0">
                <a:latin typeface="Arial"/>
              </a:rPr>
              <a:t>introducció de nous operadors per modernitzar l’oferta complementària</a:t>
            </a:r>
            <a:endParaRPr lang="ca-ES" sz="1200">
              <a:latin typeface="Arial"/>
              <a:cs typeface="Arial"/>
            </a:endParaRPr>
          </a:p>
        </p:txBody>
      </p:sp>
      <p:sp>
        <p:nvSpPr>
          <p:cNvPr id="43" name="object 43"/>
          <p:cNvSpPr txBox="1"/>
          <p:nvPr/>
        </p:nvSpPr>
        <p:spPr>
          <a:xfrm>
            <a:off x="5813457" y="1460754"/>
            <a:ext cx="1355725" cy="576580"/>
          </a:xfrm>
          <a:prstGeom prst="rect">
            <a:avLst/>
          </a:prstGeom>
        </p:spPr>
        <p:txBody>
          <a:bodyPr vert="horz" wrap="square" lIns="0" tIns="12700" rIns="0" bIns="0" rtlCol="0">
            <a:spAutoFit/>
          </a:bodyPr>
          <a:lstStyle/>
          <a:p>
            <a:pPr marL="12065" marR="5080" algn="ctr">
              <a:lnSpc>
                <a:spcPct val="100000"/>
              </a:lnSpc>
              <a:spcBef>
                <a:spcPts val="100"/>
              </a:spcBef>
            </a:pPr>
            <a:r>
              <a:rPr lang="ca-ES" sz="1200" dirty="0">
                <a:latin typeface="Arial"/>
              </a:rPr>
              <a:t>Restauració del valor</a:t>
            </a:r>
            <a:r>
              <a:rPr lang="ca-ES" sz="1200"/>
              <a:t> </a:t>
            </a:r>
            <a:r>
              <a:rPr lang="ca-ES" sz="1200" dirty="0">
                <a:latin typeface="Arial"/>
              </a:rPr>
              <a:t>arquitectònic dels</a:t>
            </a:r>
            <a:r>
              <a:rPr lang="ca-ES" sz="1200"/>
              <a:t> </a:t>
            </a:r>
            <a:r>
              <a:rPr lang="ca-ES" sz="1200" dirty="0">
                <a:latin typeface="Arial"/>
              </a:rPr>
              <a:t>edificis</a:t>
            </a:r>
            <a:endParaRPr lang="ca-ES" sz="1200">
              <a:latin typeface="Arial"/>
              <a:cs typeface="Arial"/>
            </a:endParaRPr>
          </a:p>
        </p:txBody>
      </p:sp>
      <p:sp>
        <p:nvSpPr>
          <p:cNvPr id="44" name="object 44"/>
          <p:cNvSpPr txBox="1"/>
          <p:nvPr/>
        </p:nvSpPr>
        <p:spPr>
          <a:xfrm>
            <a:off x="7774968" y="1831238"/>
            <a:ext cx="1399540" cy="760730"/>
          </a:xfrm>
          <a:prstGeom prst="rect">
            <a:avLst/>
          </a:prstGeom>
        </p:spPr>
        <p:txBody>
          <a:bodyPr vert="horz" wrap="square" lIns="0" tIns="12700" rIns="0" bIns="0" rtlCol="0">
            <a:spAutoFit/>
          </a:bodyPr>
          <a:lstStyle/>
          <a:p>
            <a:pPr marL="12700" marR="5080" indent="175260">
              <a:lnSpc>
                <a:spcPct val="100000"/>
              </a:lnSpc>
              <a:spcBef>
                <a:spcPts val="100"/>
              </a:spcBef>
            </a:pPr>
            <a:r>
              <a:rPr lang="ca-ES" sz="1200" dirty="0">
                <a:latin typeface="Arial"/>
              </a:rPr>
              <a:t>Modernització de</a:t>
            </a:r>
            <a:r>
              <a:rPr lang="ca-ES" sz="1200" dirty="0"/>
              <a:t> </a:t>
            </a:r>
            <a:r>
              <a:rPr lang="ca-ES" sz="1200" dirty="0">
                <a:latin typeface="Arial"/>
              </a:rPr>
              <a:t>les</a:t>
            </a:r>
            <a:r>
              <a:rPr lang="ca-ES" sz="1200" dirty="0"/>
              <a:t> </a:t>
            </a:r>
            <a:r>
              <a:rPr lang="ca-ES" sz="1200" dirty="0">
                <a:latin typeface="Arial"/>
              </a:rPr>
              <a:t>instal·lacions</a:t>
            </a:r>
            <a:endParaRPr lang="ca-ES" sz="1200" dirty="0">
              <a:latin typeface="Arial"/>
              <a:cs typeface="Arial"/>
            </a:endParaRPr>
          </a:p>
          <a:p>
            <a:pPr marL="281940" marR="274320" indent="28575">
              <a:lnSpc>
                <a:spcPct val="100000"/>
              </a:lnSpc>
              <a:spcBef>
                <a:spcPts val="20"/>
              </a:spcBef>
            </a:pPr>
            <a:r>
              <a:rPr lang="ca-ES" sz="1200" dirty="0">
                <a:latin typeface="Arial"/>
              </a:rPr>
              <a:t>i millora de l’atractivitat</a:t>
            </a:r>
            <a:endParaRPr lang="ca-ES" sz="1200" dirty="0">
              <a:latin typeface="Arial"/>
              <a:cs typeface="Arial"/>
            </a:endParaRPr>
          </a:p>
        </p:txBody>
      </p:sp>
      <p:sp>
        <p:nvSpPr>
          <p:cNvPr id="45" name="object 45"/>
          <p:cNvSpPr txBox="1"/>
          <p:nvPr/>
        </p:nvSpPr>
        <p:spPr>
          <a:xfrm>
            <a:off x="9876260" y="3791407"/>
            <a:ext cx="1572260" cy="944880"/>
          </a:xfrm>
          <a:prstGeom prst="rect">
            <a:avLst/>
          </a:prstGeom>
        </p:spPr>
        <p:txBody>
          <a:bodyPr vert="horz" wrap="square" lIns="0" tIns="12700" rIns="0" bIns="0" rtlCol="0">
            <a:spAutoFit/>
          </a:bodyPr>
          <a:lstStyle/>
          <a:p>
            <a:pPr marL="12700" marR="5080">
              <a:lnSpc>
                <a:spcPct val="100000"/>
              </a:lnSpc>
              <a:spcBef>
                <a:spcPts val="100"/>
              </a:spcBef>
            </a:pPr>
            <a:r>
              <a:rPr lang="ca-ES" sz="1200" dirty="0">
                <a:latin typeface="Arial"/>
              </a:rPr>
              <a:t>Promoció omnicanal dels mercats a través d’eines</a:t>
            </a:r>
            <a:r>
              <a:rPr lang="ca-ES" sz="1200"/>
              <a:t> </a:t>
            </a:r>
            <a:r>
              <a:rPr lang="ca-ES" sz="1200" dirty="0">
                <a:latin typeface="Arial"/>
              </a:rPr>
              <a:t>de</a:t>
            </a:r>
            <a:r>
              <a:rPr lang="ca-ES" sz="1200"/>
              <a:t> </a:t>
            </a:r>
            <a:r>
              <a:rPr lang="ca-ES" sz="1200" dirty="0">
                <a:latin typeface="Arial"/>
              </a:rPr>
              <a:t>fidelització </a:t>
            </a:r>
            <a:r>
              <a:rPr lang="ca-ES" sz="1200"/>
              <a:t> </a:t>
            </a:r>
            <a:r>
              <a:rPr lang="ca-ES" sz="1200" dirty="0">
                <a:latin typeface="Arial"/>
              </a:rPr>
              <a:t>i campanyes de màrqueting</a:t>
            </a:r>
            <a:endParaRPr lang="ca-ES" sz="1200">
              <a:latin typeface="Arial"/>
              <a:cs typeface="Arial"/>
            </a:endParaRPr>
          </a:p>
        </p:txBody>
      </p:sp>
      <p:grpSp>
        <p:nvGrpSpPr>
          <p:cNvPr id="46" name="object 46"/>
          <p:cNvGrpSpPr/>
          <p:nvPr/>
        </p:nvGrpSpPr>
        <p:grpSpPr>
          <a:xfrm>
            <a:off x="8074135" y="5052599"/>
            <a:ext cx="792480" cy="792480"/>
            <a:chOff x="8074135" y="5052599"/>
            <a:chExt cx="792480" cy="792480"/>
          </a:xfrm>
        </p:grpSpPr>
        <p:sp>
          <p:nvSpPr>
            <p:cNvPr id="47" name="object 47"/>
            <p:cNvSpPr/>
            <p:nvPr/>
          </p:nvSpPr>
          <p:spPr>
            <a:xfrm>
              <a:off x="8074135" y="5052599"/>
              <a:ext cx="792480" cy="792480"/>
            </a:xfrm>
            <a:custGeom>
              <a:avLst/>
              <a:gdLst/>
              <a:ahLst/>
              <a:cxnLst/>
              <a:rect l="l" t="t" r="r" b="b"/>
              <a:pathLst>
                <a:path w="792479" h="792479">
                  <a:moveTo>
                    <a:pt x="395998" y="0"/>
                  </a:moveTo>
                  <a:lnTo>
                    <a:pt x="349816" y="2663"/>
                  </a:lnTo>
                  <a:lnTo>
                    <a:pt x="305198" y="10457"/>
                  </a:lnTo>
                  <a:lnTo>
                    <a:pt x="262443" y="23084"/>
                  </a:lnTo>
                  <a:lnTo>
                    <a:pt x="221847" y="40246"/>
                  </a:lnTo>
                  <a:lnTo>
                    <a:pt x="183707" y="61647"/>
                  </a:lnTo>
                  <a:lnTo>
                    <a:pt x="148320" y="86989"/>
                  </a:lnTo>
                  <a:lnTo>
                    <a:pt x="115984" y="115976"/>
                  </a:lnTo>
                  <a:lnTo>
                    <a:pt x="86995" y="148310"/>
                  </a:lnTo>
                  <a:lnTo>
                    <a:pt x="61651" y="183694"/>
                  </a:lnTo>
                  <a:lnTo>
                    <a:pt x="40249" y="221832"/>
                  </a:lnTo>
                  <a:lnTo>
                    <a:pt x="23085" y="262426"/>
                  </a:lnTo>
                  <a:lnTo>
                    <a:pt x="10458" y="305179"/>
                  </a:lnTo>
                  <a:lnTo>
                    <a:pt x="2664" y="349793"/>
                  </a:lnTo>
                  <a:lnTo>
                    <a:pt x="0" y="395973"/>
                  </a:lnTo>
                  <a:lnTo>
                    <a:pt x="2664" y="442155"/>
                  </a:lnTo>
                  <a:lnTo>
                    <a:pt x="10458" y="486773"/>
                  </a:lnTo>
                  <a:lnTo>
                    <a:pt x="23085" y="529529"/>
                  </a:lnTo>
                  <a:lnTo>
                    <a:pt x="40249" y="570127"/>
                  </a:lnTo>
                  <a:lnTo>
                    <a:pt x="61651" y="608268"/>
                  </a:lnTo>
                  <a:lnTo>
                    <a:pt x="86995" y="643656"/>
                  </a:lnTo>
                  <a:lnTo>
                    <a:pt x="115984" y="675994"/>
                  </a:lnTo>
                  <a:lnTo>
                    <a:pt x="148320" y="704984"/>
                  </a:lnTo>
                  <a:lnTo>
                    <a:pt x="183707" y="730329"/>
                  </a:lnTo>
                  <a:lnTo>
                    <a:pt x="221847" y="751732"/>
                  </a:lnTo>
                  <a:lnTo>
                    <a:pt x="262443" y="768897"/>
                  </a:lnTo>
                  <a:lnTo>
                    <a:pt x="305198" y="781525"/>
                  </a:lnTo>
                  <a:lnTo>
                    <a:pt x="349816" y="789320"/>
                  </a:lnTo>
                  <a:lnTo>
                    <a:pt x="395998" y="791984"/>
                  </a:lnTo>
                  <a:lnTo>
                    <a:pt x="442181" y="789320"/>
                  </a:lnTo>
                  <a:lnTo>
                    <a:pt x="486798" y="781525"/>
                  </a:lnTo>
                  <a:lnTo>
                    <a:pt x="529553" y="768897"/>
                  </a:lnTo>
                  <a:lnTo>
                    <a:pt x="570150" y="751732"/>
                  </a:lnTo>
                  <a:lnTo>
                    <a:pt x="608290" y="730329"/>
                  </a:lnTo>
                  <a:lnTo>
                    <a:pt x="643676" y="704984"/>
                  </a:lnTo>
                  <a:lnTo>
                    <a:pt x="676013" y="675994"/>
                  </a:lnTo>
                  <a:lnTo>
                    <a:pt x="705001" y="643656"/>
                  </a:lnTo>
                  <a:lnTo>
                    <a:pt x="730345" y="608268"/>
                  </a:lnTo>
                  <a:lnTo>
                    <a:pt x="751748" y="570127"/>
                  </a:lnTo>
                  <a:lnTo>
                    <a:pt x="768911" y="529529"/>
                  </a:lnTo>
                  <a:lnTo>
                    <a:pt x="781538" y="486773"/>
                  </a:lnTo>
                  <a:lnTo>
                    <a:pt x="789333" y="442155"/>
                  </a:lnTo>
                  <a:lnTo>
                    <a:pt x="791997" y="395973"/>
                  </a:lnTo>
                  <a:lnTo>
                    <a:pt x="789333" y="349793"/>
                  </a:lnTo>
                  <a:lnTo>
                    <a:pt x="781538" y="305179"/>
                  </a:lnTo>
                  <a:lnTo>
                    <a:pt x="768911" y="262426"/>
                  </a:lnTo>
                  <a:lnTo>
                    <a:pt x="751748" y="221832"/>
                  </a:lnTo>
                  <a:lnTo>
                    <a:pt x="730345" y="183694"/>
                  </a:lnTo>
                  <a:lnTo>
                    <a:pt x="705001" y="148310"/>
                  </a:lnTo>
                  <a:lnTo>
                    <a:pt x="676013" y="115976"/>
                  </a:lnTo>
                  <a:lnTo>
                    <a:pt x="643676" y="86989"/>
                  </a:lnTo>
                  <a:lnTo>
                    <a:pt x="608290" y="61647"/>
                  </a:lnTo>
                  <a:lnTo>
                    <a:pt x="570150" y="40246"/>
                  </a:lnTo>
                  <a:lnTo>
                    <a:pt x="529553" y="23084"/>
                  </a:lnTo>
                  <a:lnTo>
                    <a:pt x="486798" y="10457"/>
                  </a:lnTo>
                  <a:lnTo>
                    <a:pt x="442181" y="2663"/>
                  </a:lnTo>
                  <a:lnTo>
                    <a:pt x="395998" y="0"/>
                  </a:lnTo>
                  <a:close/>
                </a:path>
              </a:pathLst>
            </a:custGeom>
            <a:solidFill>
              <a:srgbClr val="AB182D"/>
            </a:solidFill>
          </p:spPr>
          <p:txBody>
            <a:bodyPr wrap="square" lIns="0" tIns="0" rIns="0" bIns="0" rtlCol="0"/>
            <a:lstStyle/>
            <a:p>
              <a:endParaRPr/>
            </a:p>
          </p:txBody>
        </p:sp>
        <p:sp>
          <p:nvSpPr>
            <p:cNvPr id="48" name="object 48"/>
            <p:cNvSpPr/>
            <p:nvPr/>
          </p:nvSpPr>
          <p:spPr>
            <a:xfrm>
              <a:off x="8271866" y="5204421"/>
              <a:ext cx="408305" cy="483870"/>
            </a:xfrm>
            <a:custGeom>
              <a:avLst/>
              <a:gdLst/>
              <a:ahLst/>
              <a:cxnLst/>
              <a:rect l="l" t="t" r="r" b="b"/>
              <a:pathLst>
                <a:path w="408304" h="483870">
                  <a:moveTo>
                    <a:pt x="407746" y="385394"/>
                  </a:moveTo>
                  <a:lnTo>
                    <a:pt x="406285" y="375005"/>
                  </a:lnTo>
                  <a:lnTo>
                    <a:pt x="402031" y="365633"/>
                  </a:lnTo>
                  <a:lnTo>
                    <a:pt x="395325" y="357822"/>
                  </a:lnTo>
                  <a:lnTo>
                    <a:pt x="391033" y="355053"/>
                  </a:lnTo>
                  <a:lnTo>
                    <a:pt x="391033" y="377621"/>
                  </a:lnTo>
                  <a:lnTo>
                    <a:pt x="390956" y="412546"/>
                  </a:lnTo>
                  <a:lnTo>
                    <a:pt x="389534" y="420306"/>
                  </a:lnTo>
                  <a:lnTo>
                    <a:pt x="385406" y="426681"/>
                  </a:lnTo>
                  <a:lnTo>
                    <a:pt x="379222" y="431012"/>
                  </a:lnTo>
                  <a:lnTo>
                    <a:pt x="371563" y="432600"/>
                  </a:lnTo>
                  <a:lnTo>
                    <a:pt x="362712" y="432600"/>
                  </a:lnTo>
                  <a:lnTo>
                    <a:pt x="357136" y="415036"/>
                  </a:lnTo>
                  <a:lnTo>
                    <a:pt x="351053" y="407860"/>
                  </a:lnTo>
                  <a:lnTo>
                    <a:pt x="346252" y="402196"/>
                  </a:lnTo>
                  <a:lnTo>
                    <a:pt x="346252" y="437527"/>
                  </a:lnTo>
                  <a:lnTo>
                    <a:pt x="343966" y="449021"/>
                  </a:lnTo>
                  <a:lnTo>
                    <a:pt x="337616" y="458444"/>
                  </a:lnTo>
                  <a:lnTo>
                    <a:pt x="328180" y="464820"/>
                  </a:lnTo>
                  <a:lnTo>
                    <a:pt x="316585" y="467194"/>
                  </a:lnTo>
                  <a:lnTo>
                    <a:pt x="305054" y="464858"/>
                  </a:lnTo>
                  <a:lnTo>
                    <a:pt x="295617" y="458508"/>
                  </a:lnTo>
                  <a:lnTo>
                    <a:pt x="289433" y="449313"/>
                  </a:lnTo>
                  <a:lnTo>
                    <a:pt x="289267" y="449072"/>
                  </a:lnTo>
                  <a:lnTo>
                    <a:pt x="286931" y="437527"/>
                  </a:lnTo>
                  <a:lnTo>
                    <a:pt x="287934" y="432600"/>
                  </a:lnTo>
                  <a:lnTo>
                    <a:pt x="289267" y="425983"/>
                  </a:lnTo>
                  <a:lnTo>
                    <a:pt x="295617" y="416547"/>
                  </a:lnTo>
                  <a:lnTo>
                    <a:pt x="305054" y="410197"/>
                  </a:lnTo>
                  <a:lnTo>
                    <a:pt x="316585" y="407860"/>
                  </a:lnTo>
                  <a:lnTo>
                    <a:pt x="328129" y="410197"/>
                  </a:lnTo>
                  <a:lnTo>
                    <a:pt x="337566" y="416547"/>
                  </a:lnTo>
                  <a:lnTo>
                    <a:pt x="343928" y="425983"/>
                  </a:lnTo>
                  <a:lnTo>
                    <a:pt x="346252" y="437527"/>
                  </a:lnTo>
                  <a:lnTo>
                    <a:pt x="346252" y="402196"/>
                  </a:lnTo>
                  <a:lnTo>
                    <a:pt x="345630" y="401459"/>
                  </a:lnTo>
                  <a:lnTo>
                    <a:pt x="329869" y="393204"/>
                  </a:lnTo>
                  <a:lnTo>
                    <a:pt x="311492" y="391566"/>
                  </a:lnTo>
                  <a:lnTo>
                    <a:pt x="296278" y="395935"/>
                  </a:lnTo>
                  <a:lnTo>
                    <a:pt x="283743" y="404876"/>
                  </a:lnTo>
                  <a:lnTo>
                    <a:pt x="274815" y="417423"/>
                  </a:lnTo>
                  <a:lnTo>
                    <a:pt x="270459" y="432600"/>
                  </a:lnTo>
                  <a:lnTo>
                    <a:pt x="132511" y="432600"/>
                  </a:lnTo>
                  <a:lnTo>
                    <a:pt x="126936" y="415036"/>
                  </a:lnTo>
                  <a:lnTo>
                    <a:pt x="120853" y="407860"/>
                  </a:lnTo>
                  <a:lnTo>
                    <a:pt x="116052" y="402196"/>
                  </a:lnTo>
                  <a:lnTo>
                    <a:pt x="116052" y="437527"/>
                  </a:lnTo>
                  <a:lnTo>
                    <a:pt x="113779" y="449021"/>
                  </a:lnTo>
                  <a:lnTo>
                    <a:pt x="107429" y="458444"/>
                  </a:lnTo>
                  <a:lnTo>
                    <a:pt x="97980" y="464820"/>
                  </a:lnTo>
                  <a:lnTo>
                    <a:pt x="86385" y="467194"/>
                  </a:lnTo>
                  <a:lnTo>
                    <a:pt x="74853" y="464858"/>
                  </a:lnTo>
                  <a:lnTo>
                    <a:pt x="65417" y="458508"/>
                  </a:lnTo>
                  <a:lnTo>
                    <a:pt x="59067" y="449072"/>
                  </a:lnTo>
                  <a:lnTo>
                    <a:pt x="56730" y="437527"/>
                  </a:lnTo>
                  <a:lnTo>
                    <a:pt x="57734" y="432600"/>
                  </a:lnTo>
                  <a:lnTo>
                    <a:pt x="59067" y="425983"/>
                  </a:lnTo>
                  <a:lnTo>
                    <a:pt x="65417" y="416547"/>
                  </a:lnTo>
                  <a:lnTo>
                    <a:pt x="74853" y="410197"/>
                  </a:lnTo>
                  <a:lnTo>
                    <a:pt x="86385" y="407860"/>
                  </a:lnTo>
                  <a:lnTo>
                    <a:pt x="97929" y="410197"/>
                  </a:lnTo>
                  <a:lnTo>
                    <a:pt x="107365" y="416547"/>
                  </a:lnTo>
                  <a:lnTo>
                    <a:pt x="113728" y="425983"/>
                  </a:lnTo>
                  <a:lnTo>
                    <a:pt x="116052" y="437527"/>
                  </a:lnTo>
                  <a:lnTo>
                    <a:pt x="116052" y="402196"/>
                  </a:lnTo>
                  <a:lnTo>
                    <a:pt x="115430" y="401459"/>
                  </a:lnTo>
                  <a:lnTo>
                    <a:pt x="99669" y="393204"/>
                  </a:lnTo>
                  <a:lnTo>
                    <a:pt x="81292" y="391566"/>
                  </a:lnTo>
                  <a:lnTo>
                    <a:pt x="66090" y="395935"/>
                  </a:lnTo>
                  <a:lnTo>
                    <a:pt x="53543" y="404876"/>
                  </a:lnTo>
                  <a:lnTo>
                    <a:pt x="44627" y="417423"/>
                  </a:lnTo>
                  <a:lnTo>
                    <a:pt x="40271" y="432600"/>
                  </a:lnTo>
                  <a:lnTo>
                    <a:pt x="36093" y="432600"/>
                  </a:lnTo>
                  <a:lnTo>
                    <a:pt x="16535" y="379793"/>
                  </a:lnTo>
                  <a:lnTo>
                    <a:pt x="22466" y="372021"/>
                  </a:lnTo>
                  <a:lnTo>
                    <a:pt x="96164" y="351802"/>
                  </a:lnTo>
                  <a:lnTo>
                    <a:pt x="97917" y="351294"/>
                  </a:lnTo>
                  <a:lnTo>
                    <a:pt x="99504" y="350291"/>
                  </a:lnTo>
                  <a:lnTo>
                    <a:pt x="100596" y="348792"/>
                  </a:lnTo>
                  <a:lnTo>
                    <a:pt x="139534" y="297738"/>
                  </a:lnTo>
                  <a:lnTo>
                    <a:pt x="144259" y="292938"/>
                  </a:lnTo>
                  <a:lnTo>
                    <a:pt x="149872" y="289356"/>
                  </a:lnTo>
                  <a:lnTo>
                    <a:pt x="156146" y="287134"/>
                  </a:lnTo>
                  <a:lnTo>
                    <a:pt x="162839" y="286372"/>
                  </a:lnTo>
                  <a:lnTo>
                    <a:pt x="286004" y="286372"/>
                  </a:lnTo>
                  <a:lnTo>
                    <a:pt x="340982" y="348208"/>
                  </a:lnTo>
                  <a:lnTo>
                    <a:pt x="341820" y="349631"/>
                  </a:lnTo>
                  <a:lnTo>
                    <a:pt x="343154" y="350710"/>
                  </a:lnTo>
                  <a:lnTo>
                    <a:pt x="344576" y="351383"/>
                  </a:lnTo>
                  <a:lnTo>
                    <a:pt x="386524" y="370598"/>
                  </a:lnTo>
                  <a:lnTo>
                    <a:pt x="391033" y="377621"/>
                  </a:lnTo>
                  <a:lnTo>
                    <a:pt x="391033" y="355053"/>
                  </a:lnTo>
                  <a:lnTo>
                    <a:pt x="386524" y="352132"/>
                  </a:lnTo>
                  <a:lnTo>
                    <a:pt x="353771" y="337172"/>
                  </a:lnTo>
                  <a:lnTo>
                    <a:pt x="324866" y="291058"/>
                  </a:lnTo>
                  <a:lnTo>
                    <a:pt x="286004" y="269659"/>
                  </a:lnTo>
                  <a:lnTo>
                    <a:pt x="162839" y="269659"/>
                  </a:lnTo>
                  <a:lnTo>
                    <a:pt x="126326" y="287629"/>
                  </a:lnTo>
                  <a:lnTo>
                    <a:pt x="88976" y="336511"/>
                  </a:lnTo>
                  <a:lnTo>
                    <a:pt x="26733" y="353555"/>
                  </a:lnTo>
                  <a:lnTo>
                    <a:pt x="15887" y="358584"/>
                  </a:lnTo>
                  <a:lnTo>
                    <a:pt x="7442" y="366636"/>
                  </a:lnTo>
                  <a:lnTo>
                    <a:pt x="1955" y="376936"/>
                  </a:lnTo>
                  <a:lnTo>
                    <a:pt x="0" y="388734"/>
                  </a:lnTo>
                  <a:lnTo>
                    <a:pt x="0" y="412546"/>
                  </a:lnTo>
                  <a:lnTo>
                    <a:pt x="2819" y="426783"/>
                  </a:lnTo>
                  <a:lnTo>
                    <a:pt x="10541" y="438480"/>
                  </a:lnTo>
                  <a:lnTo>
                    <a:pt x="22034" y="446405"/>
                  </a:lnTo>
                  <a:lnTo>
                    <a:pt x="36169" y="449313"/>
                  </a:lnTo>
                  <a:lnTo>
                    <a:pt x="41516" y="449313"/>
                  </a:lnTo>
                  <a:lnTo>
                    <a:pt x="49580" y="465886"/>
                  </a:lnTo>
                  <a:lnTo>
                    <a:pt x="62915" y="477659"/>
                  </a:lnTo>
                  <a:lnTo>
                    <a:pt x="79692" y="483577"/>
                  </a:lnTo>
                  <a:lnTo>
                    <a:pt x="98094" y="482561"/>
                  </a:lnTo>
                  <a:lnTo>
                    <a:pt x="109575" y="477862"/>
                  </a:lnTo>
                  <a:lnTo>
                    <a:pt x="119265" y="470458"/>
                  </a:lnTo>
                  <a:lnTo>
                    <a:pt x="121754" y="467194"/>
                  </a:lnTo>
                  <a:lnTo>
                    <a:pt x="126682" y="460781"/>
                  </a:lnTo>
                  <a:lnTo>
                    <a:pt x="131343" y="449313"/>
                  </a:lnTo>
                  <a:lnTo>
                    <a:pt x="271716" y="449313"/>
                  </a:lnTo>
                  <a:lnTo>
                    <a:pt x="279781" y="465886"/>
                  </a:lnTo>
                  <a:lnTo>
                    <a:pt x="293116" y="477659"/>
                  </a:lnTo>
                  <a:lnTo>
                    <a:pt x="309880" y="483577"/>
                  </a:lnTo>
                  <a:lnTo>
                    <a:pt x="328282" y="482561"/>
                  </a:lnTo>
                  <a:lnTo>
                    <a:pt x="339763" y="477862"/>
                  </a:lnTo>
                  <a:lnTo>
                    <a:pt x="349453" y="470458"/>
                  </a:lnTo>
                  <a:lnTo>
                    <a:pt x="351955" y="467194"/>
                  </a:lnTo>
                  <a:lnTo>
                    <a:pt x="356882" y="460781"/>
                  </a:lnTo>
                  <a:lnTo>
                    <a:pt x="361543" y="449313"/>
                  </a:lnTo>
                  <a:lnTo>
                    <a:pt x="371563" y="449313"/>
                  </a:lnTo>
                  <a:lnTo>
                    <a:pt x="385711" y="446405"/>
                  </a:lnTo>
                  <a:lnTo>
                    <a:pt x="397205" y="438480"/>
                  </a:lnTo>
                  <a:lnTo>
                    <a:pt x="401091" y="432600"/>
                  </a:lnTo>
                  <a:lnTo>
                    <a:pt x="404926" y="426783"/>
                  </a:lnTo>
                  <a:lnTo>
                    <a:pt x="407746" y="412546"/>
                  </a:lnTo>
                  <a:lnTo>
                    <a:pt x="407746" y="385394"/>
                  </a:lnTo>
                  <a:close/>
                </a:path>
                <a:path w="408304" h="483870">
                  <a:moveTo>
                    <a:pt x="407746" y="115735"/>
                  </a:moveTo>
                  <a:lnTo>
                    <a:pt x="406285" y="105346"/>
                  </a:lnTo>
                  <a:lnTo>
                    <a:pt x="402031" y="95973"/>
                  </a:lnTo>
                  <a:lnTo>
                    <a:pt x="395325" y="88163"/>
                  </a:lnTo>
                  <a:lnTo>
                    <a:pt x="391033" y="85394"/>
                  </a:lnTo>
                  <a:lnTo>
                    <a:pt x="391033" y="107962"/>
                  </a:lnTo>
                  <a:lnTo>
                    <a:pt x="390956" y="142887"/>
                  </a:lnTo>
                  <a:lnTo>
                    <a:pt x="389534" y="150647"/>
                  </a:lnTo>
                  <a:lnTo>
                    <a:pt x="385406" y="157022"/>
                  </a:lnTo>
                  <a:lnTo>
                    <a:pt x="379222" y="161353"/>
                  </a:lnTo>
                  <a:lnTo>
                    <a:pt x="371563" y="162941"/>
                  </a:lnTo>
                  <a:lnTo>
                    <a:pt x="362712" y="162941"/>
                  </a:lnTo>
                  <a:lnTo>
                    <a:pt x="357136" y="145376"/>
                  </a:lnTo>
                  <a:lnTo>
                    <a:pt x="351053" y="138201"/>
                  </a:lnTo>
                  <a:lnTo>
                    <a:pt x="346252" y="132549"/>
                  </a:lnTo>
                  <a:lnTo>
                    <a:pt x="346252" y="167868"/>
                  </a:lnTo>
                  <a:lnTo>
                    <a:pt x="343966" y="179374"/>
                  </a:lnTo>
                  <a:lnTo>
                    <a:pt x="337616" y="188785"/>
                  </a:lnTo>
                  <a:lnTo>
                    <a:pt x="328180" y="195160"/>
                  </a:lnTo>
                  <a:lnTo>
                    <a:pt x="316585" y="197535"/>
                  </a:lnTo>
                  <a:lnTo>
                    <a:pt x="305054" y="195211"/>
                  </a:lnTo>
                  <a:lnTo>
                    <a:pt x="295617" y="188849"/>
                  </a:lnTo>
                  <a:lnTo>
                    <a:pt x="289433" y="179654"/>
                  </a:lnTo>
                  <a:lnTo>
                    <a:pt x="289267" y="179412"/>
                  </a:lnTo>
                  <a:lnTo>
                    <a:pt x="286931" y="167868"/>
                  </a:lnTo>
                  <a:lnTo>
                    <a:pt x="287934" y="162941"/>
                  </a:lnTo>
                  <a:lnTo>
                    <a:pt x="289267" y="156324"/>
                  </a:lnTo>
                  <a:lnTo>
                    <a:pt x="295617" y="146900"/>
                  </a:lnTo>
                  <a:lnTo>
                    <a:pt x="305054" y="140538"/>
                  </a:lnTo>
                  <a:lnTo>
                    <a:pt x="316585" y="138201"/>
                  </a:lnTo>
                  <a:lnTo>
                    <a:pt x="328129" y="140538"/>
                  </a:lnTo>
                  <a:lnTo>
                    <a:pt x="337566" y="146900"/>
                  </a:lnTo>
                  <a:lnTo>
                    <a:pt x="343928" y="156324"/>
                  </a:lnTo>
                  <a:lnTo>
                    <a:pt x="346252" y="167868"/>
                  </a:lnTo>
                  <a:lnTo>
                    <a:pt x="346252" y="132549"/>
                  </a:lnTo>
                  <a:lnTo>
                    <a:pt x="345630" y="131813"/>
                  </a:lnTo>
                  <a:lnTo>
                    <a:pt x="329869" y="123545"/>
                  </a:lnTo>
                  <a:lnTo>
                    <a:pt x="311492" y="121907"/>
                  </a:lnTo>
                  <a:lnTo>
                    <a:pt x="296278" y="126288"/>
                  </a:lnTo>
                  <a:lnTo>
                    <a:pt x="283743" y="135229"/>
                  </a:lnTo>
                  <a:lnTo>
                    <a:pt x="274815" y="147764"/>
                  </a:lnTo>
                  <a:lnTo>
                    <a:pt x="270459" y="162941"/>
                  </a:lnTo>
                  <a:lnTo>
                    <a:pt x="132511" y="162941"/>
                  </a:lnTo>
                  <a:lnTo>
                    <a:pt x="126936" y="145376"/>
                  </a:lnTo>
                  <a:lnTo>
                    <a:pt x="120853" y="138201"/>
                  </a:lnTo>
                  <a:lnTo>
                    <a:pt x="116052" y="132549"/>
                  </a:lnTo>
                  <a:lnTo>
                    <a:pt x="116052" y="167868"/>
                  </a:lnTo>
                  <a:lnTo>
                    <a:pt x="113779" y="179374"/>
                  </a:lnTo>
                  <a:lnTo>
                    <a:pt x="107429" y="188785"/>
                  </a:lnTo>
                  <a:lnTo>
                    <a:pt x="97980" y="195160"/>
                  </a:lnTo>
                  <a:lnTo>
                    <a:pt x="86385" y="197535"/>
                  </a:lnTo>
                  <a:lnTo>
                    <a:pt x="74853" y="195211"/>
                  </a:lnTo>
                  <a:lnTo>
                    <a:pt x="65417" y="188849"/>
                  </a:lnTo>
                  <a:lnTo>
                    <a:pt x="59067" y="179412"/>
                  </a:lnTo>
                  <a:lnTo>
                    <a:pt x="56730" y="167868"/>
                  </a:lnTo>
                  <a:lnTo>
                    <a:pt x="57734" y="162941"/>
                  </a:lnTo>
                  <a:lnTo>
                    <a:pt x="59067" y="156324"/>
                  </a:lnTo>
                  <a:lnTo>
                    <a:pt x="65417" y="146900"/>
                  </a:lnTo>
                  <a:lnTo>
                    <a:pt x="74853" y="140538"/>
                  </a:lnTo>
                  <a:lnTo>
                    <a:pt x="86385" y="138201"/>
                  </a:lnTo>
                  <a:lnTo>
                    <a:pt x="97929" y="140538"/>
                  </a:lnTo>
                  <a:lnTo>
                    <a:pt x="107365" y="146900"/>
                  </a:lnTo>
                  <a:lnTo>
                    <a:pt x="113728" y="156324"/>
                  </a:lnTo>
                  <a:lnTo>
                    <a:pt x="116052" y="167868"/>
                  </a:lnTo>
                  <a:lnTo>
                    <a:pt x="116052" y="132549"/>
                  </a:lnTo>
                  <a:lnTo>
                    <a:pt x="115430" y="131813"/>
                  </a:lnTo>
                  <a:lnTo>
                    <a:pt x="99669" y="123545"/>
                  </a:lnTo>
                  <a:lnTo>
                    <a:pt x="81292" y="121907"/>
                  </a:lnTo>
                  <a:lnTo>
                    <a:pt x="66090" y="126288"/>
                  </a:lnTo>
                  <a:lnTo>
                    <a:pt x="53543" y="135229"/>
                  </a:lnTo>
                  <a:lnTo>
                    <a:pt x="44627" y="147764"/>
                  </a:lnTo>
                  <a:lnTo>
                    <a:pt x="40271" y="162941"/>
                  </a:lnTo>
                  <a:lnTo>
                    <a:pt x="36093" y="162941"/>
                  </a:lnTo>
                  <a:lnTo>
                    <a:pt x="16535" y="110134"/>
                  </a:lnTo>
                  <a:lnTo>
                    <a:pt x="22466" y="102362"/>
                  </a:lnTo>
                  <a:lnTo>
                    <a:pt x="96164" y="82143"/>
                  </a:lnTo>
                  <a:lnTo>
                    <a:pt x="97917" y="81635"/>
                  </a:lnTo>
                  <a:lnTo>
                    <a:pt x="99504" y="80632"/>
                  </a:lnTo>
                  <a:lnTo>
                    <a:pt x="100596" y="79133"/>
                  </a:lnTo>
                  <a:lnTo>
                    <a:pt x="139534" y="28079"/>
                  </a:lnTo>
                  <a:lnTo>
                    <a:pt x="144259" y="23279"/>
                  </a:lnTo>
                  <a:lnTo>
                    <a:pt x="149872" y="19710"/>
                  </a:lnTo>
                  <a:lnTo>
                    <a:pt x="156146" y="17487"/>
                  </a:lnTo>
                  <a:lnTo>
                    <a:pt x="162839" y="16713"/>
                  </a:lnTo>
                  <a:lnTo>
                    <a:pt x="286004" y="16713"/>
                  </a:lnTo>
                  <a:lnTo>
                    <a:pt x="340982" y="78549"/>
                  </a:lnTo>
                  <a:lnTo>
                    <a:pt x="341820" y="79971"/>
                  </a:lnTo>
                  <a:lnTo>
                    <a:pt x="343154" y="81051"/>
                  </a:lnTo>
                  <a:lnTo>
                    <a:pt x="344576" y="81724"/>
                  </a:lnTo>
                  <a:lnTo>
                    <a:pt x="386524" y="100939"/>
                  </a:lnTo>
                  <a:lnTo>
                    <a:pt x="391033" y="107962"/>
                  </a:lnTo>
                  <a:lnTo>
                    <a:pt x="391033" y="85394"/>
                  </a:lnTo>
                  <a:lnTo>
                    <a:pt x="386524" y="82473"/>
                  </a:lnTo>
                  <a:lnTo>
                    <a:pt x="353771" y="67513"/>
                  </a:lnTo>
                  <a:lnTo>
                    <a:pt x="324866" y="21399"/>
                  </a:lnTo>
                  <a:lnTo>
                    <a:pt x="286004" y="0"/>
                  </a:lnTo>
                  <a:lnTo>
                    <a:pt x="162839" y="0"/>
                  </a:lnTo>
                  <a:lnTo>
                    <a:pt x="126326" y="17970"/>
                  </a:lnTo>
                  <a:lnTo>
                    <a:pt x="88976" y="66852"/>
                  </a:lnTo>
                  <a:lnTo>
                    <a:pt x="26733" y="83896"/>
                  </a:lnTo>
                  <a:lnTo>
                    <a:pt x="15887" y="88925"/>
                  </a:lnTo>
                  <a:lnTo>
                    <a:pt x="7442" y="96977"/>
                  </a:lnTo>
                  <a:lnTo>
                    <a:pt x="1955" y="107276"/>
                  </a:lnTo>
                  <a:lnTo>
                    <a:pt x="0" y="119075"/>
                  </a:lnTo>
                  <a:lnTo>
                    <a:pt x="0" y="142887"/>
                  </a:lnTo>
                  <a:lnTo>
                    <a:pt x="2819" y="157124"/>
                  </a:lnTo>
                  <a:lnTo>
                    <a:pt x="10541" y="168821"/>
                  </a:lnTo>
                  <a:lnTo>
                    <a:pt x="22034" y="176745"/>
                  </a:lnTo>
                  <a:lnTo>
                    <a:pt x="36169" y="179654"/>
                  </a:lnTo>
                  <a:lnTo>
                    <a:pt x="41516" y="179654"/>
                  </a:lnTo>
                  <a:lnTo>
                    <a:pt x="49580" y="196227"/>
                  </a:lnTo>
                  <a:lnTo>
                    <a:pt x="62915" y="208000"/>
                  </a:lnTo>
                  <a:lnTo>
                    <a:pt x="79692" y="213918"/>
                  </a:lnTo>
                  <a:lnTo>
                    <a:pt x="98094" y="212902"/>
                  </a:lnTo>
                  <a:lnTo>
                    <a:pt x="109575" y="208203"/>
                  </a:lnTo>
                  <a:lnTo>
                    <a:pt x="119265" y="200799"/>
                  </a:lnTo>
                  <a:lnTo>
                    <a:pt x="121754" y="197535"/>
                  </a:lnTo>
                  <a:lnTo>
                    <a:pt x="126682" y="191135"/>
                  </a:lnTo>
                  <a:lnTo>
                    <a:pt x="131343" y="179654"/>
                  </a:lnTo>
                  <a:lnTo>
                    <a:pt x="271716" y="179654"/>
                  </a:lnTo>
                  <a:lnTo>
                    <a:pt x="279781" y="196227"/>
                  </a:lnTo>
                  <a:lnTo>
                    <a:pt x="293116" y="208000"/>
                  </a:lnTo>
                  <a:lnTo>
                    <a:pt x="309880" y="213918"/>
                  </a:lnTo>
                  <a:lnTo>
                    <a:pt x="328282" y="212902"/>
                  </a:lnTo>
                  <a:lnTo>
                    <a:pt x="339763" y="208203"/>
                  </a:lnTo>
                  <a:lnTo>
                    <a:pt x="349453" y="200799"/>
                  </a:lnTo>
                  <a:lnTo>
                    <a:pt x="351955" y="197535"/>
                  </a:lnTo>
                  <a:lnTo>
                    <a:pt x="356882" y="191135"/>
                  </a:lnTo>
                  <a:lnTo>
                    <a:pt x="361543" y="179654"/>
                  </a:lnTo>
                  <a:lnTo>
                    <a:pt x="371563" y="179654"/>
                  </a:lnTo>
                  <a:lnTo>
                    <a:pt x="385711" y="176745"/>
                  </a:lnTo>
                  <a:lnTo>
                    <a:pt x="397205" y="168821"/>
                  </a:lnTo>
                  <a:lnTo>
                    <a:pt x="401091" y="162941"/>
                  </a:lnTo>
                  <a:lnTo>
                    <a:pt x="404926" y="157124"/>
                  </a:lnTo>
                  <a:lnTo>
                    <a:pt x="407746" y="142887"/>
                  </a:lnTo>
                  <a:lnTo>
                    <a:pt x="407746" y="115735"/>
                  </a:lnTo>
                  <a:close/>
                </a:path>
              </a:pathLst>
            </a:custGeom>
            <a:solidFill>
              <a:srgbClr val="FFFFFF"/>
            </a:solidFill>
          </p:spPr>
          <p:txBody>
            <a:bodyPr wrap="square" lIns="0" tIns="0" rIns="0" bIns="0" rtlCol="0"/>
            <a:lstStyle/>
            <a:p>
              <a:endParaRPr/>
            </a:p>
          </p:txBody>
        </p:sp>
      </p:grpSp>
      <p:sp>
        <p:nvSpPr>
          <p:cNvPr id="49" name="object 49"/>
          <p:cNvSpPr txBox="1"/>
          <p:nvPr/>
        </p:nvSpPr>
        <p:spPr>
          <a:xfrm>
            <a:off x="7469616" y="5992840"/>
            <a:ext cx="2001520" cy="576580"/>
          </a:xfrm>
          <a:prstGeom prst="rect">
            <a:avLst/>
          </a:prstGeom>
        </p:spPr>
        <p:txBody>
          <a:bodyPr vert="horz" wrap="square" lIns="0" tIns="12700" rIns="0" bIns="0" rtlCol="0">
            <a:spAutoFit/>
          </a:bodyPr>
          <a:lstStyle/>
          <a:p>
            <a:pPr marL="12700" marR="5080" indent="470534">
              <a:lnSpc>
                <a:spcPct val="100000"/>
              </a:lnSpc>
              <a:spcBef>
                <a:spcPts val="100"/>
              </a:spcBef>
            </a:pPr>
            <a:r>
              <a:rPr lang="ca-ES" sz="1200" dirty="0">
                <a:latin typeface="Arial"/>
              </a:rPr>
              <a:t>Aparcaments i centres</a:t>
            </a:r>
            <a:r>
              <a:rPr lang="ca-ES" sz="1200"/>
              <a:t> </a:t>
            </a:r>
            <a:r>
              <a:rPr lang="ca-ES" sz="1200" dirty="0">
                <a:latin typeface="Arial"/>
              </a:rPr>
              <a:t>de</a:t>
            </a:r>
            <a:r>
              <a:rPr lang="ca-ES" sz="1200"/>
              <a:t> </a:t>
            </a:r>
            <a:r>
              <a:rPr lang="ca-ES" sz="1200" dirty="0">
                <a:latin typeface="Arial"/>
              </a:rPr>
              <a:t>microdistribució</a:t>
            </a:r>
            <a:endParaRPr lang="ca-ES" sz="1200">
              <a:latin typeface="Arial"/>
              <a:cs typeface="Arial"/>
            </a:endParaRPr>
          </a:p>
          <a:p>
            <a:pPr marL="492125">
              <a:lnSpc>
                <a:spcPct val="100000"/>
              </a:lnSpc>
              <a:spcBef>
                <a:spcPts val="20"/>
              </a:spcBef>
            </a:pPr>
            <a:r>
              <a:rPr lang="ca-ES" sz="1200" dirty="0">
                <a:latin typeface="Arial"/>
              </a:rPr>
              <a:t>urbana</a:t>
            </a:r>
            <a:r>
              <a:rPr lang="ca-ES" sz="1200"/>
              <a:t> </a:t>
            </a:r>
            <a:r>
              <a:rPr lang="ca-ES" sz="1200" dirty="0">
                <a:latin typeface="Arial"/>
              </a:rPr>
              <a:t>(CMU)</a:t>
            </a:r>
            <a:endParaRPr lang="ca-ES" sz="1200">
              <a:latin typeface="Arial"/>
              <a:cs typeface="Arial"/>
            </a:endParaRPr>
          </a:p>
        </p:txBody>
      </p:sp>
      <p:sp>
        <p:nvSpPr>
          <p:cNvPr id="50" name="object 50"/>
          <p:cNvSpPr txBox="1"/>
          <p:nvPr/>
        </p:nvSpPr>
        <p:spPr>
          <a:xfrm>
            <a:off x="5791845" y="5992688"/>
            <a:ext cx="1398270" cy="576580"/>
          </a:xfrm>
          <a:prstGeom prst="rect">
            <a:avLst/>
          </a:prstGeom>
        </p:spPr>
        <p:txBody>
          <a:bodyPr vert="horz" wrap="square" lIns="0" tIns="12700" rIns="0" bIns="0" rtlCol="0">
            <a:spAutoFit/>
          </a:bodyPr>
          <a:lstStyle/>
          <a:p>
            <a:pPr marL="12700" marR="5080" algn="ctr">
              <a:lnSpc>
                <a:spcPct val="100000"/>
              </a:lnSpc>
              <a:spcBef>
                <a:spcPts val="100"/>
              </a:spcBef>
            </a:pPr>
            <a:r>
              <a:rPr lang="ca-ES" sz="1200" dirty="0">
                <a:latin typeface="Arial"/>
              </a:rPr>
              <a:t>Logística</a:t>
            </a:r>
            <a:r>
              <a:rPr lang="ca-ES" sz="1200"/>
              <a:t> </a:t>
            </a:r>
            <a:r>
              <a:rPr lang="ca-ES" sz="1200" dirty="0">
                <a:latin typeface="Arial"/>
              </a:rPr>
              <a:t>soterrada i amb molls de descàrrega</a:t>
            </a:r>
            <a:r>
              <a:rPr lang="ca-ES" sz="1200"/>
              <a:t> </a:t>
            </a:r>
            <a:r>
              <a:rPr lang="ca-ES" sz="1200" dirty="0">
                <a:latin typeface="Arial"/>
              </a:rPr>
              <a:t>interns</a:t>
            </a:r>
            <a:endParaRPr lang="ca-ES" sz="1200">
              <a:latin typeface="Arial"/>
              <a:cs typeface="Arial"/>
            </a:endParaRPr>
          </a:p>
        </p:txBody>
      </p:sp>
      <p:grpSp>
        <p:nvGrpSpPr>
          <p:cNvPr id="51" name="object 51"/>
          <p:cNvGrpSpPr/>
          <p:nvPr/>
        </p:nvGrpSpPr>
        <p:grpSpPr>
          <a:xfrm>
            <a:off x="4119355" y="5052599"/>
            <a:ext cx="792480" cy="792480"/>
            <a:chOff x="4119355" y="5052599"/>
            <a:chExt cx="792480" cy="792480"/>
          </a:xfrm>
        </p:grpSpPr>
        <p:sp>
          <p:nvSpPr>
            <p:cNvPr id="52" name="object 52"/>
            <p:cNvSpPr/>
            <p:nvPr/>
          </p:nvSpPr>
          <p:spPr>
            <a:xfrm>
              <a:off x="4119355" y="5052599"/>
              <a:ext cx="792480" cy="792480"/>
            </a:xfrm>
            <a:custGeom>
              <a:avLst/>
              <a:gdLst/>
              <a:ahLst/>
              <a:cxnLst/>
              <a:rect l="l" t="t" r="r" b="b"/>
              <a:pathLst>
                <a:path w="792479" h="792479">
                  <a:moveTo>
                    <a:pt x="395998" y="0"/>
                  </a:moveTo>
                  <a:lnTo>
                    <a:pt x="349816" y="2663"/>
                  </a:lnTo>
                  <a:lnTo>
                    <a:pt x="305198" y="10457"/>
                  </a:lnTo>
                  <a:lnTo>
                    <a:pt x="262443" y="23084"/>
                  </a:lnTo>
                  <a:lnTo>
                    <a:pt x="221847" y="40246"/>
                  </a:lnTo>
                  <a:lnTo>
                    <a:pt x="183707" y="61647"/>
                  </a:lnTo>
                  <a:lnTo>
                    <a:pt x="148320" y="86989"/>
                  </a:lnTo>
                  <a:lnTo>
                    <a:pt x="115984" y="115976"/>
                  </a:lnTo>
                  <a:lnTo>
                    <a:pt x="86995" y="148310"/>
                  </a:lnTo>
                  <a:lnTo>
                    <a:pt x="61651" y="183694"/>
                  </a:lnTo>
                  <a:lnTo>
                    <a:pt x="40249" y="221832"/>
                  </a:lnTo>
                  <a:lnTo>
                    <a:pt x="23085" y="262426"/>
                  </a:lnTo>
                  <a:lnTo>
                    <a:pt x="10458" y="305179"/>
                  </a:lnTo>
                  <a:lnTo>
                    <a:pt x="2664" y="349793"/>
                  </a:lnTo>
                  <a:lnTo>
                    <a:pt x="0" y="395973"/>
                  </a:lnTo>
                  <a:lnTo>
                    <a:pt x="2664" y="442155"/>
                  </a:lnTo>
                  <a:lnTo>
                    <a:pt x="10458" y="486773"/>
                  </a:lnTo>
                  <a:lnTo>
                    <a:pt x="23085" y="529529"/>
                  </a:lnTo>
                  <a:lnTo>
                    <a:pt x="40249" y="570127"/>
                  </a:lnTo>
                  <a:lnTo>
                    <a:pt x="61651" y="608268"/>
                  </a:lnTo>
                  <a:lnTo>
                    <a:pt x="86995" y="643656"/>
                  </a:lnTo>
                  <a:lnTo>
                    <a:pt x="115984" y="675994"/>
                  </a:lnTo>
                  <a:lnTo>
                    <a:pt x="148320" y="704984"/>
                  </a:lnTo>
                  <a:lnTo>
                    <a:pt x="183707" y="730329"/>
                  </a:lnTo>
                  <a:lnTo>
                    <a:pt x="221847" y="751732"/>
                  </a:lnTo>
                  <a:lnTo>
                    <a:pt x="262443" y="768897"/>
                  </a:lnTo>
                  <a:lnTo>
                    <a:pt x="305198" y="781525"/>
                  </a:lnTo>
                  <a:lnTo>
                    <a:pt x="349816" y="789320"/>
                  </a:lnTo>
                  <a:lnTo>
                    <a:pt x="395998" y="791984"/>
                  </a:lnTo>
                  <a:lnTo>
                    <a:pt x="442181" y="789320"/>
                  </a:lnTo>
                  <a:lnTo>
                    <a:pt x="486798" y="781525"/>
                  </a:lnTo>
                  <a:lnTo>
                    <a:pt x="529553" y="768897"/>
                  </a:lnTo>
                  <a:lnTo>
                    <a:pt x="570150" y="751732"/>
                  </a:lnTo>
                  <a:lnTo>
                    <a:pt x="608290" y="730329"/>
                  </a:lnTo>
                  <a:lnTo>
                    <a:pt x="643676" y="704984"/>
                  </a:lnTo>
                  <a:lnTo>
                    <a:pt x="676013" y="675994"/>
                  </a:lnTo>
                  <a:lnTo>
                    <a:pt x="705001" y="643656"/>
                  </a:lnTo>
                  <a:lnTo>
                    <a:pt x="730345" y="608268"/>
                  </a:lnTo>
                  <a:lnTo>
                    <a:pt x="751748" y="570127"/>
                  </a:lnTo>
                  <a:lnTo>
                    <a:pt x="768911" y="529529"/>
                  </a:lnTo>
                  <a:lnTo>
                    <a:pt x="781538" y="486773"/>
                  </a:lnTo>
                  <a:lnTo>
                    <a:pt x="789333" y="442155"/>
                  </a:lnTo>
                  <a:lnTo>
                    <a:pt x="791997" y="395973"/>
                  </a:lnTo>
                  <a:lnTo>
                    <a:pt x="789333" y="349793"/>
                  </a:lnTo>
                  <a:lnTo>
                    <a:pt x="781538" y="305179"/>
                  </a:lnTo>
                  <a:lnTo>
                    <a:pt x="768911" y="262426"/>
                  </a:lnTo>
                  <a:lnTo>
                    <a:pt x="751748" y="221832"/>
                  </a:lnTo>
                  <a:lnTo>
                    <a:pt x="730345" y="183694"/>
                  </a:lnTo>
                  <a:lnTo>
                    <a:pt x="705001" y="148310"/>
                  </a:lnTo>
                  <a:lnTo>
                    <a:pt x="676013" y="115976"/>
                  </a:lnTo>
                  <a:lnTo>
                    <a:pt x="643676" y="86989"/>
                  </a:lnTo>
                  <a:lnTo>
                    <a:pt x="608290" y="61647"/>
                  </a:lnTo>
                  <a:lnTo>
                    <a:pt x="570150" y="40246"/>
                  </a:lnTo>
                  <a:lnTo>
                    <a:pt x="529553" y="23084"/>
                  </a:lnTo>
                  <a:lnTo>
                    <a:pt x="486798" y="10457"/>
                  </a:lnTo>
                  <a:lnTo>
                    <a:pt x="442181" y="2663"/>
                  </a:lnTo>
                  <a:lnTo>
                    <a:pt x="395998" y="0"/>
                  </a:lnTo>
                  <a:close/>
                </a:path>
              </a:pathLst>
            </a:custGeom>
            <a:solidFill>
              <a:srgbClr val="AB182D"/>
            </a:solidFill>
          </p:spPr>
          <p:txBody>
            <a:bodyPr wrap="square" lIns="0" tIns="0" rIns="0" bIns="0" rtlCol="0"/>
            <a:lstStyle/>
            <a:p>
              <a:endParaRPr/>
            </a:p>
          </p:txBody>
        </p:sp>
        <p:sp>
          <p:nvSpPr>
            <p:cNvPr id="53" name="object 53"/>
            <p:cNvSpPr/>
            <p:nvPr/>
          </p:nvSpPr>
          <p:spPr>
            <a:xfrm>
              <a:off x="4254436" y="5196674"/>
              <a:ext cx="521970" cy="505459"/>
            </a:xfrm>
            <a:custGeom>
              <a:avLst/>
              <a:gdLst/>
              <a:ahLst/>
              <a:cxnLst/>
              <a:rect l="l" t="t" r="r" b="b"/>
              <a:pathLst>
                <a:path w="521970" h="505460">
                  <a:moveTo>
                    <a:pt x="209029" y="261518"/>
                  </a:moveTo>
                  <a:lnTo>
                    <a:pt x="208953" y="259092"/>
                  </a:lnTo>
                  <a:lnTo>
                    <a:pt x="207022" y="254914"/>
                  </a:lnTo>
                  <a:lnTo>
                    <a:pt x="202361" y="244792"/>
                  </a:lnTo>
                  <a:lnTo>
                    <a:pt x="183222" y="203327"/>
                  </a:lnTo>
                  <a:lnTo>
                    <a:pt x="183222" y="244792"/>
                  </a:lnTo>
                  <a:lnTo>
                    <a:pt x="156451" y="234492"/>
                  </a:lnTo>
                  <a:lnTo>
                    <a:pt x="151942" y="236093"/>
                  </a:lnTo>
                  <a:lnTo>
                    <a:pt x="149796" y="239788"/>
                  </a:lnTo>
                  <a:lnTo>
                    <a:pt x="74663" y="370166"/>
                  </a:lnTo>
                  <a:lnTo>
                    <a:pt x="33870" y="299694"/>
                  </a:lnTo>
                  <a:lnTo>
                    <a:pt x="29667" y="288963"/>
                  </a:lnTo>
                  <a:lnTo>
                    <a:pt x="28321" y="277698"/>
                  </a:lnTo>
                  <a:lnTo>
                    <a:pt x="29819" y="266458"/>
                  </a:lnTo>
                  <a:lnTo>
                    <a:pt x="34163" y="255790"/>
                  </a:lnTo>
                  <a:lnTo>
                    <a:pt x="68491" y="187007"/>
                  </a:lnTo>
                  <a:lnTo>
                    <a:pt x="67106" y="182105"/>
                  </a:lnTo>
                  <a:lnTo>
                    <a:pt x="36703" y="163309"/>
                  </a:lnTo>
                  <a:lnTo>
                    <a:pt x="142570" y="156718"/>
                  </a:lnTo>
                  <a:lnTo>
                    <a:pt x="183222" y="244792"/>
                  </a:lnTo>
                  <a:lnTo>
                    <a:pt x="183222" y="203327"/>
                  </a:lnTo>
                  <a:lnTo>
                    <a:pt x="161721" y="156718"/>
                  </a:lnTo>
                  <a:lnTo>
                    <a:pt x="154355" y="140766"/>
                  </a:lnTo>
                  <a:lnTo>
                    <a:pt x="151003" y="138760"/>
                  </a:lnTo>
                  <a:lnTo>
                    <a:pt x="3632" y="147967"/>
                  </a:lnTo>
                  <a:lnTo>
                    <a:pt x="0" y="152095"/>
                  </a:lnTo>
                  <a:lnTo>
                    <a:pt x="469" y="159689"/>
                  </a:lnTo>
                  <a:lnTo>
                    <a:pt x="1993" y="162242"/>
                  </a:lnTo>
                  <a:lnTo>
                    <a:pt x="47345" y="190373"/>
                  </a:lnTo>
                  <a:lnTo>
                    <a:pt x="18681" y="247777"/>
                  </a:lnTo>
                  <a:lnTo>
                    <a:pt x="12839" y="262559"/>
                  </a:lnTo>
                  <a:lnTo>
                    <a:pt x="10922" y="278091"/>
                  </a:lnTo>
                  <a:lnTo>
                    <a:pt x="12928" y="293624"/>
                  </a:lnTo>
                  <a:lnTo>
                    <a:pt x="93611" y="437642"/>
                  </a:lnTo>
                  <a:lnTo>
                    <a:pt x="131622" y="466788"/>
                  </a:lnTo>
                  <a:lnTo>
                    <a:pt x="147955" y="469087"/>
                  </a:lnTo>
                  <a:lnTo>
                    <a:pt x="187502" y="469087"/>
                  </a:lnTo>
                  <a:lnTo>
                    <a:pt x="191389" y="465188"/>
                  </a:lnTo>
                  <a:lnTo>
                    <a:pt x="191389" y="451713"/>
                  </a:lnTo>
                  <a:lnTo>
                    <a:pt x="191389" y="347472"/>
                  </a:lnTo>
                  <a:lnTo>
                    <a:pt x="191389" y="333984"/>
                  </a:lnTo>
                  <a:lnTo>
                    <a:pt x="187502" y="330098"/>
                  </a:lnTo>
                  <a:lnTo>
                    <a:pt x="174015" y="330098"/>
                  </a:lnTo>
                  <a:lnTo>
                    <a:pt x="174015" y="347472"/>
                  </a:lnTo>
                  <a:lnTo>
                    <a:pt x="174015" y="451713"/>
                  </a:lnTo>
                  <a:lnTo>
                    <a:pt x="147955" y="451713"/>
                  </a:lnTo>
                  <a:lnTo>
                    <a:pt x="136144" y="450049"/>
                  </a:lnTo>
                  <a:lnTo>
                    <a:pt x="125310" y="445516"/>
                  </a:lnTo>
                  <a:lnTo>
                    <a:pt x="115976" y="438391"/>
                  </a:lnTo>
                  <a:lnTo>
                    <a:pt x="108635" y="428980"/>
                  </a:lnTo>
                  <a:lnTo>
                    <a:pt x="84785" y="387654"/>
                  </a:lnTo>
                  <a:lnTo>
                    <a:pt x="95504" y="370166"/>
                  </a:lnTo>
                  <a:lnTo>
                    <a:pt x="109397" y="347472"/>
                  </a:lnTo>
                  <a:lnTo>
                    <a:pt x="174015" y="347472"/>
                  </a:lnTo>
                  <a:lnTo>
                    <a:pt x="174015" y="330098"/>
                  </a:lnTo>
                  <a:lnTo>
                    <a:pt x="117805" y="330098"/>
                  </a:lnTo>
                  <a:lnTo>
                    <a:pt x="161137" y="254914"/>
                  </a:lnTo>
                  <a:lnTo>
                    <a:pt x="201447" y="270421"/>
                  </a:lnTo>
                  <a:lnTo>
                    <a:pt x="206463" y="268185"/>
                  </a:lnTo>
                  <a:lnTo>
                    <a:pt x="209029" y="261518"/>
                  </a:lnTo>
                  <a:close/>
                </a:path>
                <a:path w="521970" h="505460">
                  <a:moveTo>
                    <a:pt x="479285" y="68961"/>
                  </a:moveTo>
                  <a:lnTo>
                    <a:pt x="477469" y="63766"/>
                  </a:lnTo>
                  <a:lnTo>
                    <a:pt x="470712" y="60490"/>
                  </a:lnTo>
                  <a:lnTo>
                    <a:pt x="467868" y="60515"/>
                  </a:lnTo>
                  <a:lnTo>
                    <a:pt x="450316" y="69418"/>
                  </a:lnTo>
                  <a:lnTo>
                    <a:pt x="450316" y="88861"/>
                  </a:lnTo>
                  <a:lnTo>
                    <a:pt x="402412" y="187794"/>
                  </a:lnTo>
                  <a:lnTo>
                    <a:pt x="304698" y="176695"/>
                  </a:lnTo>
                  <a:lnTo>
                    <a:pt x="330123" y="161429"/>
                  </a:lnTo>
                  <a:lnTo>
                    <a:pt x="331520" y="156387"/>
                  </a:lnTo>
                  <a:lnTo>
                    <a:pt x="289852" y="77558"/>
                  </a:lnTo>
                  <a:lnTo>
                    <a:pt x="259753" y="20650"/>
                  </a:lnTo>
                  <a:lnTo>
                    <a:pt x="259753" y="60591"/>
                  </a:lnTo>
                  <a:lnTo>
                    <a:pt x="223024" y="126707"/>
                  </a:lnTo>
                  <a:lnTo>
                    <a:pt x="142468" y="75450"/>
                  </a:lnTo>
                  <a:lnTo>
                    <a:pt x="164973" y="38900"/>
                  </a:lnTo>
                  <a:lnTo>
                    <a:pt x="172110" y="29921"/>
                  </a:lnTo>
                  <a:lnTo>
                    <a:pt x="181152" y="23152"/>
                  </a:lnTo>
                  <a:lnTo>
                    <a:pt x="191592" y="18884"/>
                  </a:lnTo>
                  <a:lnTo>
                    <a:pt x="202958" y="17373"/>
                  </a:lnTo>
                  <a:lnTo>
                    <a:pt x="238226" y="17373"/>
                  </a:lnTo>
                  <a:lnTo>
                    <a:pt x="259753" y="60591"/>
                  </a:lnTo>
                  <a:lnTo>
                    <a:pt x="259753" y="20650"/>
                  </a:lnTo>
                  <a:lnTo>
                    <a:pt x="258025" y="17373"/>
                  </a:lnTo>
                  <a:lnTo>
                    <a:pt x="347751" y="17373"/>
                  </a:lnTo>
                  <a:lnTo>
                    <a:pt x="383679" y="39090"/>
                  </a:lnTo>
                  <a:lnTo>
                    <a:pt x="419430" y="100507"/>
                  </a:lnTo>
                  <a:lnTo>
                    <a:pt x="424446" y="101981"/>
                  </a:lnTo>
                  <a:lnTo>
                    <a:pt x="450316" y="88861"/>
                  </a:lnTo>
                  <a:lnTo>
                    <a:pt x="450316" y="69418"/>
                  </a:lnTo>
                  <a:lnTo>
                    <a:pt x="428002" y="80733"/>
                  </a:lnTo>
                  <a:lnTo>
                    <a:pt x="398703" y="30403"/>
                  </a:lnTo>
                  <a:lnTo>
                    <a:pt x="389509" y="17703"/>
                  </a:lnTo>
                  <a:lnTo>
                    <a:pt x="389089" y="17373"/>
                  </a:lnTo>
                  <a:lnTo>
                    <a:pt x="377456" y="8115"/>
                  </a:lnTo>
                  <a:lnTo>
                    <a:pt x="363296" y="2057"/>
                  </a:lnTo>
                  <a:lnTo>
                    <a:pt x="347751" y="0"/>
                  </a:lnTo>
                  <a:lnTo>
                    <a:pt x="202958" y="0"/>
                  </a:lnTo>
                  <a:lnTo>
                    <a:pt x="160070" y="17399"/>
                  </a:lnTo>
                  <a:lnTo>
                    <a:pt x="120700" y="77673"/>
                  </a:lnTo>
                  <a:lnTo>
                    <a:pt x="121920" y="82969"/>
                  </a:lnTo>
                  <a:lnTo>
                    <a:pt x="222872" y="147205"/>
                  </a:lnTo>
                  <a:lnTo>
                    <a:pt x="224485" y="147675"/>
                  </a:lnTo>
                  <a:lnTo>
                    <a:pt x="226860" y="147675"/>
                  </a:lnTo>
                  <a:lnTo>
                    <a:pt x="270217" y="77558"/>
                  </a:lnTo>
                  <a:lnTo>
                    <a:pt x="310172" y="153136"/>
                  </a:lnTo>
                  <a:lnTo>
                    <a:pt x="270598" y="176885"/>
                  </a:lnTo>
                  <a:lnTo>
                    <a:pt x="268986" y="180619"/>
                  </a:lnTo>
                  <a:lnTo>
                    <a:pt x="270560" y="187909"/>
                  </a:lnTo>
                  <a:lnTo>
                    <a:pt x="273583" y="190639"/>
                  </a:lnTo>
                  <a:lnTo>
                    <a:pt x="406895" y="205790"/>
                  </a:lnTo>
                  <a:lnTo>
                    <a:pt x="407212" y="205803"/>
                  </a:lnTo>
                  <a:lnTo>
                    <a:pt x="410895" y="205790"/>
                  </a:lnTo>
                  <a:lnTo>
                    <a:pt x="413918" y="203898"/>
                  </a:lnTo>
                  <a:lnTo>
                    <a:pt x="421728" y="187794"/>
                  </a:lnTo>
                  <a:lnTo>
                    <a:pt x="469646" y="88861"/>
                  </a:lnTo>
                  <a:lnTo>
                    <a:pt x="473583" y="80733"/>
                  </a:lnTo>
                  <a:lnTo>
                    <a:pt x="479285" y="68961"/>
                  </a:lnTo>
                  <a:close/>
                </a:path>
                <a:path w="521970" h="505460">
                  <a:moveTo>
                    <a:pt x="502361" y="321411"/>
                  </a:moveTo>
                  <a:lnTo>
                    <a:pt x="471627" y="321411"/>
                  </a:lnTo>
                  <a:lnTo>
                    <a:pt x="471627" y="338785"/>
                  </a:lnTo>
                  <a:lnTo>
                    <a:pt x="418350" y="430136"/>
                  </a:lnTo>
                  <a:lnTo>
                    <a:pt x="412051" y="439293"/>
                  </a:lnTo>
                  <a:lnTo>
                    <a:pt x="403593" y="446176"/>
                  </a:lnTo>
                  <a:lnTo>
                    <a:pt x="393547" y="450430"/>
                  </a:lnTo>
                  <a:lnTo>
                    <a:pt x="382511" y="451713"/>
                  </a:lnTo>
                  <a:lnTo>
                    <a:pt x="308216" y="451713"/>
                  </a:lnTo>
                  <a:lnTo>
                    <a:pt x="304330" y="455599"/>
                  </a:lnTo>
                  <a:lnTo>
                    <a:pt x="304330" y="469607"/>
                  </a:lnTo>
                  <a:lnTo>
                    <a:pt x="237439" y="382689"/>
                  </a:lnTo>
                  <a:lnTo>
                    <a:pt x="304330" y="309130"/>
                  </a:lnTo>
                  <a:lnTo>
                    <a:pt x="304330" y="334899"/>
                  </a:lnTo>
                  <a:lnTo>
                    <a:pt x="308216" y="338785"/>
                  </a:lnTo>
                  <a:lnTo>
                    <a:pt x="471627" y="338785"/>
                  </a:lnTo>
                  <a:lnTo>
                    <a:pt x="471627" y="321411"/>
                  </a:lnTo>
                  <a:lnTo>
                    <a:pt x="402488" y="321411"/>
                  </a:lnTo>
                  <a:lnTo>
                    <a:pt x="321703" y="321411"/>
                  </a:lnTo>
                  <a:lnTo>
                    <a:pt x="321703" y="309130"/>
                  </a:lnTo>
                  <a:lnTo>
                    <a:pt x="321703" y="281863"/>
                  </a:lnTo>
                  <a:lnTo>
                    <a:pt x="317817" y="277977"/>
                  </a:lnTo>
                  <a:lnTo>
                    <a:pt x="310565" y="277977"/>
                  </a:lnTo>
                  <a:lnTo>
                    <a:pt x="308241" y="279006"/>
                  </a:lnTo>
                  <a:lnTo>
                    <a:pt x="216890" y="379488"/>
                  </a:lnTo>
                  <a:lnTo>
                    <a:pt x="216700" y="384187"/>
                  </a:lnTo>
                  <a:lnTo>
                    <a:pt x="309067" y="504240"/>
                  </a:lnTo>
                  <a:lnTo>
                    <a:pt x="314515" y="504952"/>
                  </a:lnTo>
                  <a:lnTo>
                    <a:pt x="320459" y="500380"/>
                  </a:lnTo>
                  <a:lnTo>
                    <a:pt x="321703" y="497840"/>
                  </a:lnTo>
                  <a:lnTo>
                    <a:pt x="321703" y="469607"/>
                  </a:lnTo>
                  <a:lnTo>
                    <a:pt x="321703" y="469087"/>
                  </a:lnTo>
                  <a:lnTo>
                    <a:pt x="382511" y="469087"/>
                  </a:lnTo>
                  <a:lnTo>
                    <a:pt x="398145" y="467245"/>
                  </a:lnTo>
                  <a:lnTo>
                    <a:pt x="412369" y="461251"/>
                  </a:lnTo>
                  <a:lnTo>
                    <a:pt x="424408" y="451561"/>
                  </a:lnTo>
                  <a:lnTo>
                    <a:pt x="433451" y="438683"/>
                  </a:lnTo>
                  <a:lnTo>
                    <a:pt x="494258" y="334492"/>
                  </a:lnTo>
                  <a:lnTo>
                    <a:pt x="502361" y="321411"/>
                  </a:lnTo>
                  <a:close/>
                </a:path>
                <a:path w="521970" h="505460">
                  <a:moveTo>
                    <a:pt x="521525" y="274510"/>
                  </a:moveTo>
                  <a:lnTo>
                    <a:pt x="519836" y="258508"/>
                  </a:lnTo>
                  <a:lnTo>
                    <a:pt x="513943" y="243268"/>
                  </a:lnTo>
                  <a:lnTo>
                    <a:pt x="504101" y="223621"/>
                  </a:lnTo>
                  <a:lnTo>
                    <a:pt x="504101" y="273939"/>
                  </a:lnTo>
                  <a:lnTo>
                    <a:pt x="502310" y="285407"/>
                  </a:lnTo>
                  <a:lnTo>
                    <a:pt x="497509" y="296202"/>
                  </a:lnTo>
                  <a:lnTo>
                    <a:pt x="481876" y="321398"/>
                  </a:lnTo>
                  <a:lnTo>
                    <a:pt x="422363" y="321398"/>
                  </a:lnTo>
                  <a:lnTo>
                    <a:pt x="385546" y="255143"/>
                  </a:lnTo>
                  <a:lnTo>
                    <a:pt x="474446" y="203276"/>
                  </a:lnTo>
                  <a:lnTo>
                    <a:pt x="498551" y="251396"/>
                  </a:lnTo>
                  <a:lnTo>
                    <a:pt x="502856" y="262394"/>
                  </a:lnTo>
                  <a:lnTo>
                    <a:pt x="504101" y="273939"/>
                  </a:lnTo>
                  <a:lnTo>
                    <a:pt x="504101" y="223621"/>
                  </a:lnTo>
                  <a:lnTo>
                    <a:pt x="493915" y="203276"/>
                  </a:lnTo>
                  <a:lnTo>
                    <a:pt x="483717" y="182892"/>
                  </a:lnTo>
                  <a:lnTo>
                    <a:pt x="478510" y="181152"/>
                  </a:lnTo>
                  <a:lnTo>
                    <a:pt x="474040" y="183375"/>
                  </a:lnTo>
                  <a:lnTo>
                    <a:pt x="365379" y="246761"/>
                  </a:lnTo>
                  <a:lnTo>
                    <a:pt x="363956" y="251968"/>
                  </a:lnTo>
                  <a:lnTo>
                    <a:pt x="402488" y="321411"/>
                  </a:lnTo>
                  <a:lnTo>
                    <a:pt x="502361" y="321398"/>
                  </a:lnTo>
                  <a:lnTo>
                    <a:pt x="512330" y="305308"/>
                  </a:lnTo>
                  <a:lnTo>
                    <a:pt x="519010" y="290385"/>
                  </a:lnTo>
                  <a:lnTo>
                    <a:pt x="521525" y="274510"/>
                  </a:lnTo>
                  <a:close/>
                </a:path>
              </a:pathLst>
            </a:custGeom>
            <a:solidFill>
              <a:srgbClr val="FFFFFF"/>
            </a:solidFill>
          </p:spPr>
          <p:txBody>
            <a:bodyPr wrap="square" lIns="0" tIns="0" rIns="0" bIns="0" rtlCol="0"/>
            <a:lstStyle/>
            <a:p>
              <a:endParaRPr/>
            </a:p>
          </p:txBody>
        </p:sp>
      </p:grpSp>
      <p:sp>
        <p:nvSpPr>
          <p:cNvPr id="54" name="object 54"/>
          <p:cNvSpPr txBox="1"/>
          <p:nvPr/>
        </p:nvSpPr>
        <p:spPr>
          <a:xfrm>
            <a:off x="3732708" y="5992840"/>
            <a:ext cx="1567180" cy="576580"/>
          </a:xfrm>
          <a:prstGeom prst="rect">
            <a:avLst/>
          </a:prstGeom>
        </p:spPr>
        <p:txBody>
          <a:bodyPr vert="horz" wrap="square" lIns="0" tIns="12700" rIns="0" bIns="0" rtlCol="0">
            <a:spAutoFit/>
          </a:bodyPr>
          <a:lstStyle/>
          <a:p>
            <a:pPr marL="12700" marR="5080" indent="439420">
              <a:lnSpc>
                <a:spcPct val="100000"/>
              </a:lnSpc>
              <a:spcBef>
                <a:spcPts val="100"/>
              </a:spcBef>
            </a:pPr>
            <a:r>
              <a:rPr lang="ca-ES" sz="1200" dirty="0">
                <a:latin typeface="Arial"/>
              </a:rPr>
              <a:t>Recollida selectiva</a:t>
            </a:r>
            <a:r>
              <a:rPr lang="ca-ES" sz="1200"/>
              <a:t> </a:t>
            </a:r>
            <a:r>
              <a:rPr lang="ca-ES" sz="1200" dirty="0">
                <a:latin typeface="Arial"/>
              </a:rPr>
              <a:t>i</a:t>
            </a:r>
            <a:r>
              <a:rPr lang="ca-ES" sz="1200"/>
              <a:t> </a:t>
            </a:r>
            <a:r>
              <a:rPr lang="ca-ES" sz="1200" dirty="0">
                <a:latin typeface="Arial"/>
              </a:rPr>
              <a:t>compromís</a:t>
            </a:r>
            <a:endParaRPr lang="ca-ES" sz="1200">
              <a:latin typeface="Arial"/>
              <a:cs typeface="Arial"/>
            </a:endParaRPr>
          </a:p>
          <a:p>
            <a:pPr marL="256540">
              <a:lnSpc>
                <a:spcPct val="100000"/>
              </a:lnSpc>
              <a:spcBef>
                <a:spcPts val="20"/>
              </a:spcBef>
            </a:pPr>
            <a:r>
              <a:rPr lang="ca-ES" sz="1200" dirty="0">
                <a:latin typeface="Arial"/>
              </a:rPr>
              <a:t>mediambiental</a:t>
            </a:r>
            <a:endParaRPr lang="ca-ES" sz="1200">
              <a:latin typeface="Arial"/>
              <a:cs typeface="Arial"/>
            </a:endParaRPr>
          </a:p>
        </p:txBody>
      </p:sp>
      <p:sp>
        <p:nvSpPr>
          <p:cNvPr id="55" name="object 55"/>
          <p:cNvSpPr/>
          <p:nvPr/>
        </p:nvSpPr>
        <p:spPr>
          <a:xfrm>
            <a:off x="359996" y="1062009"/>
            <a:ext cx="1980564" cy="1980564"/>
          </a:xfrm>
          <a:custGeom>
            <a:avLst/>
            <a:gdLst/>
            <a:ahLst/>
            <a:cxnLst/>
            <a:rect l="l" t="t" r="r" b="b"/>
            <a:pathLst>
              <a:path w="1980564" h="1980564">
                <a:moveTo>
                  <a:pt x="990003" y="0"/>
                </a:moveTo>
                <a:lnTo>
                  <a:pt x="942036" y="1141"/>
                </a:lnTo>
                <a:lnTo>
                  <a:pt x="894659" y="4531"/>
                </a:lnTo>
                <a:lnTo>
                  <a:pt x="847923" y="10118"/>
                </a:lnTo>
                <a:lnTo>
                  <a:pt x="801880" y="17850"/>
                </a:lnTo>
                <a:lnTo>
                  <a:pt x="756581" y="27675"/>
                </a:lnTo>
                <a:lnTo>
                  <a:pt x="712079" y="39542"/>
                </a:lnTo>
                <a:lnTo>
                  <a:pt x="668426" y="53397"/>
                </a:lnTo>
                <a:lnTo>
                  <a:pt x="625673" y="69191"/>
                </a:lnTo>
                <a:lnTo>
                  <a:pt x="583872" y="86869"/>
                </a:lnTo>
                <a:lnTo>
                  <a:pt x="543075" y="106382"/>
                </a:lnTo>
                <a:lnTo>
                  <a:pt x="503334" y="127677"/>
                </a:lnTo>
                <a:lnTo>
                  <a:pt x="464701" y="150701"/>
                </a:lnTo>
                <a:lnTo>
                  <a:pt x="427227" y="175404"/>
                </a:lnTo>
                <a:lnTo>
                  <a:pt x="390965" y="201734"/>
                </a:lnTo>
                <a:lnTo>
                  <a:pt x="355966" y="229637"/>
                </a:lnTo>
                <a:lnTo>
                  <a:pt x="322282" y="259064"/>
                </a:lnTo>
                <a:lnTo>
                  <a:pt x="289966" y="289961"/>
                </a:lnTo>
                <a:lnTo>
                  <a:pt x="259068" y="322277"/>
                </a:lnTo>
                <a:lnTo>
                  <a:pt x="229641" y="355961"/>
                </a:lnTo>
                <a:lnTo>
                  <a:pt x="201737" y="390959"/>
                </a:lnTo>
                <a:lnTo>
                  <a:pt x="175408" y="427221"/>
                </a:lnTo>
                <a:lnTo>
                  <a:pt x="150704" y="464695"/>
                </a:lnTo>
                <a:lnTo>
                  <a:pt x="127679" y="503328"/>
                </a:lnTo>
                <a:lnTo>
                  <a:pt x="106384" y="543069"/>
                </a:lnTo>
                <a:lnTo>
                  <a:pt x="86871" y="583866"/>
                </a:lnTo>
                <a:lnTo>
                  <a:pt x="69192" y="625668"/>
                </a:lnTo>
                <a:lnTo>
                  <a:pt x="53399" y="668421"/>
                </a:lnTo>
                <a:lnTo>
                  <a:pt x="39543" y="712075"/>
                </a:lnTo>
                <a:lnTo>
                  <a:pt x="27676" y="756577"/>
                </a:lnTo>
                <a:lnTo>
                  <a:pt x="17851" y="801876"/>
                </a:lnTo>
                <a:lnTo>
                  <a:pt x="10119" y="847920"/>
                </a:lnTo>
                <a:lnTo>
                  <a:pt x="4531" y="894657"/>
                </a:lnTo>
                <a:lnTo>
                  <a:pt x="1141" y="942035"/>
                </a:lnTo>
                <a:lnTo>
                  <a:pt x="0" y="990003"/>
                </a:lnTo>
                <a:lnTo>
                  <a:pt x="1141" y="1037969"/>
                </a:lnTo>
                <a:lnTo>
                  <a:pt x="4531" y="1085346"/>
                </a:lnTo>
                <a:lnTo>
                  <a:pt x="10119" y="1132082"/>
                </a:lnTo>
                <a:lnTo>
                  <a:pt x="17851" y="1178125"/>
                </a:lnTo>
                <a:lnTo>
                  <a:pt x="27676" y="1223423"/>
                </a:lnTo>
                <a:lnTo>
                  <a:pt x="39543" y="1267925"/>
                </a:lnTo>
                <a:lnTo>
                  <a:pt x="53399" y="1311578"/>
                </a:lnTo>
                <a:lnTo>
                  <a:pt x="69192" y="1354331"/>
                </a:lnTo>
                <a:lnTo>
                  <a:pt x="86871" y="1396131"/>
                </a:lnTo>
                <a:lnTo>
                  <a:pt x="106384" y="1436928"/>
                </a:lnTo>
                <a:lnTo>
                  <a:pt x="127679" y="1476668"/>
                </a:lnTo>
                <a:lnTo>
                  <a:pt x="150704" y="1515301"/>
                </a:lnTo>
                <a:lnTo>
                  <a:pt x="175408" y="1552774"/>
                </a:lnTo>
                <a:lnTo>
                  <a:pt x="201737" y="1589036"/>
                </a:lnTo>
                <a:lnTo>
                  <a:pt x="229641" y="1624034"/>
                </a:lnTo>
                <a:lnTo>
                  <a:pt x="259068" y="1657717"/>
                </a:lnTo>
                <a:lnTo>
                  <a:pt x="289966" y="1690033"/>
                </a:lnTo>
                <a:lnTo>
                  <a:pt x="322282" y="1720930"/>
                </a:lnTo>
                <a:lnTo>
                  <a:pt x="355966" y="1750356"/>
                </a:lnTo>
                <a:lnTo>
                  <a:pt x="390965" y="1778260"/>
                </a:lnTo>
                <a:lnTo>
                  <a:pt x="427227" y="1804589"/>
                </a:lnTo>
                <a:lnTo>
                  <a:pt x="464701" y="1829292"/>
                </a:lnTo>
                <a:lnTo>
                  <a:pt x="503334" y="1852316"/>
                </a:lnTo>
                <a:lnTo>
                  <a:pt x="543075" y="1873611"/>
                </a:lnTo>
                <a:lnTo>
                  <a:pt x="583872" y="1893123"/>
                </a:lnTo>
                <a:lnTo>
                  <a:pt x="625673" y="1910802"/>
                </a:lnTo>
                <a:lnTo>
                  <a:pt x="668426" y="1926595"/>
                </a:lnTo>
                <a:lnTo>
                  <a:pt x="712079" y="1940451"/>
                </a:lnTo>
                <a:lnTo>
                  <a:pt x="756581" y="1952317"/>
                </a:lnTo>
                <a:lnTo>
                  <a:pt x="801880" y="1962142"/>
                </a:lnTo>
                <a:lnTo>
                  <a:pt x="847923" y="1969874"/>
                </a:lnTo>
                <a:lnTo>
                  <a:pt x="894659" y="1975461"/>
                </a:lnTo>
                <a:lnTo>
                  <a:pt x="942036" y="1978851"/>
                </a:lnTo>
                <a:lnTo>
                  <a:pt x="990003" y="1979993"/>
                </a:lnTo>
                <a:lnTo>
                  <a:pt x="1037969" y="1978851"/>
                </a:lnTo>
                <a:lnTo>
                  <a:pt x="1085346" y="1975461"/>
                </a:lnTo>
                <a:lnTo>
                  <a:pt x="1132082" y="1969874"/>
                </a:lnTo>
                <a:lnTo>
                  <a:pt x="1178125" y="1962142"/>
                </a:lnTo>
                <a:lnTo>
                  <a:pt x="1223424" y="1952317"/>
                </a:lnTo>
                <a:lnTo>
                  <a:pt x="1267926" y="1940451"/>
                </a:lnTo>
                <a:lnTo>
                  <a:pt x="1311579" y="1926595"/>
                </a:lnTo>
                <a:lnTo>
                  <a:pt x="1354332" y="1910802"/>
                </a:lnTo>
                <a:lnTo>
                  <a:pt x="1396133" y="1893123"/>
                </a:lnTo>
                <a:lnTo>
                  <a:pt x="1436930" y="1873611"/>
                </a:lnTo>
                <a:lnTo>
                  <a:pt x="1476671" y="1852316"/>
                </a:lnTo>
                <a:lnTo>
                  <a:pt x="1515305" y="1829292"/>
                </a:lnTo>
                <a:lnTo>
                  <a:pt x="1552778" y="1804589"/>
                </a:lnTo>
                <a:lnTo>
                  <a:pt x="1589040" y="1778260"/>
                </a:lnTo>
                <a:lnTo>
                  <a:pt x="1624039" y="1750356"/>
                </a:lnTo>
                <a:lnTo>
                  <a:pt x="1657723" y="1720930"/>
                </a:lnTo>
                <a:lnTo>
                  <a:pt x="1690039" y="1690033"/>
                </a:lnTo>
                <a:lnTo>
                  <a:pt x="1720937" y="1657717"/>
                </a:lnTo>
                <a:lnTo>
                  <a:pt x="1750364" y="1624034"/>
                </a:lnTo>
                <a:lnTo>
                  <a:pt x="1778268" y="1589036"/>
                </a:lnTo>
                <a:lnTo>
                  <a:pt x="1804598" y="1552774"/>
                </a:lnTo>
                <a:lnTo>
                  <a:pt x="1829301" y="1515301"/>
                </a:lnTo>
                <a:lnTo>
                  <a:pt x="1852326" y="1476668"/>
                </a:lnTo>
                <a:lnTo>
                  <a:pt x="1873621" y="1436928"/>
                </a:lnTo>
                <a:lnTo>
                  <a:pt x="1893134" y="1396131"/>
                </a:lnTo>
                <a:lnTo>
                  <a:pt x="1910813" y="1354331"/>
                </a:lnTo>
                <a:lnTo>
                  <a:pt x="1926607" y="1311578"/>
                </a:lnTo>
                <a:lnTo>
                  <a:pt x="1940462" y="1267925"/>
                </a:lnTo>
                <a:lnTo>
                  <a:pt x="1952329" y="1223423"/>
                </a:lnTo>
                <a:lnTo>
                  <a:pt x="1962154" y="1178125"/>
                </a:lnTo>
                <a:lnTo>
                  <a:pt x="1969887" y="1132082"/>
                </a:lnTo>
                <a:lnTo>
                  <a:pt x="1975474" y="1085346"/>
                </a:lnTo>
                <a:lnTo>
                  <a:pt x="1978864" y="1037969"/>
                </a:lnTo>
                <a:lnTo>
                  <a:pt x="1980006" y="990003"/>
                </a:lnTo>
                <a:lnTo>
                  <a:pt x="1978864" y="942035"/>
                </a:lnTo>
                <a:lnTo>
                  <a:pt x="1975474" y="894657"/>
                </a:lnTo>
                <a:lnTo>
                  <a:pt x="1969887" y="847920"/>
                </a:lnTo>
                <a:lnTo>
                  <a:pt x="1962154" y="801876"/>
                </a:lnTo>
                <a:lnTo>
                  <a:pt x="1952329" y="756577"/>
                </a:lnTo>
                <a:lnTo>
                  <a:pt x="1940462" y="712075"/>
                </a:lnTo>
                <a:lnTo>
                  <a:pt x="1926607" y="668421"/>
                </a:lnTo>
                <a:lnTo>
                  <a:pt x="1910813" y="625668"/>
                </a:lnTo>
                <a:lnTo>
                  <a:pt x="1893134" y="583866"/>
                </a:lnTo>
                <a:lnTo>
                  <a:pt x="1873621" y="543069"/>
                </a:lnTo>
                <a:lnTo>
                  <a:pt x="1852326" y="503328"/>
                </a:lnTo>
                <a:lnTo>
                  <a:pt x="1829301" y="464695"/>
                </a:lnTo>
                <a:lnTo>
                  <a:pt x="1804598" y="427221"/>
                </a:lnTo>
                <a:lnTo>
                  <a:pt x="1778268" y="390959"/>
                </a:lnTo>
                <a:lnTo>
                  <a:pt x="1750364" y="355961"/>
                </a:lnTo>
                <a:lnTo>
                  <a:pt x="1720937" y="322277"/>
                </a:lnTo>
                <a:lnTo>
                  <a:pt x="1690039" y="289961"/>
                </a:lnTo>
                <a:lnTo>
                  <a:pt x="1657723" y="259064"/>
                </a:lnTo>
                <a:lnTo>
                  <a:pt x="1624039" y="229637"/>
                </a:lnTo>
                <a:lnTo>
                  <a:pt x="1589040" y="201734"/>
                </a:lnTo>
                <a:lnTo>
                  <a:pt x="1552778" y="175404"/>
                </a:lnTo>
                <a:lnTo>
                  <a:pt x="1515305" y="150701"/>
                </a:lnTo>
                <a:lnTo>
                  <a:pt x="1476671" y="127677"/>
                </a:lnTo>
                <a:lnTo>
                  <a:pt x="1436930" y="106382"/>
                </a:lnTo>
                <a:lnTo>
                  <a:pt x="1396133" y="86869"/>
                </a:lnTo>
                <a:lnTo>
                  <a:pt x="1354332" y="69191"/>
                </a:lnTo>
                <a:lnTo>
                  <a:pt x="1311579" y="53397"/>
                </a:lnTo>
                <a:lnTo>
                  <a:pt x="1267926" y="39542"/>
                </a:lnTo>
                <a:lnTo>
                  <a:pt x="1223424" y="27675"/>
                </a:lnTo>
                <a:lnTo>
                  <a:pt x="1178125" y="17850"/>
                </a:lnTo>
                <a:lnTo>
                  <a:pt x="1132082" y="10118"/>
                </a:lnTo>
                <a:lnTo>
                  <a:pt x="1085346" y="4531"/>
                </a:lnTo>
                <a:lnTo>
                  <a:pt x="1037969" y="1141"/>
                </a:lnTo>
                <a:lnTo>
                  <a:pt x="990003" y="0"/>
                </a:lnTo>
                <a:close/>
              </a:path>
            </a:pathLst>
          </a:custGeom>
          <a:solidFill>
            <a:srgbClr val="D37A40"/>
          </a:solidFill>
        </p:spPr>
        <p:txBody>
          <a:bodyPr wrap="square" lIns="0" tIns="0" rIns="0" bIns="0" rtlCol="0"/>
          <a:lstStyle/>
          <a:p>
            <a:endParaRPr/>
          </a:p>
        </p:txBody>
      </p:sp>
      <p:sp>
        <p:nvSpPr>
          <p:cNvPr id="56" name="object 56"/>
          <p:cNvSpPr txBox="1"/>
          <p:nvPr/>
        </p:nvSpPr>
        <p:spPr>
          <a:xfrm>
            <a:off x="604474" y="1311275"/>
            <a:ext cx="1490980" cy="1490152"/>
          </a:xfrm>
          <a:prstGeom prst="rect">
            <a:avLst/>
          </a:prstGeom>
        </p:spPr>
        <p:txBody>
          <a:bodyPr vert="horz" wrap="square" lIns="0" tIns="12700" rIns="0" bIns="0" rtlCol="0">
            <a:spAutoFit/>
          </a:bodyPr>
          <a:lstStyle/>
          <a:p>
            <a:pPr marL="116205" marR="107950" algn="ctr">
              <a:lnSpc>
                <a:spcPct val="100000"/>
              </a:lnSpc>
              <a:spcBef>
                <a:spcPts val="100"/>
              </a:spcBef>
            </a:pPr>
            <a:r>
              <a:rPr lang="ca-ES" sz="1200" b="1" dirty="0">
                <a:solidFill>
                  <a:srgbClr val="FFFFFF"/>
                </a:solidFill>
                <a:latin typeface="Arial"/>
              </a:rPr>
              <a:t>Clúster alimentari de</a:t>
            </a:r>
            <a:r>
              <a:rPr lang="ca-ES" sz="1200" dirty="0"/>
              <a:t> </a:t>
            </a:r>
            <a:r>
              <a:rPr lang="ca-ES" sz="1200" b="1" dirty="0">
                <a:solidFill>
                  <a:srgbClr val="FFFFFF"/>
                </a:solidFill>
                <a:latin typeface="Arial"/>
              </a:rPr>
              <a:t>producte</a:t>
            </a:r>
            <a:r>
              <a:rPr lang="ca-ES" sz="1200" dirty="0"/>
              <a:t> </a:t>
            </a:r>
            <a:r>
              <a:rPr lang="ca-ES" sz="1200" b="1" dirty="0">
                <a:solidFill>
                  <a:srgbClr val="FFFFFF"/>
                </a:solidFill>
                <a:latin typeface="Arial"/>
              </a:rPr>
              <a:t>fresc</a:t>
            </a:r>
            <a:endParaRPr lang="ca-ES" sz="1200" dirty="0">
              <a:latin typeface="Arial"/>
              <a:cs typeface="Arial"/>
            </a:endParaRPr>
          </a:p>
          <a:p>
            <a:pPr marL="12065" marR="5080" algn="ctr">
              <a:lnSpc>
                <a:spcPct val="100000"/>
              </a:lnSpc>
              <a:spcBef>
                <a:spcPts val="20"/>
              </a:spcBef>
            </a:pPr>
            <a:r>
              <a:rPr lang="ca-ES" sz="1200" b="1" dirty="0">
                <a:solidFill>
                  <a:srgbClr val="FFFFFF"/>
                </a:solidFill>
                <a:latin typeface="Arial"/>
              </a:rPr>
              <a:t>i de qualitat adaptat als nous hàbits de consum</a:t>
            </a:r>
            <a:r>
              <a:rPr lang="ca-ES" sz="1200" dirty="0"/>
              <a:t> </a:t>
            </a:r>
            <a:r>
              <a:rPr lang="ca-ES" sz="1200" b="1" dirty="0">
                <a:solidFill>
                  <a:srgbClr val="FFFFFF"/>
                </a:solidFill>
                <a:latin typeface="Arial"/>
              </a:rPr>
              <a:t>i</a:t>
            </a:r>
            <a:r>
              <a:rPr lang="ca-ES" sz="1200" dirty="0"/>
              <a:t> </a:t>
            </a:r>
            <a:r>
              <a:rPr lang="ca-ES" sz="1200" b="1" dirty="0">
                <a:solidFill>
                  <a:srgbClr val="FFFFFF"/>
                </a:solidFill>
                <a:latin typeface="Arial"/>
              </a:rPr>
              <a:t>tendències en</a:t>
            </a:r>
            <a:r>
              <a:rPr lang="ca-ES" sz="1200" dirty="0"/>
              <a:t> </a:t>
            </a:r>
            <a:r>
              <a:rPr lang="ca-ES" sz="1200" b="1" dirty="0">
                <a:solidFill>
                  <a:srgbClr val="FFFFFF"/>
                </a:solidFill>
                <a:latin typeface="Arial"/>
              </a:rPr>
              <a:t>la</a:t>
            </a:r>
            <a:r>
              <a:rPr lang="ca-ES" sz="1200" dirty="0"/>
              <a:t> </a:t>
            </a:r>
            <a:r>
              <a:rPr lang="ca-ES" sz="1200" b="1" dirty="0">
                <a:solidFill>
                  <a:srgbClr val="FFFFFF"/>
                </a:solidFill>
                <a:latin typeface="Arial"/>
              </a:rPr>
              <a:t>distribució</a:t>
            </a:r>
            <a:endParaRPr lang="ca-ES" sz="1200" dirty="0">
              <a:latin typeface="Arial"/>
              <a:cs typeface="Arial"/>
            </a:endParaRPr>
          </a:p>
        </p:txBody>
      </p:sp>
      <p:sp>
        <p:nvSpPr>
          <p:cNvPr id="57" name="object 57"/>
          <p:cNvSpPr/>
          <p:nvPr/>
        </p:nvSpPr>
        <p:spPr>
          <a:xfrm>
            <a:off x="11232003" y="1365972"/>
            <a:ext cx="1368425" cy="1368425"/>
          </a:xfrm>
          <a:custGeom>
            <a:avLst/>
            <a:gdLst/>
            <a:ahLst/>
            <a:cxnLst/>
            <a:rect l="l" t="t" r="r" b="b"/>
            <a:pathLst>
              <a:path w="1368425" h="1368425">
                <a:moveTo>
                  <a:pt x="683996" y="0"/>
                </a:moveTo>
                <a:lnTo>
                  <a:pt x="635148" y="1717"/>
                </a:lnTo>
                <a:lnTo>
                  <a:pt x="587226" y="6792"/>
                </a:lnTo>
                <a:lnTo>
                  <a:pt x="540348" y="15109"/>
                </a:lnTo>
                <a:lnTo>
                  <a:pt x="494628" y="26552"/>
                </a:lnTo>
                <a:lnTo>
                  <a:pt x="450182" y="41005"/>
                </a:lnTo>
                <a:lnTo>
                  <a:pt x="407126" y="58354"/>
                </a:lnTo>
                <a:lnTo>
                  <a:pt x="365576" y="78481"/>
                </a:lnTo>
                <a:lnTo>
                  <a:pt x="325647" y="101271"/>
                </a:lnTo>
                <a:lnTo>
                  <a:pt x="287456" y="126609"/>
                </a:lnTo>
                <a:lnTo>
                  <a:pt x="251117" y="154378"/>
                </a:lnTo>
                <a:lnTo>
                  <a:pt x="216748" y="184464"/>
                </a:lnTo>
                <a:lnTo>
                  <a:pt x="184462" y="216750"/>
                </a:lnTo>
                <a:lnTo>
                  <a:pt x="154377" y="251120"/>
                </a:lnTo>
                <a:lnTo>
                  <a:pt x="126608" y="287459"/>
                </a:lnTo>
                <a:lnTo>
                  <a:pt x="101270" y="325651"/>
                </a:lnTo>
                <a:lnTo>
                  <a:pt x="78480" y="365580"/>
                </a:lnTo>
                <a:lnTo>
                  <a:pt x="58353" y="407131"/>
                </a:lnTo>
                <a:lnTo>
                  <a:pt x="41005" y="450188"/>
                </a:lnTo>
                <a:lnTo>
                  <a:pt x="26552" y="494635"/>
                </a:lnTo>
                <a:lnTo>
                  <a:pt x="15109" y="540356"/>
                </a:lnTo>
                <a:lnTo>
                  <a:pt x="6792" y="587236"/>
                </a:lnTo>
                <a:lnTo>
                  <a:pt x="1717" y="635159"/>
                </a:lnTo>
                <a:lnTo>
                  <a:pt x="0" y="684009"/>
                </a:lnTo>
                <a:lnTo>
                  <a:pt x="1717" y="732857"/>
                </a:lnTo>
                <a:lnTo>
                  <a:pt x="6792" y="780778"/>
                </a:lnTo>
                <a:lnTo>
                  <a:pt x="15109" y="827657"/>
                </a:lnTo>
                <a:lnTo>
                  <a:pt x="26552" y="873377"/>
                </a:lnTo>
                <a:lnTo>
                  <a:pt x="41005" y="917823"/>
                </a:lnTo>
                <a:lnTo>
                  <a:pt x="58353" y="960879"/>
                </a:lnTo>
                <a:lnTo>
                  <a:pt x="78480" y="1002429"/>
                </a:lnTo>
                <a:lnTo>
                  <a:pt x="101270" y="1042357"/>
                </a:lnTo>
                <a:lnTo>
                  <a:pt x="126608" y="1080549"/>
                </a:lnTo>
                <a:lnTo>
                  <a:pt x="154377" y="1116887"/>
                </a:lnTo>
                <a:lnTo>
                  <a:pt x="184462" y="1151257"/>
                </a:lnTo>
                <a:lnTo>
                  <a:pt x="216748" y="1183543"/>
                </a:lnTo>
                <a:lnTo>
                  <a:pt x="251117" y="1213628"/>
                </a:lnTo>
                <a:lnTo>
                  <a:pt x="287456" y="1241397"/>
                </a:lnTo>
                <a:lnTo>
                  <a:pt x="325647" y="1266734"/>
                </a:lnTo>
                <a:lnTo>
                  <a:pt x="365576" y="1289525"/>
                </a:lnTo>
                <a:lnTo>
                  <a:pt x="407126" y="1309652"/>
                </a:lnTo>
                <a:lnTo>
                  <a:pt x="450182" y="1327000"/>
                </a:lnTo>
                <a:lnTo>
                  <a:pt x="494628" y="1341453"/>
                </a:lnTo>
                <a:lnTo>
                  <a:pt x="540348" y="1352896"/>
                </a:lnTo>
                <a:lnTo>
                  <a:pt x="587226" y="1361213"/>
                </a:lnTo>
                <a:lnTo>
                  <a:pt x="635148" y="1366288"/>
                </a:lnTo>
                <a:lnTo>
                  <a:pt x="683996" y="1368005"/>
                </a:lnTo>
                <a:lnTo>
                  <a:pt x="732844" y="1366288"/>
                </a:lnTo>
                <a:lnTo>
                  <a:pt x="780766" y="1361213"/>
                </a:lnTo>
                <a:lnTo>
                  <a:pt x="827644" y="1352896"/>
                </a:lnTo>
                <a:lnTo>
                  <a:pt x="873364" y="1341453"/>
                </a:lnTo>
                <a:lnTo>
                  <a:pt x="917810" y="1327000"/>
                </a:lnTo>
                <a:lnTo>
                  <a:pt x="960866" y="1309652"/>
                </a:lnTo>
                <a:lnTo>
                  <a:pt x="1002416" y="1289525"/>
                </a:lnTo>
                <a:lnTo>
                  <a:pt x="1042345" y="1266734"/>
                </a:lnTo>
                <a:lnTo>
                  <a:pt x="1080536" y="1241397"/>
                </a:lnTo>
                <a:lnTo>
                  <a:pt x="1116875" y="1213628"/>
                </a:lnTo>
                <a:lnTo>
                  <a:pt x="1151245" y="1183543"/>
                </a:lnTo>
                <a:lnTo>
                  <a:pt x="1183530" y="1151257"/>
                </a:lnTo>
                <a:lnTo>
                  <a:pt x="1213615" y="1116887"/>
                </a:lnTo>
                <a:lnTo>
                  <a:pt x="1241384" y="1080549"/>
                </a:lnTo>
                <a:lnTo>
                  <a:pt x="1266722" y="1042357"/>
                </a:lnTo>
                <a:lnTo>
                  <a:pt x="1289512" y="1002429"/>
                </a:lnTo>
                <a:lnTo>
                  <a:pt x="1309639" y="960879"/>
                </a:lnTo>
                <a:lnTo>
                  <a:pt x="1326987" y="917823"/>
                </a:lnTo>
                <a:lnTo>
                  <a:pt x="1341440" y="873377"/>
                </a:lnTo>
                <a:lnTo>
                  <a:pt x="1352883" y="827657"/>
                </a:lnTo>
                <a:lnTo>
                  <a:pt x="1361200" y="780778"/>
                </a:lnTo>
                <a:lnTo>
                  <a:pt x="1366275" y="732857"/>
                </a:lnTo>
                <a:lnTo>
                  <a:pt x="1367993" y="684009"/>
                </a:lnTo>
                <a:lnTo>
                  <a:pt x="1366275" y="635159"/>
                </a:lnTo>
                <a:lnTo>
                  <a:pt x="1361200" y="587236"/>
                </a:lnTo>
                <a:lnTo>
                  <a:pt x="1352883" y="540356"/>
                </a:lnTo>
                <a:lnTo>
                  <a:pt x="1341440" y="494635"/>
                </a:lnTo>
                <a:lnTo>
                  <a:pt x="1326987" y="450188"/>
                </a:lnTo>
                <a:lnTo>
                  <a:pt x="1309639" y="407131"/>
                </a:lnTo>
                <a:lnTo>
                  <a:pt x="1289512" y="365580"/>
                </a:lnTo>
                <a:lnTo>
                  <a:pt x="1266722" y="325651"/>
                </a:lnTo>
                <a:lnTo>
                  <a:pt x="1241384" y="287459"/>
                </a:lnTo>
                <a:lnTo>
                  <a:pt x="1213615" y="251120"/>
                </a:lnTo>
                <a:lnTo>
                  <a:pt x="1183530" y="216750"/>
                </a:lnTo>
                <a:lnTo>
                  <a:pt x="1151245" y="184464"/>
                </a:lnTo>
                <a:lnTo>
                  <a:pt x="1116875" y="154378"/>
                </a:lnTo>
                <a:lnTo>
                  <a:pt x="1080536" y="126609"/>
                </a:lnTo>
                <a:lnTo>
                  <a:pt x="1042345" y="101271"/>
                </a:lnTo>
                <a:lnTo>
                  <a:pt x="1002416" y="78481"/>
                </a:lnTo>
                <a:lnTo>
                  <a:pt x="960866" y="58354"/>
                </a:lnTo>
                <a:lnTo>
                  <a:pt x="917810" y="41005"/>
                </a:lnTo>
                <a:lnTo>
                  <a:pt x="873364" y="26552"/>
                </a:lnTo>
                <a:lnTo>
                  <a:pt x="827644" y="15109"/>
                </a:lnTo>
                <a:lnTo>
                  <a:pt x="780766" y="6792"/>
                </a:lnTo>
                <a:lnTo>
                  <a:pt x="732844" y="1717"/>
                </a:lnTo>
                <a:lnTo>
                  <a:pt x="683996" y="0"/>
                </a:lnTo>
                <a:close/>
              </a:path>
            </a:pathLst>
          </a:custGeom>
          <a:solidFill>
            <a:srgbClr val="D37A40"/>
          </a:solidFill>
        </p:spPr>
        <p:txBody>
          <a:bodyPr wrap="square" lIns="0" tIns="0" rIns="0" bIns="0" rtlCol="0"/>
          <a:lstStyle/>
          <a:p>
            <a:endParaRPr/>
          </a:p>
        </p:txBody>
      </p:sp>
      <p:sp>
        <p:nvSpPr>
          <p:cNvPr id="58" name="object 58"/>
          <p:cNvSpPr txBox="1"/>
          <p:nvPr/>
        </p:nvSpPr>
        <p:spPr>
          <a:xfrm>
            <a:off x="11443016" y="1767400"/>
            <a:ext cx="977583" cy="566822"/>
          </a:xfrm>
          <a:prstGeom prst="rect">
            <a:avLst/>
          </a:prstGeom>
        </p:spPr>
        <p:txBody>
          <a:bodyPr vert="horz" wrap="square" lIns="0" tIns="12700" rIns="0" bIns="0" rtlCol="0">
            <a:spAutoFit/>
          </a:bodyPr>
          <a:lstStyle/>
          <a:p>
            <a:pPr marL="106680" marR="5080" indent="-94615">
              <a:lnSpc>
                <a:spcPct val="100000"/>
              </a:lnSpc>
              <a:spcBef>
                <a:spcPts val="100"/>
              </a:spcBef>
            </a:pPr>
            <a:r>
              <a:rPr lang="ca-ES" sz="1200" b="1" dirty="0">
                <a:solidFill>
                  <a:srgbClr val="FFFFFF"/>
                </a:solidFill>
                <a:latin typeface="Arial"/>
              </a:rPr>
              <a:t>Digitalització de</a:t>
            </a:r>
            <a:r>
              <a:rPr lang="ca-ES" sz="1200" dirty="0"/>
              <a:t> </a:t>
            </a:r>
            <a:r>
              <a:rPr lang="ca-ES" sz="1200" b="1" dirty="0">
                <a:solidFill>
                  <a:srgbClr val="FFFFFF"/>
                </a:solidFill>
                <a:latin typeface="Arial"/>
              </a:rPr>
              <a:t>serveis</a:t>
            </a:r>
            <a:endParaRPr lang="ca-ES" sz="1200" dirty="0">
              <a:latin typeface="Arial"/>
              <a:cs typeface="Arial"/>
            </a:endParaRPr>
          </a:p>
          <a:p>
            <a:pPr marL="212725">
              <a:lnSpc>
                <a:spcPct val="100000"/>
              </a:lnSpc>
              <a:spcBef>
                <a:spcPts val="20"/>
              </a:spcBef>
            </a:pPr>
            <a:r>
              <a:rPr lang="ca-ES" sz="1200" b="1" dirty="0">
                <a:solidFill>
                  <a:srgbClr val="FFFFFF"/>
                </a:solidFill>
                <a:latin typeface="Arial"/>
              </a:rPr>
              <a:t>i</a:t>
            </a:r>
            <a:r>
              <a:rPr lang="ca-ES" sz="1200" dirty="0"/>
              <a:t> </a:t>
            </a:r>
            <a:r>
              <a:rPr lang="ca-ES" sz="1200" b="1" dirty="0">
                <a:solidFill>
                  <a:srgbClr val="FFFFFF"/>
                </a:solidFill>
                <a:latin typeface="Arial"/>
              </a:rPr>
              <a:t>gestió</a:t>
            </a:r>
            <a:endParaRPr lang="ca-ES" sz="1200" dirty="0">
              <a:latin typeface="Arial"/>
              <a:cs typeface="Arial"/>
            </a:endParaRPr>
          </a:p>
        </p:txBody>
      </p:sp>
      <p:grpSp>
        <p:nvGrpSpPr>
          <p:cNvPr id="59" name="object 59"/>
          <p:cNvGrpSpPr/>
          <p:nvPr/>
        </p:nvGrpSpPr>
        <p:grpSpPr>
          <a:xfrm>
            <a:off x="1060785" y="6041002"/>
            <a:ext cx="911860" cy="193675"/>
            <a:chOff x="1060785" y="6041002"/>
            <a:chExt cx="911860" cy="193675"/>
          </a:xfrm>
        </p:grpSpPr>
        <p:pic>
          <p:nvPicPr>
            <p:cNvPr id="60" name="object 60"/>
            <p:cNvPicPr/>
            <p:nvPr/>
          </p:nvPicPr>
          <p:blipFill>
            <a:blip r:embed="rId5" cstate="print"/>
            <a:stretch>
              <a:fillRect/>
            </a:stretch>
          </p:blipFill>
          <p:spPr>
            <a:xfrm>
              <a:off x="1060785" y="6041002"/>
              <a:ext cx="189433" cy="190233"/>
            </a:xfrm>
            <a:prstGeom prst="rect">
              <a:avLst/>
            </a:prstGeom>
          </p:spPr>
        </p:pic>
        <p:pic>
          <p:nvPicPr>
            <p:cNvPr id="61" name="object 61"/>
            <p:cNvPicPr/>
            <p:nvPr/>
          </p:nvPicPr>
          <p:blipFill>
            <a:blip r:embed="rId6" cstate="print"/>
            <a:stretch>
              <a:fillRect/>
            </a:stretch>
          </p:blipFill>
          <p:spPr>
            <a:xfrm>
              <a:off x="1276601" y="6090166"/>
              <a:ext cx="126911" cy="144272"/>
            </a:xfrm>
            <a:prstGeom prst="rect">
              <a:avLst/>
            </a:prstGeom>
          </p:spPr>
        </p:pic>
        <p:sp>
          <p:nvSpPr>
            <p:cNvPr id="62" name="object 62"/>
            <p:cNvSpPr/>
            <p:nvPr/>
          </p:nvSpPr>
          <p:spPr>
            <a:xfrm>
              <a:off x="1427187" y="6054369"/>
              <a:ext cx="545465" cy="180340"/>
            </a:xfrm>
            <a:custGeom>
              <a:avLst/>
              <a:gdLst/>
              <a:ahLst/>
              <a:cxnLst/>
              <a:rect l="l" t="t" r="r" b="b"/>
              <a:pathLst>
                <a:path w="545464" h="180339">
                  <a:moveTo>
                    <a:pt x="71869" y="37134"/>
                  </a:moveTo>
                  <a:lnTo>
                    <a:pt x="68922" y="36868"/>
                  </a:lnTo>
                  <a:lnTo>
                    <a:pt x="64655" y="36868"/>
                  </a:lnTo>
                  <a:lnTo>
                    <a:pt x="49352" y="38976"/>
                  </a:lnTo>
                  <a:lnTo>
                    <a:pt x="36969" y="44691"/>
                  </a:lnTo>
                  <a:lnTo>
                    <a:pt x="27343" y="53098"/>
                  </a:lnTo>
                  <a:lnTo>
                    <a:pt x="20294" y="63322"/>
                  </a:lnTo>
                  <a:lnTo>
                    <a:pt x="20294" y="39001"/>
                  </a:lnTo>
                  <a:lnTo>
                    <a:pt x="0" y="39001"/>
                  </a:lnTo>
                  <a:lnTo>
                    <a:pt x="0" y="176872"/>
                  </a:lnTo>
                  <a:lnTo>
                    <a:pt x="21374" y="176872"/>
                  </a:lnTo>
                  <a:lnTo>
                    <a:pt x="21374" y="98323"/>
                  </a:lnTo>
                  <a:lnTo>
                    <a:pt x="24561" y="80708"/>
                  </a:lnTo>
                  <a:lnTo>
                    <a:pt x="33629" y="67995"/>
                  </a:lnTo>
                  <a:lnTo>
                    <a:pt x="47866" y="60299"/>
                  </a:lnTo>
                  <a:lnTo>
                    <a:pt x="66522" y="57708"/>
                  </a:lnTo>
                  <a:lnTo>
                    <a:pt x="71869" y="57708"/>
                  </a:lnTo>
                  <a:lnTo>
                    <a:pt x="71869" y="37134"/>
                  </a:lnTo>
                  <a:close/>
                </a:path>
                <a:path w="545464" h="180339">
                  <a:moveTo>
                    <a:pt x="203898" y="85763"/>
                  </a:moveTo>
                  <a:lnTo>
                    <a:pt x="197434" y="65112"/>
                  </a:lnTo>
                  <a:lnTo>
                    <a:pt x="184950" y="49364"/>
                  </a:lnTo>
                  <a:lnTo>
                    <a:pt x="167106" y="39331"/>
                  </a:lnTo>
                  <a:lnTo>
                    <a:pt x="144576" y="35801"/>
                  </a:lnTo>
                  <a:lnTo>
                    <a:pt x="118478" y="40843"/>
                  </a:lnTo>
                  <a:lnTo>
                    <a:pt x="98323" y="55245"/>
                  </a:lnTo>
                  <a:lnTo>
                    <a:pt x="85318" y="77952"/>
                  </a:lnTo>
                  <a:lnTo>
                    <a:pt x="80721" y="107937"/>
                  </a:lnTo>
                  <a:lnTo>
                    <a:pt x="85394" y="137922"/>
                  </a:lnTo>
                  <a:lnTo>
                    <a:pt x="98513" y="160642"/>
                  </a:lnTo>
                  <a:lnTo>
                    <a:pt x="118706" y="175044"/>
                  </a:lnTo>
                  <a:lnTo>
                    <a:pt x="144576" y="180073"/>
                  </a:lnTo>
                  <a:lnTo>
                    <a:pt x="166281" y="176618"/>
                  </a:lnTo>
                  <a:lnTo>
                    <a:pt x="184150" y="166649"/>
                  </a:lnTo>
                  <a:lnTo>
                    <a:pt x="197065" y="150774"/>
                  </a:lnTo>
                  <a:lnTo>
                    <a:pt x="203898" y="129578"/>
                  </a:lnTo>
                  <a:lnTo>
                    <a:pt x="181978" y="129578"/>
                  </a:lnTo>
                  <a:lnTo>
                    <a:pt x="177038" y="143370"/>
                  </a:lnTo>
                  <a:lnTo>
                    <a:pt x="168490" y="153123"/>
                  </a:lnTo>
                  <a:lnTo>
                    <a:pt x="157327" y="158927"/>
                  </a:lnTo>
                  <a:lnTo>
                    <a:pt x="144576" y="160845"/>
                  </a:lnTo>
                  <a:lnTo>
                    <a:pt x="128409" y="157657"/>
                  </a:lnTo>
                  <a:lnTo>
                    <a:pt x="115252" y="147916"/>
                  </a:lnTo>
                  <a:lnTo>
                    <a:pt x="106400" y="131419"/>
                  </a:lnTo>
                  <a:lnTo>
                    <a:pt x="103162" y="107937"/>
                  </a:lnTo>
                  <a:lnTo>
                    <a:pt x="106324" y="84455"/>
                  </a:lnTo>
                  <a:lnTo>
                    <a:pt x="115049" y="67970"/>
                  </a:lnTo>
                  <a:lnTo>
                    <a:pt x="128181" y="58242"/>
                  </a:lnTo>
                  <a:lnTo>
                    <a:pt x="144576" y="55041"/>
                  </a:lnTo>
                  <a:lnTo>
                    <a:pt x="157175" y="56908"/>
                  </a:lnTo>
                  <a:lnTo>
                    <a:pt x="168249" y="62585"/>
                  </a:lnTo>
                  <a:lnTo>
                    <a:pt x="176771" y="72174"/>
                  </a:lnTo>
                  <a:lnTo>
                    <a:pt x="181711" y="85763"/>
                  </a:lnTo>
                  <a:lnTo>
                    <a:pt x="203898" y="85763"/>
                  </a:lnTo>
                  <a:close/>
                </a:path>
                <a:path w="545464" h="180339">
                  <a:moveTo>
                    <a:pt x="347129" y="159512"/>
                  </a:moveTo>
                  <a:lnTo>
                    <a:pt x="334302" y="159512"/>
                  </a:lnTo>
                  <a:lnTo>
                    <a:pt x="332701" y="157911"/>
                  </a:lnTo>
                  <a:lnTo>
                    <a:pt x="331901" y="157111"/>
                  </a:lnTo>
                  <a:lnTo>
                    <a:pt x="331901" y="106070"/>
                  </a:lnTo>
                  <a:lnTo>
                    <a:pt x="331901" y="75882"/>
                  </a:lnTo>
                  <a:lnTo>
                    <a:pt x="329184" y="59817"/>
                  </a:lnTo>
                  <a:lnTo>
                    <a:pt x="325285" y="54241"/>
                  </a:lnTo>
                  <a:lnTo>
                    <a:pt x="320319" y="47117"/>
                  </a:lnTo>
                  <a:lnTo>
                    <a:pt x="304279" y="38785"/>
                  </a:lnTo>
                  <a:lnTo>
                    <a:pt x="254508" y="39179"/>
                  </a:lnTo>
                  <a:lnTo>
                    <a:pt x="223951" y="81495"/>
                  </a:lnTo>
                  <a:lnTo>
                    <a:pt x="245325" y="81495"/>
                  </a:lnTo>
                  <a:lnTo>
                    <a:pt x="248018" y="68554"/>
                  </a:lnTo>
                  <a:lnTo>
                    <a:pt x="254381" y="60147"/>
                  </a:lnTo>
                  <a:lnTo>
                    <a:pt x="264909" y="55600"/>
                  </a:lnTo>
                  <a:lnTo>
                    <a:pt x="280060" y="54241"/>
                  </a:lnTo>
                  <a:lnTo>
                    <a:pt x="294855" y="55600"/>
                  </a:lnTo>
                  <a:lnTo>
                    <a:pt x="304380" y="59651"/>
                  </a:lnTo>
                  <a:lnTo>
                    <a:pt x="309524" y="66408"/>
                  </a:lnTo>
                  <a:lnTo>
                    <a:pt x="311061" y="75882"/>
                  </a:lnTo>
                  <a:lnTo>
                    <a:pt x="311061" y="106070"/>
                  </a:lnTo>
                  <a:lnTo>
                    <a:pt x="297395" y="152361"/>
                  </a:lnTo>
                  <a:lnTo>
                    <a:pt x="268312" y="161912"/>
                  </a:lnTo>
                  <a:lnTo>
                    <a:pt x="256006" y="160274"/>
                  </a:lnTo>
                  <a:lnTo>
                    <a:pt x="247434" y="155663"/>
                  </a:lnTo>
                  <a:lnTo>
                    <a:pt x="242430" y="148501"/>
                  </a:lnTo>
                  <a:lnTo>
                    <a:pt x="240792" y="139204"/>
                  </a:lnTo>
                  <a:lnTo>
                    <a:pt x="242277" y="130098"/>
                  </a:lnTo>
                  <a:lnTo>
                    <a:pt x="292887" y="111950"/>
                  </a:lnTo>
                  <a:lnTo>
                    <a:pt x="300901" y="111150"/>
                  </a:lnTo>
                  <a:lnTo>
                    <a:pt x="306781" y="109283"/>
                  </a:lnTo>
                  <a:lnTo>
                    <a:pt x="311061" y="106070"/>
                  </a:lnTo>
                  <a:lnTo>
                    <a:pt x="311061" y="75882"/>
                  </a:lnTo>
                  <a:lnTo>
                    <a:pt x="309638" y="83807"/>
                  </a:lnTo>
                  <a:lnTo>
                    <a:pt x="305447" y="89369"/>
                  </a:lnTo>
                  <a:lnTo>
                    <a:pt x="298665" y="92938"/>
                  </a:lnTo>
                  <a:lnTo>
                    <a:pt x="289420" y="94856"/>
                  </a:lnTo>
                  <a:lnTo>
                    <a:pt x="269646" y="96989"/>
                  </a:lnTo>
                  <a:lnTo>
                    <a:pt x="245668" y="102311"/>
                  </a:lnTo>
                  <a:lnTo>
                    <a:pt x="229895" y="111747"/>
                  </a:lnTo>
                  <a:lnTo>
                    <a:pt x="221246" y="124485"/>
                  </a:lnTo>
                  <a:lnTo>
                    <a:pt x="218694" y="139204"/>
                  </a:lnTo>
                  <a:lnTo>
                    <a:pt x="218668" y="140042"/>
                  </a:lnTo>
                  <a:lnTo>
                    <a:pt x="221996" y="156972"/>
                  </a:lnTo>
                  <a:lnTo>
                    <a:pt x="231698" y="169633"/>
                  </a:lnTo>
                  <a:lnTo>
                    <a:pt x="247015" y="177419"/>
                  </a:lnTo>
                  <a:lnTo>
                    <a:pt x="267246" y="180086"/>
                  </a:lnTo>
                  <a:lnTo>
                    <a:pt x="281241" y="178689"/>
                  </a:lnTo>
                  <a:lnTo>
                    <a:pt x="293497" y="174510"/>
                  </a:lnTo>
                  <a:lnTo>
                    <a:pt x="303834" y="167576"/>
                  </a:lnTo>
                  <a:lnTo>
                    <a:pt x="308698" y="161912"/>
                  </a:lnTo>
                  <a:lnTo>
                    <a:pt x="312127" y="157911"/>
                  </a:lnTo>
                  <a:lnTo>
                    <a:pt x="314071" y="166522"/>
                  </a:lnTo>
                  <a:lnTo>
                    <a:pt x="318439" y="172707"/>
                  </a:lnTo>
                  <a:lnTo>
                    <a:pt x="325462" y="176428"/>
                  </a:lnTo>
                  <a:lnTo>
                    <a:pt x="335368" y="177685"/>
                  </a:lnTo>
                  <a:lnTo>
                    <a:pt x="339382" y="177685"/>
                  </a:lnTo>
                  <a:lnTo>
                    <a:pt x="343649" y="177419"/>
                  </a:lnTo>
                  <a:lnTo>
                    <a:pt x="347129" y="176872"/>
                  </a:lnTo>
                  <a:lnTo>
                    <a:pt x="347129" y="159512"/>
                  </a:lnTo>
                  <a:close/>
                </a:path>
                <a:path w="545464" h="180339">
                  <a:moveTo>
                    <a:pt x="421386" y="39001"/>
                  </a:moveTo>
                  <a:lnTo>
                    <a:pt x="393065" y="39001"/>
                  </a:lnTo>
                  <a:lnTo>
                    <a:pt x="393065" y="0"/>
                  </a:lnTo>
                  <a:lnTo>
                    <a:pt x="371690" y="0"/>
                  </a:lnTo>
                  <a:lnTo>
                    <a:pt x="371690" y="39001"/>
                  </a:lnTo>
                  <a:lnTo>
                    <a:pt x="348983" y="39001"/>
                  </a:lnTo>
                  <a:lnTo>
                    <a:pt x="348983" y="57708"/>
                  </a:lnTo>
                  <a:lnTo>
                    <a:pt x="371690" y="57708"/>
                  </a:lnTo>
                  <a:lnTo>
                    <a:pt x="371690" y="149085"/>
                  </a:lnTo>
                  <a:lnTo>
                    <a:pt x="374065" y="162458"/>
                  </a:lnTo>
                  <a:lnTo>
                    <a:pt x="380911" y="171297"/>
                  </a:lnTo>
                  <a:lnTo>
                    <a:pt x="391756" y="176174"/>
                  </a:lnTo>
                  <a:lnTo>
                    <a:pt x="406158" y="177673"/>
                  </a:lnTo>
                  <a:lnTo>
                    <a:pt x="410425" y="177673"/>
                  </a:lnTo>
                  <a:lnTo>
                    <a:pt x="421386" y="176872"/>
                  </a:lnTo>
                  <a:lnTo>
                    <a:pt x="421386" y="158965"/>
                  </a:lnTo>
                  <a:lnTo>
                    <a:pt x="396532" y="158965"/>
                  </a:lnTo>
                  <a:lnTo>
                    <a:pt x="393065" y="154419"/>
                  </a:lnTo>
                  <a:lnTo>
                    <a:pt x="393065" y="57708"/>
                  </a:lnTo>
                  <a:lnTo>
                    <a:pt x="421386" y="57708"/>
                  </a:lnTo>
                  <a:lnTo>
                    <a:pt x="421386" y="39001"/>
                  </a:lnTo>
                  <a:close/>
                </a:path>
                <a:path w="545464" h="180339">
                  <a:moveTo>
                    <a:pt x="545299" y="138938"/>
                  </a:moveTo>
                  <a:lnTo>
                    <a:pt x="519493" y="104330"/>
                  </a:lnTo>
                  <a:lnTo>
                    <a:pt x="485457" y="95923"/>
                  </a:lnTo>
                  <a:lnTo>
                    <a:pt x="473684" y="92951"/>
                  </a:lnTo>
                  <a:lnTo>
                    <a:pt x="464959" y="88836"/>
                  </a:lnTo>
                  <a:lnTo>
                    <a:pt x="459536" y="82918"/>
                  </a:lnTo>
                  <a:lnTo>
                    <a:pt x="457669" y="74549"/>
                  </a:lnTo>
                  <a:lnTo>
                    <a:pt x="459587" y="65963"/>
                  </a:lnTo>
                  <a:lnTo>
                    <a:pt x="465188" y="59588"/>
                  </a:lnTo>
                  <a:lnTo>
                    <a:pt x="474243" y="55613"/>
                  </a:lnTo>
                  <a:lnTo>
                    <a:pt x="486524" y="54241"/>
                  </a:lnTo>
                  <a:lnTo>
                    <a:pt x="500710" y="55486"/>
                  </a:lnTo>
                  <a:lnTo>
                    <a:pt x="511416" y="59855"/>
                  </a:lnTo>
                  <a:lnTo>
                    <a:pt x="518350" y="68211"/>
                  </a:lnTo>
                  <a:lnTo>
                    <a:pt x="521258" y="81495"/>
                  </a:lnTo>
                  <a:lnTo>
                    <a:pt x="542632" y="81495"/>
                  </a:lnTo>
                  <a:lnTo>
                    <a:pt x="538835" y="61950"/>
                  </a:lnTo>
                  <a:lnTo>
                    <a:pt x="528205" y="47625"/>
                  </a:lnTo>
                  <a:lnTo>
                    <a:pt x="510781" y="38811"/>
                  </a:lnTo>
                  <a:lnTo>
                    <a:pt x="486524" y="35801"/>
                  </a:lnTo>
                  <a:lnTo>
                    <a:pt x="465378" y="38582"/>
                  </a:lnTo>
                  <a:lnTo>
                    <a:pt x="449592" y="46482"/>
                  </a:lnTo>
                  <a:lnTo>
                    <a:pt x="439712" y="58788"/>
                  </a:lnTo>
                  <a:lnTo>
                    <a:pt x="436295" y="74815"/>
                  </a:lnTo>
                  <a:lnTo>
                    <a:pt x="438810" y="89382"/>
                  </a:lnTo>
                  <a:lnTo>
                    <a:pt x="446582" y="101028"/>
                  </a:lnTo>
                  <a:lnTo>
                    <a:pt x="459968" y="109715"/>
                  </a:lnTo>
                  <a:lnTo>
                    <a:pt x="479310" y="115417"/>
                  </a:lnTo>
                  <a:lnTo>
                    <a:pt x="492137" y="117830"/>
                  </a:lnTo>
                  <a:lnTo>
                    <a:pt x="507212" y="121526"/>
                  </a:lnTo>
                  <a:lnTo>
                    <a:pt x="516915" y="126149"/>
                  </a:lnTo>
                  <a:lnTo>
                    <a:pt x="522122" y="132219"/>
                  </a:lnTo>
                  <a:lnTo>
                    <a:pt x="523659" y="140271"/>
                  </a:lnTo>
                  <a:lnTo>
                    <a:pt x="521754" y="149352"/>
                  </a:lnTo>
                  <a:lnTo>
                    <a:pt x="515823" y="156070"/>
                  </a:lnTo>
                  <a:lnTo>
                    <a:pt x="505523" y="160223"/>
                  </a:lnTo>
                  <a:lnTo>
                    <a:pt x="490524" y="161645"/>
                  </a:lnTo>
                  <a:lnTo>
                    <a:pt x="474853" y="160108"/>
                  </a:lnTo>
                  <a:lnTo>
                    <a:pt x="463880" y="155168"/>
                  </a:lnTo>
                  <a:lnTo>
                    <a:pt x="457022" y="146316"/>
                  </a:lnTo>
                  <a:lnTo>
                    <a:pt x="453656" y="133057"/>
                  </a:lnTo>
                  <a:lnTo>
                    <a:pt x="432015" y="133057"/>
                  </a:lnTo>
                  <a:lnTo>
                    <a:pt x="437146" y="154038"/>
                  </a:lnTo>
                  <a:lnTo>
                    <a:pt x="448945" y="168694"/>
                  </a:lnTo>
                  <a:lnTo>
                    <a:pt x="466915" y="177279"/>
                  </a:lnTo>
                  <a:lnTo>
                    <a:pt x="490524" y="180086"/>
                  </a:lnTo>
                  <a:lnTo>
                    <a:pt x="513410" y="177342"/>
                  </a:lnTo>
                  <a:lnTo>
                    <a:pt x="530644" y="169329"/>
                  </a:lnTo>
                  <a:lnTo>
                    <a:pt x="541515" y="156413"/>
                  </a:lnTo>
                  <a:lnTo>
                    <a:pt x="545299" y="138938"/>
                  </a:lnTo>
                  <a:close/>
                </a:path>
              </a:pathLst>
            </a:custGeom>
            <a:solidFill>
              <a:srgbClr val="000000"/>
            </a:solidFill>
          </p:spPr>
          <p:txBody>
            <a:bodyPr wrap="square" lIns="0" tIns="0" rIns="0" bIns="0" rtlCol="0"/>
            <a:lstStyle/>
            <a:p>
              <a:endParaRPr/>
            </a:p>
          </p:txBody>
        </p:sp>
      </p:grpSp>
      <p:grpSp>
        <p:nvGrpSpPr>
          <p:cNvPr id="63" name="object 63"/>
          <p:cNvGrpSpPr/>
          <p:nvPr/>
        </p:nvGrpSpPr>
        <p:grpSpPr>
          <a:xfrm>
            <a:off x="1052779" y="6336258"/>
            <a:ext cx="283210" cy="193675"/>
            <a:chOff x="1052779" y="6336258"/>
            <a:chExt cx="283210" cy="193675"/>
          </a:xfrm>
        </p:grpSpPr>
        <p:pic>
          <p:nvPicPr>
            <p:cNvPr id="64" name="object 64"/>
            <p:cNvPicPr/>
            <p:nvPr/>
          </p:nvPicPr>
          <p:blipFill>
            <a:blip r:embed="rId7" cstate="print"/>
            <a:stretch>
              <a:fillRect/>
            </a:stretch>
          </p:blipFill>
          <p:spPr>
            <a:xfrm>
              <a:off x="1052779" y="6336258"/>
              <a:ext cx="131711" cy="193433"/>
            </a:xfrm>
            <a:prstGeom prst="rect">
              <a:avLst/>
            </a:prstGeom>
          </p:spPr>
        </p:pic>
        <p:pic>
          <p:nvPicPr>
            <p:cNvPr id="65" name="object 65"/>
            <p:cNvPicPr/>
            <p:nvPr/>
          </p:nvPicPr>
          <p:blipFill>
            <a:blip r:embed="rId8" cstate="print"/>
            <a:stretch>
              <a:fillRect/>
            </a:stretch>
          </p:blipFill>
          <p:spPr>
            <a:xfrm>
              <a:off x="1208626" y="6385424"/>
              <a:ext cx="126911" cy="144272"/>
            </a:xfrm>
            <a:prstGeom prst="rect">
              <a:avLst/>
            </a:prstGeom>
          </p:spPr>
        </p:pic>
      </p:grpSp>
      <p:grpSp>
        <p:nvGrpSpPr>
          <p:cNvPr id="66" name="object 66"/>
          <p:cNvGrpSpPr/>
          <p:nvPr/>
        </p:nvGrpSpPr>
        <p:grpSpPr>
          <a:xfrm>
            <a:off x="1417835" y="6336258"/>
            <a:ext cx="1141730" cy="193675"/>
            <a:chOff x="1417835" y="6336258"/>
            <a:chExt cx="1141730" cy="193675"/>
          </a:xfrm>
        </p:grpSpPr>
        <p:sp>
          <p:nvSpPr>
            <p:cNvPr id="67" name="object 67"/>
            <p:cNvSpPr/>
            <p:nvPr/>
          </p:nvSpPr>
          <p:spPr>
            <a:xfrm>
              <a:off x="1417828" y="6336258"/>
              <a:ext cx="697230" cy="193675"/>
            </a:xfrm>
            <a:custGeom>
              <a:avLst/>
              <a:gdLst/>
              <a:ahLst/>
              <a:cxnLst/>
              <a:rect l="l" t="t" r="r" b="b"/>
              <a:pathLst>
                <a:path w="697230" h="193675">
                  <a:moveTo>
                    <a:pt x="144818" y="136804"/>
                  </a:moveTo>
                  <a:lnTo>
                    <a:pt x="142989" y="122948"/>
                  </a:lnTo>
                  <a:lnTo>
                    <a:pt x="137210" y="110286"/>
                  </a:lnTo>
                  <a:lnTo>
                    <a:pt x="130429" y="103136"/>
                  </a:lnTo>
                  <a:lnTo>
                    <a:pt x="127012" y="99529"/>
                  </a:lnTo>
                  <a:lnTo>
                    <a:pt x="122377" y="97028"/>
                  </a:lnTo>
                  <a:lnTo>
                    <a:pt x="122377" y="136804"/>
                  </a:lnTo>
                  <a:lnTo>
                    <a:pt x="119837" y="150660"/>
                  </a:lnTo>
                  <a:lnTo>
                    <a:pt x="112229" y="161086"/>
                  </a:lnTo>
                  <a:lnTo>
                    <a:pt x="99606" y="167652"/>
                  </a:lnTo>
                  <a:lnTo>
                    <a:pt x="82029" y="169938"/>
                  </a:lnTo>
                  <a:lnTo>
                    <a:pt x="22453" y="169938"/>
                  </a:lnTo>
                  <a:lnTo>
                    <a:pt x="22453" y="103136"/>
                  </a:lnTo>
                  <a:lnTo>
                    <a:pt x="81762" y="103136"/>
                  </a:lnTo>
                  <a:lnTo>
                    <a:pt x="98818" y="105130"/>
                  </a:lnTo>
                  <a:lnTo>
                    <a:pt x="111594" y="111252"/>
                  </a:lnTo>
                  <a:lnTo>
                    <a:pt x="119608" y="121742"/>
                  </a:lnTo>
                  <a:lnTo>
                    <a:pt x="122377" y="136804"/>
                  </a:lnTo>
                  <a:lnTo>
                    <a:pt x="122377" y="97028"/>
                  </a:lnTo>
                  <a:lnTo>
                    <a:pt x="111950" y="91376"/>
                  </a:lnTo>
                  <a:lnTo>
                    <a:pt x="122643" y="83921"/>
                  </a:lnTo>
                  <a:lnTo>
                    <a:pt x="123329" y="83096"/>
                  </a:lnTo>
                  <a:lnTo>
                    <a:pt x="130543" y="74409"/>
                  </a:lnTo>
                  <a:lnTo>
                    <a:pt x="135407" y="63017"/>
                  </a:lnTo>
                  <a:lnTo>
                    <a:pt x="137071" y="49707"/>
                  </a:lnTo>
                  <a:lnTo>
                    <a:pt x="133578" y="30556"/>
                  </a:lnTo>
                  <a:lnTo>
                    <a:pt x="126657" y="20307"/>
                  </a:lnTo>
                  <a:lnTo>
                    <a:pt x="122910" y="14744"/>
                  </a:lnTo>
                  <a:lnTo>
                    <a:pt x="115163" y="10134"/>
                  </a:lnTo>
                  <a:lnTo>
                    <a:pt x="115163" y="50507"/>
                  </a:lnTo>
                  <a:lnTo>
                    <a:pt x="112852" y="64160"/>
                  </a:lnTo>
                  <a:lnTo>
                    <a:pt x="105841" y="74409"/>
                  </a:lnTo>
                  <a:lnTo>
                    <a:pt x="94081" y="80860"/>
                  </a:lnTo>
                  <a:lnTo>
                    <a:pt x="77482" y="83096"/>
                  </a:lnTo>
                  <a:lnTo>
                    <a:pt x="22453" y="83096"/>
                  </a:lnTo>
                  <a:lnTo>
                    <a:pt x="22453" y="20307"/>
                  </a:lnTo>
                  <a:lnTo>
                    <a:pt x="77482" y="20307"/>
                  </a:lnTo>
                  <a:lnTo>
                    <a:pt x="94081" y="22504"/>
                  </a:lnTo>
                  <a:lnTo>
                    <a:pt x="105841" y="28689"/>
                  </a:lnTo>
                  <a:lnTo>
                    <a:pt x="112852" y="38239"/>
                  </a:lnTo>
                  <a:lnTo>
                    <a:pt x="115163" y="50507"/>
                  </a:lnTo>
                  <a:lnTo>
                    <a:pt x="115163" y="10134"/>
                  </a:lnTo>
                  <a:lnTo>
                    <a:pt x="104838" y="3987"/>
                  </a:lnTo>
                  <a:lnTo>
                    <a:pt x="79095" y="12"/>
                  </a:lnTo>
                  <a:lnTo>
                    <a:pt x="0" y="12"/>
                  </a:lnTo>
                  <a:lnTo>
                    <a:pt x="0" y="190246"/>
                  </a:lnTo>
                  <a:lnTo>
                    <a:pt x="83096" y="190246"/>
                  </a:lnTo>
                  <a:lnTo>
                    <a:pt x="109880" y="186397"/>
                  </a:lnTo>
                  <a:lnTo>
                    <a:pt x="129184" y="175539"/>
                  </a:lnTo>
                  <a:lnTo>
                    <a:pt x="133083" y="169938"/>
                  </a:lnTo>
                  <a:lnTo>
                    <a:pt x="140881" y="158673"/>
                  </a:lnTo>
                  <a:lnTo>
                    <a:pt x="144818" y="136804"/>
                  </a:lnTo>
                  <a:close/>
                </a:path>
                <a:path w="697230" h="193675">
                  <a:moveTo>
                    <a:pt x="289001" y="172872"/>
                  </a:moveTo>
                  <a:lnTo>
                    <a:pt x="276174" y="172872"/>
                  </a:lnTo>
                  <a:lnTo>
                    <a:pt x="274574" y="171272"/>
                  </a:lnTo>
                  <a:lnTo>
                    <a:pt x="273773" y="170459"/>
                  </a:lnTo>
                  <a:lnTo>
                    <a:pt x="273773" y="119430"/>
                  </a:lnTo>
                  <a:lnTo>
                    <a:pt x="273773" y="89242"/>
                  </a:lnTo>
                  <a:lnTo>
                    <a:pt x="271043" y="73177"/>
                  </a:lnTo>
                  <a:lnTo>
                    <a:pt x="267144" y="67602"/>
                  </a:lnTo>
                  <a:lnTo>
                    <a:pt x="262178" y="60490"/>
                  </a:lnTo>
                  <a:lnTo>
                    <a:pt x="246151" y="52158"/>
                  </a:lnTo>
                  <a:lnTo>
                    <a:pt x="221932" y="49161"/>
                  </a:lnTo>
                  <a:lnTo>
                    <a:pt x="196367" y="52552"/>
                  </a:lnTo>
                  <a:lnTo>
                    <a:pt x="179349" y="61988"/>
                  </a:lnTo>
                  <a:lnTo>
                    <a:pt x="169595" y="76441"/>
                  </a:lnTo>
                  <a:lnTo>
                    <a:pt x="165823" y="94856"/>
                  </a:lnTo>
                  <a:lnTo>
                    <a:pt x="187210" y="94856"/>
                  </a:lnTo>
                  <a:lnTo>
                    <a:pt x="189890" y="81915"/>
                  </a:lnTo>
                  <a:lnTo>
                    <a:pt x="196253" y="73520"/>
                  </a:lnTo>
                  <a:lnTo>
                    <a:pt x="206768" y="68973"/>
                  </a:lnTo>
                  <a:lnTo>
                    <a:pt x="221932" y="67602"/>
                  </a:lnTo>
                  <a:lnTo>
                    <a:pt x="236728" y="68973"/>
                  </a:lnTo>
                  <a:lnTo>
                    <a:pt x="246253" y="73012"/>
                  </a:lnTo>
                  <a:lnTo>
                    <a:pt x="251396" y="79781"/>
                  </a:lnTo>
                  <a:lnTo>
                    <a:pt x="252933" y="89242"/>
                  </a:lnTo>
                  <a:lnTo>
                    <a:pt x="252933" y="119430"/>
                  </a:lnTo>
                  <a:lnTo>
                    <a:pt x="239268" y="165722"/>
                  </a:lnTo>
                  <a:lnTo>
                    <a:pt x="210185" y="175272"/>
                  </a:lnTo>
                  <a:lnTo>
                    <a:pt x="197878" y="173647"/>
                  </a:lnTo>
                  <a:lnTo>
                    <a:pt x="189306" y="169037"/>
                  </a:lnTo>
                  <a:lnTo>
                    <a:pt x="184289" y="161861"/>
                  </a:lnTo>
                  <a:lnTo>
                    <a:pt x="182664" y="152565"/>
                  </a:lnTo>
                  <a:lnTo>
                    <a:pt x="184137" y="143459"/>
                  </a:lnTo>
                  <a:lnTo>
                    <a:pt x="234759" y="125310"/>
                  </a:lnTo>
                  <a:lnTo>
                    <a:pt x="242773" y="124510"/>
                  </a:lnTo>
                  <a:lnTo>
                    <a:pt x="248653" y="122643"/>
                  </a:lnTo>
                  <a:lnTo>
                    <a:pt x="252933" y="119430"/>
                  </a:lnTo>
                  <a:lnTo>
                    <a:pt x="252933" y="89242"/>
                  </a:lnTo>
                  <a:lnTo>
                    <a:pt x="251498" y="97167"/>
                  </a:lnTo>
                  <a:lnTo>
                    <a:pt x="247319" y="102743"/>
                  </a:lnTo>
                  <a:lnTo>
                    <a:pt x="240525" y="106299"/>
                  </a:lnTo>
                  <a:lnTo>
                    <a:pt x="231292" y="108216"/>
                  </a:lnTo>
                  <a:lnTo>
                    <a:pt x="211518" y="110350"/>
                  </a:lnTo>
                  <a:lnTo>
                    <a:pt x="187528" y="115684"/>
                  </a:lnTo>
                  <a:lnTo>
                    <a:pt x="171767" y="125120"/>
                  </a:lnTo>
                  <a:lnTo>
                    <a:pt x="163106" y="137858"/>
                  </a:lnTo>
                  <a:lnTo>
                    <a:pt x="160566" y="152565"/>
                  </a:lnTo>
                  <a:lnTo>
                    <a:pt x="160528" y="153416"/>
                  </a:lnTo>
                  <a:lnTo>
                    <a:pt x="163868" y="170345"/>
                  </a:lnTo>
                  <a:lnTo>
                    <a:pt x="173570" y="182994"/>
                  </a:lnTo>
                  <a:lnTo>
                    <a:pt x="188887" y="190792"/>
                  </a:lnTo>
                  <a:lnTo>
                    <a:pt x="209118" y="193446"/>
                  </a:lnTo>
                  <a:lnTo>
                    <a:pt x="223113" y="192049"/>
                  </a:lnTo>
                  <a:lnTo>
                    <a:pt x="235356" y="187871"/>
                  </a:lnTo>
                  <a:lnTo>
                    <a:pt x="245706" y="180936"/>
                  </a:lnTo>
                  <a:lnTo>
                    <a:pt x="250558" y="175272"/>
                  </a:lnTo>
                  <a:lnTo>
                    <a:pt x="254000" y="171272"/>
                  </a:lnTo>
                  <a:lnTo>
                    <a:pt x="255930" y="179882"/>
                  </a:lnTo>
                  <a:lnTo>
                    <a:pt x="260299" y="186067"/>
                  </a:lnTo>
                  <a:lnTo>
                    <a:pt x="267335" y="189801"/>
                  </a:lnTo>
                  <a:lnTo>
                    <a:pt x="277241" y="191046"/>
                  </a:lnTo>
                  <a:lnTo>
                    <a:pt x="281254" y="191046"/>
                  </a:lnTo>
                  <a:lnTo>
                    <a:pt x="285521" y="190779"/>
                  </a:lnTo>
                  <a:lnTo>
                    <a:pt x="289001" y="190233"/>
                  </a:lnTo>
                  <a:lnTo>
                    <a:pt x="289001" y="172872"/>
                  </a:lnTo>
                  <a:close/>
                </a:path>
                <a:path w="697230" h="193675">
                  <a:moveTo>
                    <a:pt x="378802" y="50507"/>
                  </a:moveTo>
                  <a:lnTo>
                    <a:pt x="375856" y="50241"/>
                  </a:lnTo>
                  <a:lnTo>
                    <a:pt x="371589" y="50241"/>
                  </a:lnTo>
                  <a:lnTo>
                    <a:pt x="356285" y="52336"/>
                  </a:lnTo>
                  <a:lnTo>
                    <a:pt x="343903" y="58051"/>
                  </a:lnTo>
                  <a:lnTo>
                    <a:pt x="334276" y="66471"/>
                  </a:lnTo>
                  <a:lnTo>
                    <a:pt x="327228" y="76695"/>
                  </a:lnTo>
                  <a:lnTo>
                    <a:pt x="327228" y="52374"/>
                  </a:lnTo>
                  <a:lnTo>
                    <a:pt x="306933" y="52374"/>
                  </a:lnTo>
                  <a:lnTo>
                    <a:pt x="306933" y="190246"/>
                  </a:lnTo>
                  <a:lnTo>
                    <a:pt x="328307" y="190246"/>
                  </a:lnTo>
                  <a:lnTo>
                    <a:pt x="328307" y="111696"/>
                  </a:lnTo>
                  <a:lnTo>
                    <a:pt x="331495" y="94068"/>
                  </a:lnTo>
                  <a:lnTo>
                    <a:pt x="340563" y="81368"/>
                  </a:lnTo>
                  <a:lnTo>
                    <a:pt x="354799" y="73672"/>
                  </a:lnTo>
                  <a:lnTo>
                    <a:pt x="373456" y="71081"/>
                  </a:lnTo>
                  <a:lnTo>
                    <a:pt x="378802" y="71081"/>
                  </a:lnTo>
                  <a:lnTo>
                    <a:pt x="378802" y="50507"/>
                  </a:lnTo>
                  <a:close/>
                </a:path>
                <a:path w="697230" h="193675">
                  <a:moveTo>
                    <a:pt x="510819" y="99136"/>
                  </a:moveTo>
                  <a:lnTo>
                    <a:pt x="504367" y="78473"/>
                  </a:lnTo>
                  <a:lnTo>
                    <a:pt x="491883" y="62725"/>
                  </a:lnTo>
                  <a:lnTo>
                    <a:pt x="474040" y="52692"/>
                  </a:lnTo>
                  <a:lnTo>
                    <a:pt x="451510" y="49174"/>
                  </a:lnTo>
                  <a:lnTo>
                    <a:pt x="425411" y="54203"/>
                  </a:lnTo>
                  <a:lnTo>
                    <a:pt x="405257" y="68605"/>
                  </a:lnTo>
                  <a:lnTo>
                    <a:pt x="392252" y="91325"/>
                  </a:lnTo>
                  <a:lnTo>
                    <a:pt x="387654" y="121310"/>
                  </a:lnTo>
                  <a:lnTo>
                    <a:pt x="392328" y="151282"/>
                  </a:lnTo>
                  <a:lnTo>
                    <a:pt x="405447" y="174002"/>
                  </a:lnTo>
                  <a:lnTo>
                    <a:pt x="425640" y="188404"/>
                  </a:lnTo>
                  <a:lnTo>
                    <a:pt x="451510" y="193446"/>
                  </a:lnTo>
                  <a:lnTo>
                    <a:pt x="473214" y="189992"/>
                  </a:lnTo>
                  <a:lnTo>
                    <a:pt x="491083" y="180022"/>
                  </a:lnTo>
                  <a:lnTo>
                    <a:pt x="503999" y="164134"/>
                  </a:lnTo>
                  <a:lnTo>
                    <a:pt x="510819" y="142951"/>
                  </a:lnTo>
                  <a:lnTo>
                    <a:pt x="488911" y="142951"/>
                  </a:lnTo>
                  <a:lnTo>
                    <a:pt x="483971" y="156743"/>
                  </a:lnTo>
                  <a:lnTo>
                    <a:pt x="475424" y="166497"/>
                  </a:lnTo>
                  <a:lnTo>
                    <a:pt x="464261" y="172300"/>
                  </a:lnTo>
                  <a:lnTo>
                    <a:pt x="451510" y="174218"/>
                  </a:lnTo>
                  <a:lnTo>
                    <a:pt x="435343" y="171018"/>
                  </a:lnTo>
                  <a:lnTo>
                    <a:pt x="422186" y="161290"/>
                  </a:lnTo>
                  <a:lnTo>
                    <a:pt x="413334" y="144792"/>
                  </a:lnTo>
                  <a:lnTo>
                    <a:pt x="410095" y="121310"/>
                  </a:lnTo>
                  <a:lnTo>
                    <a:pt x="413258" y="97828"/>
                  </a:lnTo>
                  <a:lnTo>
                    <a:pt x="421982" y="81330"/>
                  </a:lnTo>
                  <a:lnTo>
                    <a:pt x="435114" y="71602"/>
                  </a:lnTo>
                  <a:lnTo>
                    <a:pt x="451510" y="68414"/>
                  </a:lnTo>
                  <a:lnTo>
                    <a:pt x="464108" y="70281"/>
                  </a:lnTo>
                  <a:lnTo>
                    <a:pt x="475183" y="75958"/>
                  </a:lnTo>
                  <a:lnTo>
                    <a:pt x="483704" y="85534"/>
                  </a:lnTo>
                  <a:lnTo>
                    <a:pt x="488645" y="99136"/>
                  </a:lnTo>
                  <a:lnTo>
                    <a:pt x="510819" y="99136"/>
                  </a:lnTo>
                  <a:close/>
                </a:path>
                <a:path w="697230" h="193675">
                  <a:moveTo>
                    <a:pt x="652297" y="121310"/>
                  </a:moveTo>
                  <a:lnTo>
                    <a:pt x="650570" y="109550"/>
                  </a:lnTo>
                  <a:lnTo>
                    <a:pt x="648195" y="93357"/>
                  </a:lnTo>
                  <a:lnTo>
                    <a:pt x="636066" y="70408"/>
                  </a:lnTo>
                  <a:lnTo>
                    <a:pt x="633844" y="68668"/>
                  </a:lnTo>
                  <a:lnTo>
                    <a:pt x="629323" y="65138"/>
                  </a:lnTo>
                  <a:lnTo>
                    <a:pt x="629323" y="109550"/>
                  </a:lnTo>
                  <a:lnTo>
                    <a:pt x="548093" y="109550"/>
                  </a:lnTo>
                  <a:lnTo>
                    <a:pt x="552907" y="91655"/>
                  </a:lnTo>
                  <a:lnTo>
                    <a:pt x="561721" y="78892"/>
                  </a:lnTo>
                  <a:lnTo>
                    <a:pt x="573951" y="71221"/>
                  </a:lnTo>
                  <a:lnTo>
                    <a:pt x="588975" y="68668"/>
                  </a:lnTo>
                  <a:lnTo>
                    <a:pt x="605345" y="71856"/>
                  </a:lnTo>
                  <a:lnTo>
                    <a:pt x="617562" y="80594"/>
                  </a:lnTo>
                  <a:lnTo>
                    <a:pt x="625576" y="93586"/>
                  </a:lnTo>
                  <a:lnTo>
                    <a:pt x="629323" y="109550"/>
                  </a:lnTo>
                  <a:lnTo>
                    <a:pt x="629323" y="65138"/>
                  </a:lnTo>
                  <a:lnTo>
                    <a:pt x="616229" y="54876"/>
                  </a:lnTo>
                  <a:lnTo>
                    <a:pt x="588975" y="49174"/>
                  </a:lnTo>
                  <a:lnTo>
                    <a:pt x="562927" y="54356"/>
                  </a:lnTo>
                  <a:lnTo>
                    <a:pt x="542861" y="69011"/>
                  </a:lnTo>
                  <a:lnTo>
                    <a:pt x="529945" y="91782"/>
                  </a:lnTo>
                  <a:lnTo>
                    <a:pt x="525386" y="121310"/>
                  </a:lnTo>
                  <a:lnTo>
                    <a:pt x="530110" y="151396"/>
                  </a:lnTo>
                  <a:lnTo>
                    <a:pt x="543318" y="174104"/>
                  </a:lnTo>
                  <a:lnTo>
                    <a:pt x="563600" y="188442"/>
                  </a:lnTo>
                  <a:lnTo>
                    <a:pt x="589508" y="193446"/>
                  </a:lnTo>
                  <a:lnTo>
                    <a:pt x="611708" y="190030"/>
                  </a:lnTo>
                  <a:lnTo>
                    <a:pt x="628992" y="180594"/>
                  </a:lnTo>
                  <a:lnTo>
                    <a:pt x="634733" y="173951"/>
                  </a:lnTo>
                  <a:lnTo>
                    <a:pt x="641362" y="166281"/>
                  </a:lnTo>
                  <a:lnTo>
                    <a:pt x="648830" y="148297"/>
                  </a:lnTo>
                  <a:lnTo>
                    <a:pt x="626643" y="148297"/>
                  </a:lnTo>
                  <a:lnTo>
                    <a:pt x="621639" y="158838"/>
                  </a:lnTo>
                  <a:lnTo>
                    <a:pt x="613854" y="166928"/>
                  </a:lnTo>
                  <a:lnTo>
                    <a:pt x="603313" y="172123"/>
                  </a:lnTo>
                  <a:lnTo>
                    <a:pt x="590042" y="173951"/>
                  </a:lnTo>
                  <a:lnTo>
                    <a:pt x="573557" y="171246"/>
                  </a:lnTo>
                  <a:lnTo>
                    <a:pt x="560590" y="162991"/>
                  </a:lnTo>
                  <a:lnTo>
                    <a:pt x="551713" y="148920"/>
                  </a:lnTo>
                  <a:lnTo>
                    <a:pt x="547560" y="128790"/>
                  </a:lnTo>
                  <a:lnTo>
                    <a:pt x="652297" y="128790"/>
                  </a:lnTo>
                  <a:lnTo>
                    <a:pt x="652297" y="121310"/>
                  </a:lnTo>
                  <a:close/>
                </a:path>
                <a:path w="697230" h="193675">
                  <a:moveTo>
                    <a:pt x="697191" y="0"/>
                  </a:moveTo>
                  <a:lnTo>
                    <a:pt x="675830" y="0"/>
                  </a:lnTo>
                  <a:lnTo>
                    <a:pt x="675830" y="190246"/>
                  </a:lnTo>
                  <a:lnTo>
                    <a:pt x="697191" y="190246"/>
                  </a:lnTo>
                  <a:lnTo>
                    <a:pt x="697191" y="0"/>
                  </a:lnTo>
                  <a:close/>
                </a:path>
              </a:pathLst>
            </a:custGeom>
            <a:solidFill>
              <a:srgbClr val="000000"/>
            </a:solidFill>
          </p:spPr>
          <p:txBody>
            <a:bodyPr wrap="square" lIns="0" tIns="0" rIns="0" bIns="0" rtlCol="0"/>
            <a:lstStyle/>
            <a:p>
              <a:endParaRPr/>
            </a:p>
          </p:txBody>
        </p:sp>
        <p:pic>
          <p:nvPicPr>
            <p:cNvPr id="68" name="object 68"/>
            <p:cNvPicPr/>
            <p:nvPr/>
          </p:nvPicPr>
          <p:blipFill>
            <a:blip r:embed="rId9" cstate="print"/>
            <a:stretch>
              <a:fillRect/>
            </a:stretch>
          </p:blipFill>
          <p:spPr>
            <a:xfrm>
              <a:off x="2138572" y="6385422"/>
              <a:ext cx="133591" cy="144272"/>
            </a:xfrm>
            <a:prstGeom prst="rect">
              <a:avLst/>
            </a:prstGeom>
          </p:spPr>
        </p:pic>
        <p:pic>
          <p:nvPicPr>
            <p:cNvPr id="69" name="object 69"/>
            <p:cNvPicPr/>
            <p:nvPr/>
          </p:nvPicPr>
          <p:blipFill>
            <a:blip r:embed="rId10" cstate="print"/>
            <a:stretch>
              <a:fillRect/>
            </a:stretch>
          </p:blipFill>
          <p:spPr>
            <a:xfrm>
              <a:off x="2295840" y="6385419"/>
              <a:ext cx="112217" cy="141071"/>
            </a:xfrm>
            <a:prstGeom prst="rect">
              <a:avLst/>
            </a:prstGeom>
          </p:spPr>
        </p:pic>
        <p:pic>
          <p:nvPicPr>
            <p:cNvPr id="70" name="object 70"/>
            <p:cNvPicPr/>
            <p:nvPr/>
          </p:nvPicPr>
          <p:blipFill>
            <a:blip r:embed="rId11" cstate="print"/>
            <a:stretch>
              <a:fillRect/>
            </a:stretch>
          </p:blipFill>
          <p:spPr>
            <a:xfrm>
              <a:off x="2430692" y="6385416"/>
              <a:ext cx="128463" cy="144284"/>
            </a:xfrm>
            <a:prstGeom prst="rect">
              <a:avLst/>
            </a:prstGeom>
          </p:spPr>
        </p:pic>
      </p:grpSp>
      <p:pic>
        <p:nvPicPr>
          <p:cNvPr id="71" name="object 71"/>
          <p:cNvPicPr/>
          <p:nvPr/>
        </p:nvPicPr>
        <p:blipFill>
          <a:blip r:embed="rId12" cstate="print"/>
          <a:stretch>
            <a:fillRect/>
          </a:stretch>
        </p:blipFill>
        <p:spPr>
          <a:xfrm>
            <a:off x="359999" y="5969331"/>
            <a:ext cx="485559" cy="628907"/>
          </a:xfrm>
          <a:prstGeom prst="rect">
            <a:avLst/>
          </a:prstGeom>
        </p:spPr>
      </p:pic>
      <p:pic>
        <p:nvPicPr>
          <p:cNvPr id="72" name="object 72"/>
          <p:cNvPicPr/>
          <p:nvPr/>
        </p:nvPicPr>
        <p:blipFill>
          <a:blip r:embed="rId13" cstate="print"/>
          <a:stretch>
            <a:fillRect/>
          </a:stretch>
        </p:blipFill>
        <p:spPr>
          <a:xfrm>
            <a:off x="11594893" y="6028563"/>
            <a:ext cx="1006955" cy="50779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961861" y="3123412"/>
            <a:ext cx="948055" cy="540385"/>
          </a:xfrm>
          <a:custGeom>
            <a:avLst/>
            <a:gdLst/>
            <a:ahLst/>
            <a:cxnLst/>
            <a:rect l="l" t="t" r="r" b="b"/>
            <a:pathLst>
              <a:path w="948054" h="540385">
                <a:moveTo>
                  <a:pt x="947915" y="270002"/>
                </a:moveTo>
                <a:lnTo>
                  <a:pt x="943559" y="221475"/>
                </a:lnTo>
                <a:lnTo>
                  <a:pt x="931024" y="175793"/>
                </a:lnTo>
                <a:lnTo>
                  <a:pt x="911047" y="133731"/>
                </a:lnTo>
                <a:lnTo>
                  <a:pt x="884415" y="96050"/>
                </a:lnTo>
                <a:lnTo>
                  <a:pt x="851865" y="63512"/>
                </a:lnTo>
                <a:lnTo>
                  <a:pt x="814184" y="36868"/>
                </a:lnTo>
                <a:lnTo>
                  <a:pt x="772121" y="16891"/>
                </a:lnTo>
                <a:lnTo>
                  <a:pt x="726440" y="4356"/>
                </a:lnTo>
                <a:lnTo>
                  <a:pt x="677913" y="0"/>
                </a:lnTo>
                <a:lnTo>
                  <a:pt x="629373" y="4356"/>
                </a:lnTo>
                <a:lnTo>
                  <a:pt x="583692" y="16891"/>
                </a:lnTo>
                <a:lnTo>
                  <a:pt x="541629" y="36868"/>
                </a:lnTo>
                <a:lnTo>
                  <a:pt x="503948" y="63512"/>
                </a:lnTo>
                <a:lnTo>
                  <a:pt x="471411" y="96050"/>
                </a:lnTo>
                <a:lnTo>
                  <a:pt x="444766" y="133731"/>
                </a:lnTo>
                <a:lnTo>
                  <a:pt x="424802" y="175793"/>
                </a:lnTo>
                <a:lnTo>
                  <a:pt x="422706" y="183426"/>
                </a:lnTo>
                <a:lnTo>
                  <a:pt x="410057" y="148005"/>
                </a:lnTo>
                <a:lnTo>
                  <a:pt x="384556" y="107899"/>
                </a:lnTo>
                <a:lnTo>
                  <a:pt x="351104" y="74447"/>
                </a:lnTo>
                <a:lnTo>
                  <a:pt x="310997" y="48945"/>
                </a:lnTo>
                <a:lnTo>
                  <a:pt x="265531" y="32689"/>
                </a:lnTo>
                <a:lnTo>
                  <a:pt x="216001" y="26987"/>
                </a:lnTo>
                <a:lnTo>
                  <a:pt x="166484" y="32689"/>
                </a:lnTo>
                <a:lnTo>
                  <a:pt x="121018" y="48945"/>
                </a:lnTo>
                <a:lnTo>
                  <a:pt x="80911" y="74447"/>
                </a:lnTo>
                <a:lnTo>
                  <a:pt x="47459" y="107899"/>
                </a:lnTo>
                <a:lnTo>
                  <a:pt x="21958" y="148005"/>
                </a:lnTo>
                <a:lnTo>
                  <a:pt x="5715" y="193471"/>
                </a:lnTo>
                <a:lnTo>
                  <a:pt x="0" y="242989"/>
                </a:lnTo>
                <a:lnTo>
                  <a:pt x="5715" y="292519"/>
                </a:lnTo>
                <a:lnTo>
                  <a:pt x="21958" y="337985"/>
                </a:lnTo>
                <a:lnTo>
                  <a:pt x="47459" y="378091"/>
                </a:lnTo>
                <a:lnTo>
                  <a:pt x="80911" y="411543"/>
                </a:lnTo>
                <a:lnTo>
                  <a:pt x="121018" y="437045"/>
                </a:lnTo>
                <a:lnTo>
                  <a:pt x="166484" y="453288"/>
                </a:lnTo>
                <a:lnTo>
                  <a:pt x="216001" y="458990"/>
                </a:lnTo>
                <a:lnTo>
                  <a:pt x="265531" y="453288"/>
                </a:lnTo>
                <a:lnTo>
                  <a:pt x="310997" y="437045"/>
                </a:lnTo>
                <a:lnTo>
                  <a:pt x="351104" y="411543"/>
                </a:lnTo>
                <a:lnTo>
                  <a:pt x="384556" y="378091"/>
                </a:lnTo>
                <a:lnTo>
                  <a:pt x="410057" y="337985"/>
                </a:lnTo>
                <a:lnTo>
                  <a:pt x="414312" y="326059"/>
                </a:lnTo>
                <a:lnTo>
                  <a:pt x="424802" y="364210"/>
                </a:lnTo>
                <a:lnTo>
                  <a:pt x="444766" y="406285"/>
                </a:lnTo>
                <a:lnTo>
                  <a:pt x="471411" y="443966"/>
                </a:lnTo>
                <a:lnTo>
                  <a:pt x="503948" y="476504"/>
                </a:lnTo>
                <a:lnTo>
                  <a:pt x="541629" y="503135"/>
                </a:lnTo>
                <a:lnTo>
                  <a:pt x="583692" y="523113"/>
                </a:lnTo>
                <a:lnTo>
                  <a:pt x="629373" y="535647"/>
                </a:lnTo>
                <a:lnTo>
                  <a:pt x="677913" y="540004"/>
                </a:lnTo>
                <a:lnTo>
                  <a:pt x="726440" y="535647"/>
                </a:lnTo>
                <a:lnTo>
                  <a:pt x="772121" y="523113"/>
                </a:lnTo>
                <a:lnTo>
                  <a:pt x="814184" y="503135"/>
                </a:lnTo>
                <a:lnTo>
                  <a:pt x="851865" y="476504"/>
                </a:lnTo>
                <a:lnTo>
                  <a:pt x="884415" y="443966"/>
                </a:lnTo>
                <a:lnTo>
                  <a:pt x="911047" y="406285"/>
                </a:lnTo>
                <a:lnTo>
                  <a:pt x="931024" y="364210"/>
                </a:lnTo>
                <a:lnTo>
                  <a:pt x="943559" y="318541"/>
                </a:lnTo>
                <a:lnTo>
                  <a:pt x="947915" y="270002"/>
                </a:lnTo>
                <a:close/>
              </a:path>
            </a:pathLst>
          </a:custGeom>
          <a:solidFill>
            <a:srgbClr val="FFF7B2"/>
          </a:solidFill>
        </p:spPr>
        <p:txBody>
          <a:bodyPr wrap="square" lIns="0" tIns="0" rIns="0" bIns="0" rtlCol="0"/>
          <a:lstStyle/>
          <a:p>
            <a:endParaRPr/>
          </a:p>
        </p:txBody>
      </p:sp>
      <p:sp>
        <p:nvSpPr>
          <p:cNvPr id="3" name="object 3"/>
          <p:cNvSpPr/>
          <p:nvPr/>
        </p:nvSpPr>
        <p:spPr>
          <a:xfrm>
            <a:off x="7965705" y="2959919"/>
            <a:ext cx="432434" cy="432434"/>
          </a:xfrm>
          <a:custGeom>
            <a:avLst/>
            <a:gdLst/>
            <a:ahLst/>
            <a:cxnLst/>
            <a:rect l="l" t="t" r="r" b="b"/>
            <a:pathLst>
              <a:path w="432434" h="432435">
                <a:moveTo>
                  <a:pt x="216001" y="0"/>
                </a:moveTo>
                <a:lnTo>
                  <a:pt x="166475" y="5705"/>
                </a:lnTo>
                <a:lnTo>
                  <a:pt x="121011" y="21957"/>
                </a:lnTo>
                <a:lnTo>
                  <a:pt x="80904" y="47458"/>
                </a:lnTo>
                <a:lnTo>
                  <a:pt x="47454" y="80910"/>
                </a:lnTo>
                <a:lnTo>
                  <a:pt x="21955" y="121016"/>
                </a:lnTo>
                <a:lnTo>
                  <a:pt x="5704" y="166479"/>
                </a:lnTo>
                <a:lnTo>
                  <a:pt x="0" y="216001"/>
                </a:lnTo>
                <a:lnTo>
                  <a:pt x="5704" y="265535"/>
                </a:lnTo>
                <a:lnTo>
                  <a:pt x="21955" y="311003"/>
                </a:lnTo>
                <a:lnTo>
                  <a:pt x="47454" y="351108"/>
                </a:lnTo>
                <a:lnTo>
                  <a:pt x="80904" y="384557"/>
                </a:lnTo>
                <a:lnTo>
                  <a:pt x="121011" y="410052"/>
                </a:lnTo>
                <a:lnTo>
                  <a:pt x="166475" y="426299"/>
                </a:lnTo>
                <a:lnTo>
                  <a:pt x="216001" y="432003"/>
                </a:lnTo>
                <a:lnTo>
                  <a:pt x="265527" y="426299"/>
                </a:lnTo>
                <a:lnTo>
                  <a:pt x="310992" y="410052"/>
                </a:lnTo>
                <a:lnTo>
                  <a:pt x="351098" y="384557"/>
                </a:lnTo>
                <a:lnTo>
                  <a:pt x="384549" y="351108"/>
                </a:lnTo>
                <a:lnTo>
                  <a:pt x="410047" y="311003"/>
                </a:lnTo>
                <a:lnTo>
                  <a:pt x="426298" y="265535"/>
                </a:lnTo>
                <a:lnTo>
                  <a:pt x="432003" y="216001"/>
                </a:lnTo>
                <a:lnTo>
                  <a:pt x="426298" y="166479"/>
                </a:lnTo>
                <a:lnTo>
                  <a:pt x="410047" y="121016"/>
                </a:lnTo>
                <a:lnTo>
                  <a:pt x="384549" y="80910"/>
                </a:lnTo>
                <a:lnTo>
                  <a:pt x="351098" y="47458"/>
                </a:lnTo>
                <a:lnTo>
                  <a:pt x="310992" y="21957"/>
                </a:lnTo>
                <a:lnTo>
                  <a:pt x="265527" y="5705"/>
                </a:lnTo>
                <a:lnTo>
                  <a:pt x="216001" y="0"/>
                </a:lnTo>
                <a:close/>
              </a:path>
            </a:pathLst>
          </a:custGeom>
          <a:solidFill>
            <a:srgbClr val="FFF7B2"/>
          </a:solidFill>
        </p:spPr>
        <p:txBody>
          <a:bodyPr wrap="square" lIns="0" tIns="0" rIns="0" bIns="0" rtlCol="0"/>
          <a:lstStyle/>
          <a:p>
            <a:endParaRPr/>
          </a:p>
        </p:txBody>
      </p:sp>
      <p:sp>
        <p:nvSpPr>
          <p:cNvPr id="4" name="object 4"/>
          <p:cNvSpPr/>
          <p:nvPr/>
        </p:nvSpPr>
        <p:spPr>
          <a:xfrm>
            <a:off x="7305395" y="3596830"/>
            <a:ext cx="757555" cy="738505"/>
          </a:xfrm>
          <a:custGeom>
            <a:avLst/>
            <a:gdLst/>
            <a:ahLst/>
            <a:cxnLst/>
            <a:rect l="l" t="t" r="r" b="b"/>
            <a:pathLst>
              <a:path w="757554" h="738504">
                <a:moveTo>
                  <a:pt x="432003" y="216001"/>
                </a:moveTo>
                <a:lnTo>
                  <a:pt x="426288" y="166484"/>
                </a:lnTo>
                <a:lnTo>
                  <a:pt x="410044" y="121018"/>
                </a:lnTo>
                <a:lnTo>
                  <a:pt x="384543" y="80911"/>
                </a:lnTo>
                <a:lnTo>
                  <a:pt x="351091" y="47459"/>
                </a:lnTo>
                <a:lnTo>
                  <a:pt x="310984" y="21958"/>
                </a:lnTo>
                <a:lnTo>
                  <a:pt x="265518" y="5715"/>
                </a:lnTo>
                <a:lnTo>
                  <a:pt x="216001" y="0"/>
                </a:lnTo>
                <a:lnTo>
                  <a:pt x="166471" y="5715"/>
                </a:lnTo>
                <a:lnTo>
                  <a:pt x="121005" y="21958"/>
                </a:lnTo>
                <a:lnTo>
                  <a:pt x="80899" y="47459"/>
                </a:lnTo>
                <a:lnTo>
                  <a:pt x="47447" y="80911"/>
                </a:lnTo>
                <a:lnTo>
                  <a:pt x="21945" y="121018"/>
                </a:lnTo>
                <a:lnTo>
                  <a:pt x="5702" y="166484"/>
                </a:lnTo>
                <a:lnTo>
                  <a:pt x="0" y="216001"/>
                </a:lnTo>
                <a:lnTo>
                  <a:pt x="5702" y="265544"/>
                </a:lnTo>
                <a:lnTo>
                  <a:pt x="21945" y="311010"/>
                </a:lnTo>
                <a:lnTo>
                  <a:pt x="47447" y="351116"/>
                </a:lnTo>
                <a:lnTo>
                  <a:pt x="80899" y="384556"/>
                </a:lnTo>
                <a:lnTo>
                  <a:pt x="121005" y="410057"/>
                </a:lnTo>
                <a:lnTo>
                  <a:pt x="166471" y="426300"/>
                </a:lnTo>
                <a:lnTo>
                  <a:pt x="216001" y="432003"/>
                </a:lnTo>
                <a:lnTo>
                  <a:pt x="265518" y="426300"/>
                </a:lnTo>
                <a:lnTo>
                  <a:pt x="310984" y="410057"/>
                </a:lnTo>
                <a:lnTo>
                  <a:pt x="351091" y="384556"/>
                </a:lnTo>
                <a:lnTo>
                  <a:pt x="384543" y="351116"/>
                </a:lnTo>
                <a:lnTo>
                  <a:pt x="410044" y="311010"/>
                </a:lnTo>
                <a:lnTo>
                  <a:pt x="426288" y="265544"/>
                </a:lnTo>
                <a:lnTo>
                  <a:pt x="432003" y="216001"/>
                </a:lnTo>
                <a:close/>
              </a:path>
              <a:path w="757554" h="738504">
                <a:moveTo>
                  <a:pt x="757377" y="522071"/>
                </a:moveTo>
                <a:lnTo>
                  <a:pt x="751674" y="472554"/>
                </a:lnTo>
                <a:lnTo>
                  <a:pt x="735418" y="427088"/>
                </a:lnTo>
                <a:lnTo>
                  <a:pt x="709917" y="386981"/>
                </a:lnTo>
                <a:lnTo>
                  <a:pt x="676465" y="353529"/>
                </a:lnTo>
                <a:lnTo>
                  <a:pt x="636358" y="328028"/>
                </a:lnTo>
                <a:lnTo>
                  <a:pt x="590905" y="311772"/>
                </a:lnTo>
                <a:lnTo>
                  <a:pt x="541375" y="306070"/>
                </a:lnTo>
                <a:lnTo>
                  <a:pt x="491845" y="311772"/>
                </a:lnTo>
                <a:lnTo>
                  <a:pt x="446379" y="328028"/>
                </a:lnTo>
                <a:lnTo>
                  <a:pt x="406273" y="353529"/>
                </a:lnTo>
                <a:lnTo>
                  <a:pt x="372821" y="386981"/>
                </a:lnTo>
                <a:lnTo>
                  <a:pt x="347332" y="427088"/>
                </a:lnTo>
                <a:lnTo>
                  <a:pt x="331076" y="472554"/>
                </a:lnTo>
                <a:lnTo>
                  <a:pt x="325374" y="522071"/>
                </a:lnTo>
                <a:lnTo>
                  <a:pt x="331076" y="571601"/>
                </a:lnTo>
                <a:lnTo>
                  <a:pt x="347332" y="617067"/>
                </a:lnTo>
                <a:lnTo>
                  <a:pt x="372821" y="657174"/>
                </a:lnTo>
                <a:lnTo>
                  <a:pt x="406273" y="690626"/>
                </a:lnTo>
                <a:lnTo>
                  <a:pt x="446379" y="716127"/>
                </a:lnTo>
                <a:lnTo>
                  <a:pt x="491845" y="732370"/>
                </a:lnTo>
                <a:lnTo>
                  <a:pt x="541375" y="738073"/>
                </a:lnTo>
                <a:lnTo>
                  <a:pt x="590905" y="732370"/>
                </a:lnTo>
                <a:lnTo>
                  <a:pt x="636358" y="716127"/>
                </a:lnTo>
                <a:lnTo>
                  <a:pt x="676465" y="690626"/>
                </a:lnTo>
                <a:lnTo>
                  <a:pt x="709917" y="657174"/>
                </a:lnTo>
                <a:lnTo>
                  <a:pt x="735418" y="617067"/>
                </a:lnTo>
                <a:lnTo>
                  <a:pt x="751674" y="571601"/>
                </a:lnTo>
                <a:lnTo>
                  <a:pt x="757377" y="522071"/>
                </a:lnTo>
                <a:close/>
              </a:path>
            </a:pathLst>
          </a:custGeom>
          <a:solidFill>
            <a:srgbClr val="FFF7B2"/>
          </a:solidFill>
        </p:spPr>
        <p:txBody>
          <a:bodyPr wrap="square" lIns="0" tIns="0" rIns="0" bIns="0" rtlCol="0"/>
          <a:lstStyle/>
          <a:p>
            <a:endParaRPr/>
          </a:p>
        </p:txBody>
      </p:sp>
      <p:sp>
        <p:nvSpPr>
          <p:cNvPr id="5" name="object 5"/>
          <p:cNvSpPr/>
          <p:nvPr/>
        </p:nvSpPr>
        <p:spPr>
          <a:xfrm>
            <a:off x="7268133" y="4579594"/>
            <a:ext cx="774700" cy="578485"/>
          </a:xfrm>
          <a:custGeom>
            <a:avLst/>
            <a:gdLst/>
            <a:ahLst/>
            <a:cxnLst/>
            <a:rect l="l" t="t" r="r" b="b"/>
            <a:pathLst>
              <a:path w="774700" h="578485">
                <a:moveTo>
                  <a:pt x="774128" y="216001"/>
                </a:moveTo>
                <a:lnTo>
                  <a:pt x="768426" y="166484"/>
                </a:lnTo>
                <a:lnTo>
                  <a:pt x="752170" y="121018"/>
                </a:lnTo>
                <a:lnTo>
                  <a:pt x="726681" y="80911"/>
                </a:lnTo>
                <a:lnTo>
                  <a:pt x="693229" y="47459"/>
                </a:lnTo>
                <a:lnTo>
                  <a:pt x="653122" y="21958"/>
                </a:lnTo>
                <a:lnTo>
                  <a:pt x="607656" y="5702"/>
                </a:lnTo>
                <a:lnTo>
                  <a:pt x="558126" y="0"/>
                </a:lnTo>
                <a:lnTo>
                  <a:pt x="508596" y="5702"/>
                </a:lnTo>
                <a:lnTo>
                  <a:pt x="463143" y="21958"/>
                </a:lnTo>
                <a:lnTo>
                  <a:pt x="423037" y="47459"/>
                </a:lnTo>
                <a:lnTo>
                  <a:pt x="389585" y="80911"/>
                </a:lnTo>
                <a:lnTo>
                  <a:pt x="364083" y="121018"/>
                </a:lnTo>
                <a:lnTo>
                  <a:pt x="347827" y="166484"/>
                </a:lnTo>
                <a:lnTo>
                  <a:pt x="345147" y="189661"/>
                </a:lnTo>
                <a:lnTo>
                  <a:pt x="310997" y="167932"/>
                </a:lnTo>
                <a:lnTo>
                  <a:pt x="265531" y="151688"/>
                </a:lnTo>
                <a:lnTo>
                  <a:pt x="216001" y="145973"/>
                </a:lnTo>
                <a:lnTo>
                  <a:pt x="166484" y="151688"/>
                </a:lnTo>
                <a:lnTo>
                  <a:pt x="121018" y="167932"/>
                </a:lnTo>
                <a:lnTo>
                  <a:pt x="80911" y="193433"/>
                </a:lnTo>
                <a:lnTo>
                  <a:pt x="47459" y="226885"/>
                </a:lnTo>
                <a:lnTo>
                  <a:pt x="21958" y="266992"/>
                </a:lnTo>
                <a:lnTo>
                  <a:pt x="5702" y="312458"/>
                </a:lnTo>
                <a:lnTo>
                  <a:pt x="0" y="361975"/>
                </a:lnTo>
                <a:lnTo>
                  <a:pt x="5702" y="411518"/>
                </a:lnTo>
                <a:lnTo>
                  <a:pt x="21958" y="456984"/>
                </a:lnTo>
                <a:lnTo>
                  <a:pt x="47459" y="497090"/>
                </a:lnTo>
                <a:lnTo>
                  <a:pt x="80911" y="530529"/>
                </a:lnTo>
                <a:lnTo>
                  <a:pt x="121018" y="556031"/>
                </a:lnTo>
                <a:lnTo>
                  <a:pt x="166484" y="572274"/>
                </a:lnTo>
                <a:lnTo>
                  <a:pt x="216001" y="577977"/>
                </a:lnTo>
                <a:lnTo>
                  <a:pt x="265531" y="572274"/>
                </a:lnTo>
                <a:lnTo>
                  <a:pt x="310997" y="556031"/>
                </a:lnTo>
                <a:lnTo>
                  <a:pt x="351104" y="530529"/>
                </a:lnTo>
                <a:lnTo>
                  <a:pt x="384556" y="497090"/>
                </a:lnTo>
                <a:lnTo>
                  <a:pt x="410044" y="456984"/>
                </a:lnTo>
                <a:lnTo>
                  <a:pt x="426300" y="411518"/>
                </a:lnTo>
                <a:lnTo>
                  <a:pt x="428967" y="388340"/>
                </a:lnTo>
                <a:lnTo>
                  <a:pt x="463143" y="410057"/>
                </a:lnTo>
                <a:lnTo>
                  <a:pt x="508596" y="426300"/>
                </a:lnTo>
                <a:lnTo>
                  <a:pt x="558126" y="432003"/>
                </a:lnTo>
                <a:lnTo>
                  <a:pt x="607656" y="426300"/>
                </a:lnTo>
                <a:lnTo>
                  <a:pt x="653122" y="410057"/>
                </a:lnTo>
                <a:lnTo>
                  <a:pt x="693229" y="384556"/>
                </a:lnTo>
                <a:lnTo>
                  <a:pt x="726681" y="351116"/>
                </a:lnTo>
                <a:lnTo>
                  <a:pt x="752170" y="311010"/>
                </a:lnTo>
                <a:lnTo>
                  <a:pt x="768426" y="265544"/>
                </a:lnTo>
                <a:lnTo>
                  <a:pt x="774128" y="216001"/>
                </a:lnTo>
                <a:close/>
              </a:path>
            </a:pathLst>
          </a:custGeom>
          <a:solidFill>
            <a:srgbClr val="FFF7B2"/>
          </a:solidFill>
        </p:spPr>
        <p:txBody>
          <a:bodyPr wrap="square" lIns="0" tIns="0" rIns="0" bIns="0" rtlCol="0"/>
          <a:lstStyle/>
          <a:p>
            <a:endParaRPr/>
          </a:p>
        </p:txBody>
      </p:sp>
      <p:sp>
        <p:nvSpPr>
          <p:cNvPr id="6" name="object 6"/>
          <p:cNvSpPr/>
          <p:nvPr/>
        </p:nvSpPr>
        <p:spPr>
          <a:xfrm>
            <a:off x="6858000" y="5349875"/>
            <a:ext cx="432434" cy="432434"/>
          </a:xfrm>
          <a:custGeom>
            <a:avLst/>
            <a:gdLst/>
            <a:ahLst/>
            <a:cxnLst/>
            <a:rect l="l" t="t" r="r" b="b"/>
            <a:pathLst>
              <a:path w="432434" h="432435">
                <a:moveTo>
                  <a:pt x="216001" y="0"/>
                </a:moveTo>
                <a:lnTo>
                  <a:pt x="166475" y="5705"/>
                </a:lnTo>
                <a:lnTo>
                  <a:pt x="121011" y="21957"/>
                </a:lnTo>
                <a:lnTo>
                  <a:pt x="80904" y="47458"/>
                </a:lnTo>
                <a:lnTo>
                  <a:pt x="47454" y="80910"/>
                </a:lnTo>
                <a:lnTo>
                  <a:pt x="21955" y="121016"/>
                </a:lnTo>
                <a:lnTo>
                  <a:pt x="5704" y="166479"/>
                </a:lnTo>
                <a:lnTo>
                  <a:pt x="0" y="216001"/>
                </a:lnTo>
                <a:lnTo>
                  <a:pt x="5704" y="265535"/>
                </a:lnTo>
                <a:lnTo>
                  <a:pt x="21955" y="311003"/>
                </a:lnTo>
                <a:lnTo>
                  <a:pt x="47454" y="351108"/>
                </a:lnTo>
                <a:lnTo>
                  <a:pt x="80904" y="384557"/>
                </a:lnTo>
                <a:lnTo>
                  <a:pt x="121011" y="410052"/>
                </a:lnTo>
                <a:lnTo>
                  <a:pt x="166475" y="426299"/>
                </a:lnTo>
                <a:lnTo>
                  <a:pt x="216001" y="432003"/>
                </a:lnTo>
                <a:lnTo>
                  <a:pt x="265527" y="426299"/>
                </a:lnTo>
                <a:lnTo>
                  <a:pt x="310992" y="410052"/>
                </a:lnTo>
                <a:lnTo>
                  <a:pt x="351098" y="384557"/>
                </a:lnTo>
                <a:lnTo>
                  <a:pt x="384549" y="351108"/>
                </a:lnTo>
                <a:lnTo>
                  <a:pt x="410047" y="311003"/>
                </a:lnTo>
                <a:lnTo>
                  <a:pt x="426298" y="265535"/>
                </a:lnTo>
                <a:lnTo>
                  <a:pt x="432003" y="216001"/>
                </a:lnTo>
                <a:lnTo>
                  <a:pt x="426298" y="166479"/>
                </a:lnTo>
                <a:lnTo>
                  <a:pt x="410047" y="121016"/>
                </a:lnTo>
                <a:lnTo>
                  <a:pt x="384549" y="80910"/>
                </a:lnTo>
                <a:lnTo>
                  <a:pt x="351098" y="47458"/>
                </a:lnTo>
                <a:lnTo>
                  <a:pt x="310992" y="21957"/>
                </a:lnTo>
                <a:lnTo>
                  <a:pt x="265527" y="5705"/>
                </a:lnTo>
                <a:lnTo>
                  <a:pt x="216001" y="0"/>
                </a:lnTo>
                <a:close/>
              </a:path>
            </a:pathLst>
          </a:custGeom>
          <a:solidFill>
            <a:srgbClr val="FFF7B2"/>
          </a:solidFill>
        </p:spPr>
        <p:txBody>
          <a:bodyPr wrap="square" lIns="0" tIns="0" rIns="0" bIns="0" rtlCol="0"/>
          <a:lstStyle/>
          <a:p>
            <a:endParaRPr/>
          </a:p>
        </p:txBody>
      </p:sp>
      <p:sp>
        <p:nvSpPr>
          <p:cNvPr id="7" name="object 7"/>
          <p:cNvSpPr/>
          <p:nvPr/>
        </p:nvSpPr>
        <p:spPr>
          <a:xfrm>
            <a:off x="6206496" y="5313140"/>
            <a:ext cx="432434" cy="432434"/>
          </a:xfrm>
          <a:custGeom>
            <a:avLst/>
            <a:gdLst/>
            <a:ahLst/>
            <a:cxnLst/>
            <a:rect l="l" t="t" r="r" b="b"/>
            <a:pathLst>
              <a:path w="432434" h="432435">
                <a:moveTo>
                  <a:pt x="216001" y="0"/>
                </a:moveTo>
                <a:lnTo>
                  <a:pt x="166475" y="5705"/>
                </a:lnTo>
                <a:lnTo>
                  <a:pt x="121011" y="21957"/>
                </a:lnTo>
                <a:lnTo>
                  <a:pt x="80904" y="47458"/>
                </a:lnTo>
                <a:lnTo>
                  <a:pt x="47454" y="80910"/>
                </a:lnTo>
                <a:lnTo>
                  <a:pt x="21955" y="121016"/>
                </a:lnTo>
                <a:lnTo>
                  <a:pt x="5704" y="166479"/>
                </a:lnTo>
                <a:lnTo>
                  <a:pt x="0" y="216001"/>
                </a:lnTo>
                <a:lnTo>
                  <a:pt x="5704" y="265535"/>
                </a:lnTo>
                <a:lnTo>
                  <a:pt x="21955" y="311003"/>
                </a:lnTo>
                <a:lnTo>
                  <a:pt x="47454" y="351108"/>
                </a:lnTo>
                <a:lnTo>
                  <a:pt x="80904" y="384557"/>
                </a:lnTo>
                <a:lnTo>
                  <a:pt x="121011" y="410052"/>
                </a:lnTo>
                <a:lnTo>
                  <a:pt x="166475" y="426299"/>
                </a:lnTo>
                <a:lnTo>
                  <a:pt x="216001" y="432003"/>
                </a:lnTo>
                <a:lnTo>
                  <a:pt x="265527" y="426299"/>
                </a:lnTo>
                <a:lnTo>
                  <a:pt x="310992" y="410052"/>
                </a:lnTo>
                <a:lnTo>
                  <a:pt x="351098" y="384557"/>
                </a:lnTo>
                <a:lnTo>
                  <a:pt x="384549" y="351108"/>
                </a:lnTo>
                <a:lnTo>
                  <a:pt x="410047" y="311003"/>
                </a:lnTo>
                <a:lnTo>
                  <a:pt x="426298" y="265535"/>
                </a:lnTo>
                <a:lnTo>
                  <a:pt x="432003" y="216001"/>
                </a:lnTo>
                <a:lnTo>
                  <a:pt x="426298" y="166479"/>
                </a:lnTo>
                <a:lnTo>
                  <a:pt x="410047" y="121016"/>
                </a:lnTo>
                <a:lnTo>
                  <a:pt x="384549" y="80910"/>
                </a:lnTo>
                <a:lnTo>
                  <a:pt x="351098" y="47458"/>
                </a:lnTo>
                <a:lnTo>
                  <a:pt x="310992" y="21957"/>
                </a:lnTo>
                <a:lnTo>
                  <a:pt x="265527" y="5705"/>
                </a:lnTo>
                <a:lnTo>
                  <a:pt x="216001" y="0"/>
                </a:lnTo>
                <a:close/>
              </a:path>
            </a:pathLst>
          </a:custGeom>
          <a:solidFill>
            <a:srgbClr val="FFF7B2"/>
          </a:solidFill>
        </p:spPr>
        <p:txBody>
          <a:bodyPr wrap="square" lIns="0" tIns="0" rIns="0" bIns="0" rtlCol="0"/>
          <a:lstStyle/>
          <a:p>
            <a:endParaRPr/>
          </a:p>
        </p:txBody>
      </p:sp>
      <p:sp>
        <p:nvSpPr>
          <p:cNvPr id="8" name="object 8"/>
          <p:cNvSpPr/>
          <p:nvPr/>
        </p:nvSpPr>
        <p:spPr>
          <a:xfrm>
            <a:off x="6143687" y="4167385"/>
            <a:ext cx="540385" cy="540385"/>
          </a:xfrm>
          <a:custGeom>
            <a:avLst/>
            <a:gdLst/>
            <a:ahLst/>
            <a:cxnLst/>
            <a:rect l="l" t="t" r="r" b="b"/>
            <a:pathLst>
              <a:path w="540384" h="540385">
                <a:moveTo>
                  <a:pt x="270001" y="0"/>
                </a:moveTo>
                <a:lnTo>
                  <a:pt x="221470" y="4350"/>
                </a:lnTo>
                <a:lnTo>
                  <a:pt x="175792" y="16894"/>
                </a:lnTo>
                <a:lnTo>
                  <a:pt x="133730" y="36867"/>
                </a:lnTo>
                <a:lnTo>
                  <a:pt x="96046" y="63507"/>
                </a:lnTo>
                <a:lnTo>
                  <a:pt x="63503" y="96051"/>
                </a:lnTo>
                <a:lnTo>
                  <a:pt x="36864" y="133735"/>
                </a:lnTo>
                <a:lnTo>
                  <a:pt x="16892" y="175797"/>
                </a:lnTo>
                <a:lnTo>
                  <a:pt x="4350" y="221474"/>
                </a:lnTo>
                <a:lnTo>
                  <a:pt x="0" y="270002"/>
                </a:lnTo>
                <a:lnTo>
                  <a:pt x="4350" y="318536"/>
                </a:lnTo>
                <a:lnTo>
                  <a:pt x="16892" y="364216"/>
                </a:lnTo>
                <a:lnTo>
                  <a:pt x="36864" y="406279"/>
                </a:lnTo>
                <a:lnTo>
                  <a:pt x="63503" y="443963"/>
                </a:lnTo>
                <a:lnTo>
                  <a:pt x="96046" y="476504"/>
                </a:lnTo>
                <a:lnTo>
                  <a:pt x="133730" y="503142"/>
                </a:lnTo>
                <a:lnTo>
                  <a:pt x="175792" y="523112"/>
                </a:lnTo>
                <a:lnTo>
                  <a:pt x="221470" y="535654"/>
                </a:lnTo>
                <a:lnTo>
                  <a:pt x="270001" y="540004"/>
                </a:lnTo>
                <a:lnTo>
                  <a:pt x="318533" y="535654"/>
                </a:lnTo>
                <a:lnTo>
                  <a:pt x="364211" y="523112"/>
                </a:lnTo>
                <a:lnTo>
                  <a:pt x="406273" y="503142"/>
                </a:lnTo>
                <a:lnTo>
                  <a:pt x="443957" y="476504"/>
                </a:lnTo>
                <a:lnTo>
                  <a:pt x="476500" y="443963"/>
                </a:lnTo>
                <a:lnTo>
                  <a:pt x="503139" y="406279"/>
                </a:lnTo>
                <a:lnTo>
                  <a:pt x="523111" y="364216"/>
                </a:lnTo>
                <a:lnTo>
                  <a:pt x="535653" y="318536"/>
                </a:lnTo>
                <a:lnTo>
                  <a:pt x="540004" y="270002"/>
                </a:lnTo>
                <a:lnTo>
                  <a:pt x="535653" y="221474"/>
                </a:lnTo>
                <a:lnTo>
                  <a:pt x="523111" y="175797"/>
                </a:lnTo>
                <a:lnTo>
                  <a:pt x="503139" y="133735"/>
                </a:lnTo>
                <a:lnTo>
                  <a:pt x="476500" y="96051"/>
                </a:lnTo>
                <a:lnTo>
                  <a:pt x="443957" y="63507"/>
                </a:lnTo>
                <a:lnTo>
                  <a:pt x="406273" y="36867"/>
                </a:lnTo>
                <a:lnTo>
                  <a:pt x="364211" y="16894"/>
                </a:lnTo>
                <a:lnTo>
                  <a:pt x="318533" y="4350"/>
                </a:lnTo>
                <a:lnTo>
                  <a:pt x="270001" y="0"/>
                </a:lnTo>
                <a:close/>
              </a:path>
            </a:pathLst>
          </a:custGeom>
          <a:solidFill>
            <a:srgbClr val="FFF7B2"/>
          </a:solidFill>
        </p:spPr>
        <p:txBody>
          <a:bodyPr wrap="square" lIns="0" tIns="0" rIns="0" bIns="0" rtlCol="0"/>
          <a:lstStyle/>
          <a:p>
            <a:endParaRPr/>
          </a:p>
        </p:txBody>
      </p:sp>
      <p:sp>
        <p:nvSpPr>
          <p:cNvPr id="9" name="object 9"/>
          <p:cNvSpPr/>
          <p:nvPr/>
        </p:nvSpPr>
        <p:spPr>
          <a:xfrm>
            <a:off x="6890015" y="4608214"/>
            <a:ext cx="540385" cy="540385"/>
          </a:xfrm>
          <a:custGeom>
            <a:avLst/>
            <a:gdLst/>
            <a:ahLst/>
            <a:cxnLst/>
            <a:rect l="l" t="t" r="r" b="b"/>
            <a:pathLst>
              <a:path w="540384" h="540385">
                <a:moveTo>
                  <a:pt x="270001" y="0"/>
                </a:moveTo>
                <a:lnTo>
                  <a:pt x="221467" y="4350"/>
                </a:lnTo>
                <a:lnTo>
                  <a:pt x="175787" y="16894"/>
                </a:lnTo>
                <a:lnTo>
                  <a:pt x="133724" y="36867"/>
                </a:lnTo>
                <a:lnTo>
                  <a:pt x="96040" y="63507"/>
                </a:lnTo>
                <a:lnTo>
                  <a:pt x="63499" y="96051"/>
                </a:lnTo>
                <a:lnTo>
                  <a:pt x="36861" y="133735"/>
                </a:lnTo>
                <a:lnTo>
                  <a:pt x="16891" y="175797"/>
                </a:lnTo>
                <a:lnTo>
                  <a:pt x="4349" y="221474"/>
                </a:lnTo>
                <a:lnTo>
                  <a:pt x="0" y="270002"/>
                </a:lnTo>
                <a:lnTo>
                  <a:pt x="4349" y="318536"/>
                </a:lnTo>
                <a:lnTo>
                  <a:pt x="16891" y="364216"/>
                </a:lnTo>
                <a:lnTo>
                  <a:pt x="36861" y="406279"/>
                </a:lnTo>
                <a:lnTo>
                  <a:pt x="63499" y="443963"/>
                </a:lnTo>
                <a:lnTo>
                  <a:pt x="96040" y="476504"/>
                </a:lnTo>
                <a:lnTo>
                  <a:pt x="133724" y="503142"/>
                </a:lnTo>
                <a:lnTo>
                  <a:pt x="175787" y="523112"/>
                </a:lnTo>
                <a:lnTo>
                  <a:pt x="221467" y="535654"/>
                </a:lnTo>
                <a:lnTo>
                  <a:pt x="270001" y="540004"/>
                </a:lnTo>
                <a:lnTo>
                  <a:pt x="318533" y="535654"/>
                </a:lnTo>
                <a:lnTo>
                  <a:pt x="364211" y="523112"/>
                </a:lnTo>
                <a:lnTo>
                  <a:pt x="406273" y="503142"/>
                </a:lnTo>
                <a:lnTo>
                  <a:pt x="443957" y="476504"/>
                </a:lnTo>
                <a:lnTo>
                  <a:pt x="476500" y="443963"/>
                </a:lnTo>
                <a:lnTo>
                  <a:pt x="503139" y="406279"/>
                </a:lnTo>
                <a:lnTo>
                  <a:pt x="523111" y="364216"/>
                </a:lnTo>
                <a:lnTo>
                  <a:pt x="535653" y="318536"/>
                </a:lnTo>
                <a:lnTo>
                  <a:pt x="540004" y="270002"/>
                </a:lnTo>
                <a:lnTo>
                  <a:pt x="535653" y="221474"/>
                </a:lnTo>
                <a:lnTo>
                  <a:pt x="523111" y="175797"/>
                </a:lnTo>
                <a:lnTo>
                  <a:pt x="503139" y="133735"/>
                </a:lnTo>
                <a:lnTo>
                  <a:pt x="476500" y="96051"/>
                </a:lnTo>
                <a:lnTo>
                  <a:pt x="443957" y="63507"/>
                </a:lnTo>
                <a:lnTo>
                  <a:pt x="406273" y="36867"/>
                </a:lnTo>
                <a:lnTo>
                  <a:pt x="364211" y="16894"/>
                </a:lnTo>
                <a:lnTo>
                  <a:pt x="318533" y="4350"/>
                </a:lnTo>
                <a:lnTo>
                  <a:pt x="270001" y="0"/>
                </a:lnTo>
                <a:close/>
              </a:path>
            </a:pathLst>
          </a:custGeom>
          <a:solidFill>
            <a:srgbClr val="FFF7B2"/>
          </a:solidFill>
        </p:spPr>
        <p:txBody>
          <a:bodyPr wrap="square" lIns="0" tIns="0" rIns="0" bIns="0" rtlCol="0"/>
          <a:lstStyle/>
          <a:p>
            <a:endParaRPr/>
          </a:p>
        </p:txBody>
      </p:sp>
      <p:sp>
        <p:nvSpPr>
          <p:cNvPr id="10" name="object 10"/>
          <p:cNvSpPr/>
          <p:nvPr/>
        </p:nvSpPr>
        <p:spPr>
          <a:xfrm>
            <a:off x="5828970" y="4439081"/>
            <a:ext cx="927100" cy="844550"/>
          </a:xfrm>
          <a:custGeom>
            <a:avLst/>
            <a:gdLst/>
            <a:ahLst/>
            <a:cxnLst/>
            <a:rect l="l" t="t" r="r" b="b"/>
            <a:pathLst>
              <a:path w="927100" h="844550">
                <a:moveTo>
                  <a:pt x="540004" y="270002"/>
                </a:moveTo>
                <a:lnTo>
                  <a:pt x="535660" y="221475"/>
                </a:lnTo>
                <a:lnTo>
                  <a:pt x="523113" y="175793"/>
                </a:lnTo>
                <a:lnTo>
                  <a:pt x="503135" y="133731"/>
                </a:lnTo>
                <a:lnTo>
                  <a:pt x="476504" y="96050"/>
                </a:lnTo>
                <a:lnTo>
                  <a:pt x="443966" y="63500"/>
                </a:lnTo>
                <a:lnTo>
                  <a:pt x="406273" y="36868"/>
                </a:lnTo>
                <a:lnTo>
                  <a:pt x="364210" y="16891"/>
                </a:lnTo>
                <a:lnTo>
                  <a:pt x="318541" y="4343"/>
                </a:lnTo>
                <a:lnTo>
                  <a:pt x="270002" y="0"/>
                </a:lnTo>
                <a:lnTo>
                  <a:pt x="221475" y="4343"/>
                </a:lnTo>
                <a:lnTo>
                  <a:pt x="175793" y="16891"/>
                </a:lnTo>
                <a:lnTo>
                  <a:pt x="133731" y="36868"/>
                </a:lnTo>
                <a:lnTo>
                  <a:pt x="96050" y="63500"/>
                </a:lnTo>
                <a:lnTo>
                  <a:pt x="63500" y="96050"/>
                </a:lnTo>
                <a:lnTo>
                  <a:pt x="36868" y="133731"/>
                </a:lnTo>
                <a:lnTo>
                  <a:pt x="16891" y="175793"/>
                </a:lnTo>
                <a:lnTo>
                  <a:pt x="4356" y="221475"/>
                </a:lnTo>
                <a:lnTo>
                  <a:pt x="0" y="270002"/>
                </a:lnTo>
                <a:lnTo>
                  <a:pt x="4356" y="318528"/>
                </a:lnTo>
                <a:lnTo>
                  <a:pt x="16891" y="364210"/>
                </a:lnTo>
                <a:lnTo>
                  <a:pt x="36868" y="406273"/>
                </a:lnTo>
                <a:lnTo>
                  <a:pt x="63500" y="443953"/>
                </a:lnTo>
                <a:lnTo>
                  <a:pt x="96050" y="476504"/>
                </a:lnTo>
                <a:lnTo>
                  <a:pt x="133731" y="503135"/>
                </a:lnTo>
                <a:lnTo>
                  <a:pt x="175793" y="523113"/>
                </a:lnTo>
                <a:lnTo>
                  <a:pt x="221475" y="535647"/>
                </a:lnTo>
                <a:lnTo>
                  <a:pt x="270002" y="540004"/>
                </a:lnTo>
                <a:lnTo>
                  <a:pt x="318541" y="535647"/>
                </a:lnTo>
                <a:lnTo>
                  <a:pt x="364210" y="523113"/>
                </a:lnTo>
                <a:lnTo>
                  <a:pt x="406273" y="503135"/>
                </a:lnTo>
                <a:lnTo>
                  <a:pt x="443966" y="476504"/>
                </a:lnTo>
                <a:lnTo>
                  <a:pt x="476504" y="443953"/>
                </a:lnTo>
                <a:lnTo>
                  <a:pt x="503135" y="406273"/>
                </a:lnTo>
                <a:lnTo>
                  <a:pt x="523113" y="364210"/>
                </a:lnTo>
                <a:lnTo>
                  <a:pt x="535660" y="318528"/>
                </a:lnTo>
                <a:lnTo>
                  <a:pt x="540004" y="270002"/>
                </a:lnTo>
                <a:close/>
              </a:path>
              <a:path w="927100" h="844550">
                <a:moveTo>
                  <a:pt x="926528" y="628180"/>
                </a:moveTo>
                <a:lnTo>
                  <a:pt x="920813" y="578650"/>
                </a:lnTo>
                <a:lnTo>
                  <a:pt x="904570" y="533196"/>
                </a:lnTo>
                <a:lnTo>
                  <a:pt x="879068" y="493090"/>
                </a:lnTo>
                <a:lnTo>
                  <a:pt x="845616" y="459638"/>
                </a:lnTo>
                <a:lnTo>
                  <a:pt x="805510" y="434136"/>
                </a:lnTo>
                <a:lnTo>
                  <a:pt x="760044" y="417880"/>
                </a:lnTo>
                <a:lnTo>
                  <a:pt x="710526" y="412178"/>
                </a:lnTo>
                <a:lnTo>
                  <a:pt x="660996" y="417880"/>
                </a:lnTo>
                <a:lnTo>
                  <a:pt x="615530" y="434136"/>
                </a:lnTo>
                <a:lnTo>
                  <a:pt x="575424" y="459638"/>
                </a:lnTo>
                <a:lnTo>
                  <a:pt x="541972" y="493090"/>
                </a:lnTo>
                <a:lnTo>
                  <a:pt x="516470" y="533196"/>
                </a:lnTo>
                <a:lnTo>
                  <a:pt x="500227" y="578650"/>
                </a:lnTo>
                <a:lnTo>
                  <a:pt x="494525" y="628180"/>
                </a:lnTo>
                <a:lnTo>
                  <a:pt x="500227" y="677710"/>
                </a:lnTo>
                <a:lnTo>
                  <a:pt x="516470" y="723176"/>
                </a:lnTo>
                <a:lnTo>
                  <a:pt x="541972" y="763282"/>
                </a:lnTo>
                <a:lnTo>
                  <a:pt x="575424" y="796734"/>
                </a:lnTo>
                <a:lnTo>
                  <a:pt x="615530" y="822223"/>
                </a:lnTo>
                <a:lnTo>
                  <a:pt x="660996" y="838479"/>
                </a:lnTo>
                <a:lnTo>
                  <a:pt x="710526" y="844181"/>
                </a:lnTo>
                <a:lnTo>
                  <a:pt x="760044" y="838479"/>
                </a:lnTo>
                <a:lnTo>
                  <a:pt x="805510" y="822223"/>
                </a:lnTo>
                <a:lnTo>
                  <a:pt x="845616" y="796734"/>
                </a:lnTo>
                <a:lnTo>
                  <a:pt x="879068" y="763282"/>
                </a:lnTo>
                <a:lnTo>
                  <a:pt x="904570" y="723176"/>
                </a:lnTo>
                <a:lnTo>
                  <a:pt x="920813" y="677710"/>
                </a:lnTo>
                <a:lnTo>
                  <a:pt x="926528" y="628180"/>
                </a:lnTo>
                <a:close/>
              </a:path>
            </a:pathLst>
          </a:custGeom>
          <a:solidFill>
            <a:srgbClr val="FFF7B2"/>
          </a:solidFill>
        </p:spPr>
        <p:txBody>
          <a:bodyPr wrap="square" lIns="0" tIns="0" rIns="0" bIns="0" rtlCol="0"/>
          <a:lstStyle/>
          <a:p>
            <a:endParaRPr/>
          </a:p>
        </p:txBody>
      </p:sp>
      <p:sp>
        <p:nvSpPr>
          <p:cNvPr id="11" name="object 11"/>
          <p:cNvSpPr/>
          <p:nvPr/>
        </p:nvSpPr>
        <p:spPr>
          <a:xfrm>
            <a:off x="5001397" y="3330402"/>
            <a:ext cx="432434" cy="432434"/>
          </a:xfrm>
          <a:custGeom>
            <a:avLst/>
            <a:gdLst/>
            <a:ahLst/>
            <a:cxnLst/>
            <a:rect l="l" t="t" r="r" b="b"/>
            <a:pathLst>
              <a:path w="432435" h="432435">
                <a:moveTo>
                  <a:pt x="216001" y="0"/>
                </a:moveTo>
                <a:lnTo>
                  <a:pt x="166475" y="5705"/>
                </a:lnTo>
                <a:lnTo>
                  <a:pt x="121011" y="21957"/>
                </a:lnTo>
                <a:lnTo>
                  <a:pt x="80904" y="47458"/>
                </a:lnTo>
                <a:lnTo>
                  <a:pt x="47454" y="80910"/>
                </a:lnTo>
                <a:lnTo>
                  <a:pt x="21955" y="121016"/>
                </a:lnTo>
                <a:lnTo>
                  <a:pt x="5704" y="166479"/>
                </a:lnTo>
                <a:lnTo>
                  <a:pt x="0" y="216001"/>
                </a:lnTo>
                <a:lnTo>
                  <a:pt x="5704" y="265535"/>
                </a:lnTo>
                <a:lnTo>
                  <a:pt x="21955" y="311003"/>
                </a:lnTo>
                <a:lnTo>
                  <a:pt x="47454" y="351108"/>
                </a:lnTo>
                <a:lnTo>
                  <a:pt x="80904" y="384557"/>
                </a:lnTo>
                <a:lnTo>
                  <a:pt x="121011" y="410052"/>
                </a:lnTo>
                <a:lnTo>
                  <a:pt x="166475" y="426299"/>
                </a:lnTo>
                <a:lnTo>
                  <a:pt x="216001" y="432003"/>
                </a:lnTo>
                <a:lnTo>
                  <a:pt x="265527" y="426299"/>
                </a:lnTo>
                <a:lnTo>
                  <a:pt x="310992" y="410052"/>
                </a:lnTo>
                <a:lnTo>
                  <a:pt x="351098" y="384557"/>
                </a:lnTo>
                <a:lnTo>
                  <a:pt x="384549" y="351108"/>
                </a:lnTo>
                <a:lnTo>
                  <a:pt x="410047" y="311003"/>
                </a:lnTo>
                <a:lnTo>
                  <a:pt x="426298" y="265535"/>
                </a:lnTo>
                <a:lnTo>
                  <a:pt x="432003" y="216001"/>
                </a:lnTo>
                <a:lnTo>
                  <a:pt x="426298" y="166479"/>
                </a:lnTo>
                <a:lnTo>
                  <a:pt x="410047" y="121016"/>
                </a:lnTo>
                <a:lnTo>
                  <a:pt x="384549" y="80910"/>
                </a:lnTo>
                <a:lnTo>
                  <a:pt x="351098" y="47458"/>
                </a:lnTo>
                <a:lnTo>
                  <a:pt x="310992" y="21957"/>
                </a:lnTo>
                <a:lnTo>
                  <a:pt x="265527" y="5705"/>
                </a:lnTo>
                <a:lnTo>
                  <a:pt x="216001" y="0"/>
                </a:lnTo>
                <a:close/>
              </a:path>
            </a:pathLst>
          </a:custGeom>
          <a:solidFill>
            <a:srgbClr val="FFF7B2"/>
          </a:solidFill>
        </p:spPr>
        <p:txBody>
          <a:bodyPr wrap="square" lIns="0" tIns="0" rIns="0" bIns="0" rtlCol="0"/>
          <a:lstStyle/>
          <a:p>
            <a:endParaRPr/>
          </a:p>
        </p:txBody>
      </p:sp>
      <p:sp>
        <p:nvSpPr>
          <p:cNvPr id="12" name="object 12"/>
          <p:cNvSpPr/>
          <p:nvPr/>
        </p:nvSpPr>
        <p:spPr>
          <a:xfrm>
            <a:off x="5602465" y="3456393"/>
            <a:ext cx="1135380" cy="855344"/>
          </a:xfrm>
          <a:custGeom>
            <a:avLst/>
            <a:gdLst/>
            <a:ahLst/>
            <a:cxnLst/>
            <a:rect l="l" t="t" r="r" b="b"/>
            <a:pathLst>
              <a:path w="1135379" h="855345">
                <a:moveTo>
                  <a:pt x="432003" y="216001"/>
                </a:moveTo>
                <a:lnTo>
                  <a:pt x="426300" y="166471"/>
                </a:lnTo>
                <a:lnTo>
                  <a:pt x="410044" y="121018"/>
                </a:lnTo>
                <a:lnTo>
                  <a:pt x="384543" y="80911"/>
                </a:lnTo>
                <a:lnTo>
                  <a:pt x="351091" y="47459"/>
                </a:lnTo>
                <a:lnTo>
                  <a:pt x="310984" y="21958"/>
                </a:lnTo>
                <a:lnTo>
                  <a:pt x="265518" y="5702"/>
                </a:lnTo>
                <a:lnTo>
                  <a:pt x="216001" y="0"/>
                </a:lnTo>
                <a:lnTo>
                  <a:pt x="166471" y="5702"/>
                </a:lnTo>
                <a:lnTo>
                  <a:pt x="121005" y="21958"/>
                </a:lnTo>
                <a:lnTo>
                  <a:pt x="80899" y="47459"/>
                </a:lnTo>
                <a:lnTo>
                  <a:pt x="47447" y="80911"/>
                </a:lnTo>
                <a:lnTo>
                  <a:pt x="21958" y="121018"/>
                </a:lnTo>
                <a:lnTo>
                  <a:pt x="5702" y="166471"/>
                </a:lnTo>
                <a:lnTo>
                  <a:pt x="0" y="216001"/>
                </a:lnTo>
                <a:lnTo>
                  <a:pt x="5702" y="265531"/>
                </a:lnTo>
                <a:lnTo>
                  <a:pt x="21958" y="310997"/>
                </a:lnTo>
                <a:lnTo>
                  <a:pt x="47447" y="351104"/>
                </a:lnTo>
                <a:lnTo>
                  <a:pt x="80899" y="384556"/>
                </a:lnTo>
                <a:lnTo>
                  <a:pt x="121005" y="410044"/>
                </a:lnTo>
                <a:lnTo>
                  <a:pt x="166471" y="426300"/>
                </a:lnTo>
                <a:lnTo>
                  <a:pt x="216001" y="432003"/>
                </a:lnTo>
                <a:lnTo>
                  <a:pt x="265518" y="426300"/>
                </a:lnTo>
                <a:lnTo>
                  <a:pt x="310984" y="410044"/>
                </a:lnTo>
                <a:lnTo>
                  <a:pt x="351091" y="384556"/>
                </a:lnTo>
                <a:lnTo>
                  <a:pt x="384543" y="351104"/>
                </a:lnTo>
                <a:lnTo>
                  <a:pt x="410044" y="310997"/>
                </a:lnTo>
                <a:lnTo>
                  <a:pt x="426300" y="265531"/>
                </a:lnTo>
                <a:lnTo>
                  <a:pt x="432003" y="216001"/>
                </a:lnTo>
                <a:close/>
              </a:path>
              <a:path w="1135379" h="855345">
                <a:moveTo>
                  <a:pt x="1135024" y="548970"/>
                </a:moveTo>
                <a:lnTo>
                  <a:pt x="1129322" y="499452"/>
                </a:lnTo>
                <a:lnTo>
                  <a:pt x="1113078" y="453986"/>
                </a:lnTo>
                <a:lnTo>
                  <a:pt x="1087577" y="413880"/>
                </a:lnTo>
                <a:lnTo>
                  <a:pt x="1054125" y="380428"/>
                </a:lnTo>
                <a:lnTo>
                  <a:pt x="1014018" y="354926"/>
                </a:lnTo>
                <a:lnTo>
                  <a:pt x="968552" y="338683"/>
                </a:lnTo>
                <a:lnTo>
                  <a:pt x="919022" y="332968"/>
                </a:lnTo>
                <a:lnTo>
                  <a:pt x="869505" y="338683"/>
                </a:lnTo>
                <a:lnTo>
                  <a:pt x="824039" y="354926"/>
                </a:lnTo>
                <a:lnTo>
                  <a:pt x="783932" y="380428"/>
                </a:lnTo>
                <a:lnTo>
                  <a:pt x="750481" y="413880"/>
                </a:lnTo>
                <a:lnTo>
                  <a:pt x="734339" y="439267"/>
                </a:lnTo>
                <a:lnTo>
                  <a:pt x="704850" y="428726"/>
                </a:lnTo>
                <a:lnTo>
                  <a:pt x="655332" y="423011"/>
                </a:lnTo>
                <a:lnTo>
                  <a:pt x="605802" y="428726"/>
                </a:lnTo>
                <a:lnTo>
                  <a:pt x="560336" y="444969"/>
                </a:lnTo>
                <a:lnTo>
                  <a:pt x="520230" y="470471"/>
                </a:lnTo>
                <a:lnTo>
                  <a:pt x="486778" y="503923"/>
                </a:lnTo>
                <a:lnTo>
                  <a:pt x="461276" y="544029"/>
                </a:lnTo>
                <a:lnTo>
                  <a:pt x="445033" y="589495"/>
                </a:lnTo>
                <a:lnTo>
                  <a:pt x="439331" y="639013"/>
                </a:lnTo>
                <a:lnTo>
                  <a:pt x="445033" y="688555"/>
                </a:lnTo>
                <a:lnTo>
                  <a:pt x="461276" y="734021"/>
                </a:lnTo>
                <a:lnTo>
                  <a:pt x="486778" y="774128"/>
                </a:lnTo>
                <a:lnTo>
                  <a:pt x="520230" y="807567"/>
                </a:lnTo>
                <a:lnTo>
                  <a:pt x="560336" y="833069"/>
                </a:lnTo>
                <a:lnTo>
                  <a:pt x="605802" y="849312"/>
                </a:lnTo>
                <a:lnTo>
                  <a:pt x="655332" y="855014"/>
                </a:lnTo>
                <a:lnTo>
                  <a:pt x="704850" y="849312"/>
                </a:lnTo>
                <a:lnTo>
                  <a:pt x="750316" y="833069"/>
                </a:lnTo>
                <a:lnTo>
                  <a:pt x="790422" y="807567"/>
                </a:lnTo>
                <a:lnTo>
                  <a:pt x="823874" y="774128"/>
                </a:lnTo>
                <a:lnTo>
                  <a:pt x="840016" y="748741"/>
                </a:lnTo>
                <a:lnTo>
                  <a:pt x="869505" y="759269"/>
                </a:lnTo>
                <a:lnTo>
                  <a:pt x="919022" y="764971"/>
                </a:lnTo>
                <a:lnTo>
                  <a:pt x="968552" y="759269"/>
                </a:lnTo>
                <a:lnTo>
                  <a:pt x="1014018" y="743026"/>
                </a:lnTo>
                <a:lnTo>
                  <a:pt x="1054125" y="717537"/>
                </a:lnTo>
                <a:lnTo>
                  <a:pt x="1087577" y="684085"/>
                </a:lnTo>
                <a:lnTo>
                  <a:pt x="1113078" y="643978"/>
                </a:lnTo>
                <a:lnTo>
                  <a:pt x="1129322" y="598512"/>
                </a:lnTo>
                <a:lnTo>
                  <a:pt x="1135024" y="548970"/>
                </a:lnTo>
                <a:close/>
              </a:path>
            </a:pathLst>
          </a:custGeom>
          <a:solidFill>
            <a:srgbClr val="FFF7B2"/>
          </a:solidFill>
        </p:spPr>
        <p:txBody>
          <a:bodyPr wrap="square" lIns="0" tIns="0" rIns="0" bIns="0" rtlCol="0"/>
          <a:lstStyle/>
          <a:p>
            <a:endParaRPr/>
          </a:p>
        </p:txBody>
      </p:sp>
      <p:sp>
        <p:nvSpPr>
          <p:cNvPr id="13" name="object 13"/>
          <p:cNvSpPr/>
          <p:nvPr/>
        </p:nvSpPr>
        <p:spPr>
          <a:xfrm>
            <a:off x="6899135" y="3913593"/>
            <a:ext cx="819150" cy="584835"/>
          </a:xfrm>
          <a:custGeom>
            <a:avLst/>
            <a:gdLst/>
            <a:ahLst/>
            <a:cxnLst/>
            <a:rect l="l" t="t" r="r" b="b"/>
            <a:pathLst>
              <a:path w="819150" h="584835">
                <a:moveTo>
                  <a:pt x="819010" y="368693"/>
                </a:moveTo>
                <a:lnTo>
                  <a:pt x="813295" y="319176"/>
                </a:lnTo>
                <a:lnTo>
                  <a:pt x="797052" y="273710"/>
                </a:lnTo>
                <a:lnTo>
                  <a:pt x="771550" y="233603"/>
                </a:lnTo>
                <a:lnTo>
                  <a:pt x="738098" y="200152"/>
                </a:lnTo>
                <a:lnTo>
                  <a:pt x="697992" y="174650"/>
                </a:lnTo>
                <a:lnTo>
                  <a:pt x="652526" y="158394"/>
                </a:lnTo>
                <a:lnTo>
                  <a:pt x="603008" y="152692"/>
                </a:lnTo>
                <a:lnTo>
                  <a:pt x="553478" y="158394"/>
                </a:lnTo>
                <a:lnTo>
                  <a:pt x="508012" y="174650"/>
                </a:lnTo>
                <a:lnTo>
                  <a:pt x="467906" y="200152"/>
                </a:lnTo>
                <a:lnTo>
                  <a:pt x="434454" y="233603"/>
                </a:lnTo>
                <a:lnTo>
                  <a:pt x="428980" y="242214"/>
                </a:lnTo>
                <a:lnTo>
                  <a:pt x="432003" y="216001"/>
                </a:lnTo>
                <a:lnTo>
                  <a:pt x="426300" y="166471"/>
                </a:lnTo>
                <a:lnTo>
                  <a:pt x="410044" y="121018"/>
                </a:lnTo>
                <a:lnTo>
                  <a:pt x="384556" y="80911"/>
                </a:lnTo>
                <a:lnTo>
                  <a:pt x="351104" y="47459"/>
                </a:lnTo>
                <a:lnTo>
                  <a:pt x="310997" y="21958"/>
                </a:lnTo>
                <a:lnTo>
                  <a:pt x="265531" y="5702"/>
                </a:lnTo>
                <a:lnTo>
                  <a:pt x="216001" y="0"/>
                </a:lnTo>
                <a:lnTo>
                  <a:pt x="166471" y="5702"/>
                </a:lnTo>
                <a:lnTo>
                  <a:pt x="121018" y="21958"/>
                </a:lnTo>
                <a:lnTo>
                  <a:pt x="80911" y="47459"/>
                </a:lnTo>
                <a:lnTo>
                  <a:pt x="47459" y="80911"/>
                </a:lnTo>
                <a:lnTo>
                  <a:pt x="21958" y="121018"/>
                </a:lnTo>
                <a:lnTo>
                  <a:pt x="5702" y="166471"/>
                </a:lnTo>
                <a:lnTo>
                  <a:pt x="0" y="216001"/>
                </a:lnTo>
                <a:lnTo>
                  <a:pt x="5702" y="265531"/>
                </a:lnTo>
                <a:lnTo>
                  <a:pt x="21958" y="310997"/>
                </a:lnTo>
                <a:lnTo>
                  <a:pt x="47459" y="351104"/>
                </a:lnTo>
                <a:lnTo>
                  <a:pt x="80911" y="384556"/>
                </a:lnTo>
                <a:lnTo>
                  <a:pt x="121018" y="410044"/>
                </a:lnTo>
                <a:lnTo>
                  <a:pt x="166471" y="426300"/>
                </a:lnTo>
                <a:lnTo>
                  <a:pt x="216001" y="432003"/>
                </a:lnTo>
                <a:lnTo>
                  <a:pt x="265531" y="426300"/>
                </a:lnTo>
                <a:lnTo>
                  <a:pt x="310997" y="410044"/>
                </a:lnTo>
                <a:lnTo>
                  <a:pt x="351104" y="384556"/>
                </a:lnTo>
                <a:lnTo>
                  <a:pt x="384556" y="351104"/>
                </a:lnTo>
                <a:lnTo>
                  <a:pt x="390017" y="342506"/>
                </a:lnTo>
                <a:lnTo>
                  <a:pt x="387007" y="368693"/>
                </a:lnTo>
                <a:lnTo>
                  <a:pt x="392709" y="418236"/>
                </a:lnTo>
                <a:lnTo>
                  <a:pt x="408952" y="463702"/>
                </a:lnTo>
                <a:lnTo>
                  <a:pt x="434454" y="503809"/>
                </a:lnTo>
                <a:lnTo>
                  <a:pt x="467906" y="537248"/>
                </a:lnTo>
                <a:lnTo>
                  <a:pt x="508012" y="562749"/>
                </a:lnTo>
                <a:lnTo>
                  <a:pt x="553478" y="578993"/>
                </a:lnTo>
                <a:lnTo>
                  <a:pt x="603008" y="584695"/>
                </a:lnTo>
                <a:lnTo>
                  <a:pt x="652526" y="578993"/>
                </a:lnTo>
                <a:lnTo>
                  <a:pt x="697992" y="562749"/>
                </a:lnTo>
                <a:lnTo>
                  <a:pt x="738098" y="537248"/>
                </a:lnTo>
                <a:lnTo>
                  <a:pt x="771550" y="503809"/>
                </a:lnTo>
                <a:lnTo>
                  <a:pt x="797052" y="463702"/>
                </a:lnTo>
                <a:lnTo>
                  <a:pt x="813295" y="418236"/>
                </a:lnTo>
                <a:lnTo>
                  <a:pt x="819010" y="368693"/>
                </a:lnTo>
                <a:close/>
              </a:path>
            </a:pathLst>
          </a:custGeom>
          <a:solidFill>
            <a:srgbClr val="FFF7B2"/>
          </a:solidFill>
        </p:spPr>
        <p:txBody>
          <a:bodyPr wrap="square" lIns="0" tIns="0" rIns="0" bIns="0" rtlCol="0"/>
          <a:lstStyle/>
          <a:p>
            <a:endParaRPr/>
          </a:p>
        </p:txBody>
      </p:sp>
      <p:sp>
        <p:nvSpPr>
          <p:cNvPr id="14" name="object 14"/>
          <p:cNvSpPr/>
          <p:nvPr/>
        </p:nvSpPr>
        <p:spPr>
          <a:xfrm>
            <a:off x="4975651" y="4077345"/>
            <a:ext cx="432434" cy="432434"/>
          </a:xfrm>
          <a:custGeom>
            <a:avLst/>
            <a:gdLst/>
            <a:ahLst/>
            <a:cxnLst/>
            <a:rect l="l" t="t" r="r" b="b"/>
            <a:pathLst>
              <a:path w="432435" h="432435">
                <a:moveTo>
                  <a:pt x="216001" y="0"/>
                </a:moveTo>
                <a:lnTo>
                  <a:pt x="166475" y="5705"/>
                </a:lnTo>
                <a:lnTo>
                  <a:pt x="121011" y="21957"/>
                </a:lnTo>
                <a:lnTo>
                  <a:pt x="80904" y="47458"/>
                </a:lnTo>
                <a:lnTo>
                  <a:pt x="47454" y="80910"/>
                </a:lnTo>
                <a:lnTo>
                  <a:pt x="21955" y="121016"/>
                </a:lnTo>
                <a:lnTo>
                  <a:pt x="5704" y="166479"/>
                </a:lnTo>
                <a:lnTo>
                  <a:pt x="0" y="216001"/>
                </a:lnTo>
                <a:lnTo>
                  <a:pt x="5704" y="265535"/>
                </a:lnTo>
                <a:lnTo>
                  <a:pt x="21955" y="311003"/>
                </a:lnTo>
                <a:lnTo>
                  <a:pt x="47454" y="351108"/>
                </a:lnTo>
                <a:lnTo>
                  <a:pt x="80904" y="384557"/>
                </a:lnTo>
                <a:lnTo>
                  <a:pt x="121011" y="410052"/>
                </a:lnTo>
                <a:lnTo>
                  <a:pt x="166475" y="426299"/>
                </a:lnTo>
                <a:lnTo>
                  <a:pt x="216001" y="432003"/>
                </a:lnTo>
                <a:lnTo>
                  <a:pt x="265527" y="426299"/>
                </a:lnTo>
                <a:lnTo>
                  <a:pt x="310992" y="410052"/>
                </a:lnTo>
                <a:lnTo>
                  <a:pt x="351098" y="384557"/>
                </a:lnTo>
                <a:lnTo>
                  <a:pt x="384549" y="351108"/>
                </a:lnTo>
                <a:lnTo>
                  <a:pt x="410047" y="311003"/>
                </a:lnTo>
                <a:lnTo>
                  <a:pt x="426298" y="265535"/>
                </a:lnTo>
                <a:lnTo>
                  <a:pt x="432003" y="216001"/>
                </a:lnTo>
                <a:lnTo>
                  <a:pt x="426298" y="166479"/>
                </a:lnTo>
                <a:lnTo>
                  <a:pt x="410047" y="121016"/>
                </a:lnTo>
                <a:lnTo>
                  <a:pt x="384549" y="80910"/>
                </a:lnTo>
                <a:lnTo>
                  <a:pt x="351098" y="47458"/>
                </a:lnTo>
                <a:lnTo>
                  <a:pt x="310992" y="21957"/>
                </a:lnTo>
                <a:lnTo>
                  <a:pt x="265527" y="5705"/>
                </a:lnTo>
                <a:lnTo>
                  <a:pt x="216001" y="0"/>
                </a:lnTo>
                <a:close/>
              </a:path>
            </a:pathLst>
          </a:custGeom>
          <a:solidFill>
            <a:srgbClr val="FFF7B2"/>
          </a:solidFill>
        </p:spPr>
        <p:txBody>
          <a:bodyPr wrap="square" lIns="0" tIns="0" rIns="0" bIns="0" rtlCol="0"/>
          <a:lstStyle/>
          <a:p>
            <a:endParaRPr/>
          </a:p>
        </p:txBody>
      </p:sp>
      <p:sp>
        <p:nvSpPr>
          <p:cNvPr id="15" name="object 15"/>
          <p:cNvSpPr/>
          <p:nvPr/>
        </p:nvSpPr>
        <p:spPr>
          <a:xfrm>
            <a:off x="4708380" y="4766791"/>
            <a:ext cx="432434" cy="432434"/>
          </a:xfrm>
          <a:custGeom>
            <a:avLst/>
            <a:gdLst/>
            <a:ahLst/>
            <a:cxnLst/>
            <a:rect l="l" t="t" r="r" b="b"/>
            <a:pathLst>
              <a:path w="432435" h="432435">
                <a:moveTo>
                  <a:pt x="216001" y="0"/>
                </a:moveTo>
                <a:lnTo>
                  <a:pt x="166475" y="5705"/>
                </a:lnTo>
                <a:lnTo>
                  <a:pt x="121011" y="21957"/>
                </a:lnTo>
                <a:lnTo>
                  <a:pt x="80904" y="47458"/>
                </a:lnTo>
                <a:lnTo>
                  <a:pt x="47454" y="80910"/>
                </a:lnTo>
                <a:lnTo>
                  <a:pt x="21955" y="121016"/>
                </a:lnTo>
                <a:lnTo>
                  <a:pt x="5704" y="166479"/>
                </a:lnTo>
                <a:lnTo>
                  <a:pt x="0" y="216001"/>
                </a:lnTo>
                <a:lnTo>
                  <a:pt x="5704" y="265535"/>
                </a:lnTo>
                <a:lnTo>
                  <a:pt x="21955" y="311003"/>
                </a:lnTo>
                <a:lnTo>
                  <a:pt x="47454" y="351108"/>
                </a:lnTo>
                <a:lnTo>
                  <a:pt x="80904" y="384557"/>
                </a:lnTo>
                <a:lnTo>
                  <a:pt x="121011" y="410052"/>
                </a:lnTo>
                <a:lnTo>
                  <a:pt x="166475" y="426299"/>
                </a:lnTo>
                <a:lnTo>
                  <a:pt x="216001" y="432003"/>
                </a:lnTo>
                <a:lnTo>
                  <a:pt x="265527" y="426299"/>
                </a:lnTo>
                <a:lnTo>
                  <a:pt x="310992" y="410052"/>
                </a:lnTo>
                <a:lnTo>
                  <a:pt x="351098" y="384557"/>
                </a:lnTo>
                <a:lnTo>
                  <a:pt x="384549" y="351108"/>
                </a:lnTo>
                <a:lnTo>
                  <a:pt x="410047" y="311003"/>
                </a:lnTo>
                <a:lnTo>
                  <a:pt x="426298" y="265535"/>
                </a:lnTo>
                <a:lnTo>
                  <a:pt x="432003" y="216001"/>
                </a:lnTo>
                <a:lnTo>
                  <a:pt x="426298" y="166479"/>
                </a:lnTo>
                <a:lnTo>
                  <a:pt x="410047" y="121016"/>
                </a:lnTo>
                <a:lnTo>
                  <a:pt x="384549" y="80910"/>
                </a:lnTo>
                <a:lnTo>
                  <a:pt x="351098" y="47458"/>
                </a:lnTo>
                <a:lnTo>
                  <a:pt x="310992" y="21957"/>
                </a:lnTo>
                <a:lnTo>
                  <a:pt x="265527" y="5705"/>
                </a:lnTo>
                <a:lnTo>
                  <a:pt x="216001" y="0"/>
                </a:lnTo>
                <a:close/>
              </a:path>
            </a:pathLst>
          </a:custGeom>
          <a:solidFill>
            <a:srgbClr val="FFF7B2"/>
          </a:solidFill>
        </p:spPr>
        <p:txBody>
          <a:bodyPr wrap="square" lIns="0" tIns="0" rIns="0" bIns="0" rtlCol="0"/>
          <a:lstStyle/>
          <a:p>
            <a:endParaRPr/>
          </a:p>
        </p:txBody>
      </p:sp>
      <p:sp>
        <p:nvSpPr>
          <p:cNvPr id="16" name="object 16"/>
          <p:cNvSpPr/>
          <p:nvPr/>
        </p:nvSpPr>
        <p:spPr>
          <a:xfrm>
            <a:off x="5226748" y="4453420"/>
            <a:ext cx="770255" cy="1123950"/>
          </a:xfrm>
          <a:custGeom>
            <a:avLst/>
            <a:gdLst/>
            <a:ahLst/>
            <a:cxnLst/>
            <a:rect l="l" t="t" r="r" b="b"/>
            <a:pathLst>
              <a:path w="770254" h="1123950">
                <a:moveTo>
                  <a:pt x="770242" y="907427"/>
                </a:moveTo>
                <a:lnTo>
                  <a:pt x="764527" y="857910"/>
                </a:lnTo>
                <a:lnTo>
                  <a:pt x="748284" y="812444"/>
                </a:lnTo>
                <a:lnTo>
                  <a:pt x="722782" y="772337"/>
                </a:lnTo>
                <a:lnTo>
                  <a:pt x="689330" y="738886"/>
                </a:lnTo>
                <a:lnTo>
                  <a:pt x="649224" y="713384"/>
                </a:lnTo>
                <a:lnTo>
                  <a:pt x="603758" y="697128"/>
                </a:lnTo>
                <a:lnTo>
                  <a:pt x="554240" y="691426"/>
                </a:lnTo>
                <a:lnTo>
                  <a:pt x="526796" y="694588"/>
                </a:lnTo>
                <a:lnTo>
                  <a:pt x="535647" y="662368"/>
                </a:lnTo>
                <a:lnTo>
                  <a:pt x="540004" y="613841"/>
                </a:lnTo>
                <a:lnTo>
                  <a:pt x="535647" y="565315"/>
                </a:lnTo>
                <a:lnTo>
                  <a:pt x="523113" y="519633"/>
                </a:lnTo>
                <a:lnTo>
                  <a:pt x="503135" y="477570"/>
                </a:lnTo>
                <a:lnTo>
                  <a:pt x="476491" y="439889"/>
                </a:lnTo>
                <a:lnTo>
                  <a:pt x="443953" y="407339"/>
                </a:lnTo>
                <a:lnTo>
                  <a:pt x="406273" y="380707"/>
                </a:lnTo>
                <a:lnTo>
                  <a:pt x="376097" y="366395"/>
                </a:lnTo>
                <a:lnTo>
                  <a:pt x="391388" y="351104"/>
                </a:lnTo>
                <a:lnTo>
                  <a:pt x="416890" y="310997"/>
                </a:lnTo>
                <a:lnTo>
                  <a:pt x="433146" y="265531"/>
                </a:lnTo>
                <a:lnTo>
                  <a:pt x="438848" y="216001"/>
                </a:lnTo>
                <a:lnTo>
                  <a:pt x="433146" y="166471"/>
                </a:lnTo>
                <a:lnTo>
                  <a:pt x="416890" y="121018"/>
                </a:lnTo>
                <a:lnTo>
                  <a:pt x="391388" y="80911"/>
                </a:lnTo>
                <a:lnTo>
                  <a:pt x="357936" y="47459"/>
                </a:lnTo>
                <a:lnTo>
                  <a:pt x="317830" y="21958"/>
                </a:lnTo>
                <a:lnTo>
                  <a:pt x="272364" y="5702"/>
                </a:lnTo>
                <a:lnTo>
                  <a:pt x="222846" y="0"/>
                </a:lnTo>
                <a:lnTo>
                  <a:pt x="173316" y="5702"/>
                </a:lnTo>
                <a:lnTo>
                  <a:pt x="127850" y="21958"/>
                </a:lnTo>
                <a:lnTo>
                  <a:pt x="87744" y="47459"/>
                </a:lnTo>
                <a:lnTo>
                  <a:pt x="54292" y="80911"/>
                </a:lnTo>
                <a:lnTo>
                  <a:pt x="28803" y="121018"/>
                </a:lnTo>
                <a:lnTo>
                  <a:pt x="12547" y="166471"/>
                </a:lnTo>
                <a:lnTo>
                  <a:pt x="6845" y="216001"/>
                </a:lnTo>
                <a:lnTo>
                  <a:pt x="12547" y="265531"/>
                </a:lnTo>
                <a:lnTo>
                  <a:pt x="28803" y="310997"/>
                </a:lnTo>
                <a:lnTo>
                  <a:pt x="54292" y="351104"/>
                </a:lnTo>
                <a:lnTo>
                  <a:pt x="87744" y="384556"/>
                </a:lnTo>
                <a:lnTo>
                  <a:pt x="109080" y="398132"/>
                </a:lnTo>
                <a:lnTo>
                  <a:pt x="96037" y="407339"/>
                </a:lnTo>
                <a:lnTo>
                  <a:pt x="63500" y="439889"/>
                </a:lnTo>
                <a:lnTo>
                  <a:pt x="36855" y="477570"/>
                </a:lnTo>
                <a:lnTo>
                  <a:pt x="16891" y="519633"/>
                </a:lnTo>
                <a:lnTo>
                  <a:pt x="4343" y="565315"/>
                </a:lnTo>
                <a:lnTo>
                  <a:pt x="0" y="613841"/>
                </a:lnTo>
                <a:lnTo>
                  <a:pt x="4343" y="662368"/>
                </a:lnTo>
                <a:lnTo>
                  <a:pt x="16891" y="708050"/>
                </a:lnTo>
                <a:lnTo>
                  <a:pt x="36855" y="750112"/>
                </a:lnTo>
                <a:lnTo>
                  <a:pt x="63500" y="787806"/>
                </a:lnTo>
                <a:lnTo>
                  <a:pt x="96037" y="820343"/>
                </a:lnTo>
                <a:lnTo>
                  <a:pt x="133731" y="846975"/>
                </a:lnTo>
                <a:lnTo>
                  <a:pt x="175793" y="866952"/>
                </a:lnTo>
                <a:lnTo>
                  <a:pt x="221462" y="879487"/>
                </a:lnTo>
                <a:lnTo>
                  <a:pt x="270002" y="883843"/>
                </a:lnTo>
                <a:lnTo>
                  <a:pt x="318528" y="879487"/>
                </a:lnTo>
                <a:lnTo>
                  <a:pt x="342201" y="872998"/>
                </a:lnTo>
                <a:lnTo>
                  <a:pt x="338239" y="907427"/>
                </a:lnTo>
                <a:lnTo>
                  <a:pt x="343941" y="956957"/>
                </a:lnTo>
                <a:lnTo>
                  <a:pt x="360184" y="1002423"/>
                </a:lnTo>
                <a:lnTo>
                  <a:pt x="385686" y="1042530"/>
                </a:lnTo>
                <a:lnTo>
                  <a:pt x="419138" y="1075982"/>
                </a:lnTo>
                <a:lnTo>
                  <a:pt x="459244" y="1101483"/>
                </a:lnTo>
                <a:lnTo>
                  <a:pt x="504710" y="1117727"/>
                </a:lnTo>
                <a:lnTo>
                  <a:pt x="554240" y="1123429"/>
                </a:lnTo>
                <a:lnTo>
                  <a:pt x="603758" y="1117727"/>
                </a:lnTo>
                <a:lnTo>
                  <a:pt x="649224" y="1101483"/>
                </a:lnTo>
                <a:lnTo>
                  <a:pt x="689330" y="1075982"/>
                </a:lnTo>
                <a:lnTo>
                  <a:pt x="722782" y="1042530"/>
                </a:lnTo>
                <a:lnTo>
                  <a:pt x="748284" y="1002423"/>
                </a:lnTo>
                <a:lnTo>
                  <a:pt x="764527" y="956957"/>
                </a:lnTo>
                <a:lnTo>
                  <a:pt x="770242" y="907427"/>
                </a:lnTo>
                <a:close/>
              </a:path>
            </a:pathLst>
          </a:custGeom>
          <a:solidFill>
            <a:srgbClr val="FFF7B2"/>
          </a:solidFill>
        </p:spPr>
        <p:txBody>
          <a:bodyPr wrap="square" lIns="0" tIns="0" rIns="0" bIns="0" rtlCol="0"/>
          <a:lstStyle/>
          <a:p>
            <a:endParaRPr/>
          </a:p>
        </p:txBody>
      </p:sp>
      <p:sp>
        <p:nvSpPr>
          <p:cNvPr id="17" name="object 17"/>
          <p:cNvSpPr/>
          <p:nvPr/>
        </p:nvSpPr>
        <p:spPr>
          <a:xfrm>
            <a:off x="4522596" y="4355579"/>
            <a:ext cx="432434" cy="432434"/>
          </a:xfrm>
          <a:custGeom>
            <a:avLst/>
            <a:gdLst/>
            <a:ahLst/>
            <a:cxnLst/>
            <a:rect l="l" t="t" r="r" b="b"/>
            <a:pathLst>
              <a:path w="432435" h="432435">
                <a:moveTo>
                  <a:pt x="216001" y="0"/>
                </a:moveTo>
                <a:lnTo>
                  <a:pt x="166475" y="5705"/>
                </a:lnTo>
                <a:lnTo>
                  <a:pt x="121011" y="21957"/>
                </a:lnTo>
                <a:lnTo>
                  <a:pt x="80904" y="47458"/>
                </a:lnTo>
                <a:lnTo>
                  <a:pt x="47454" y="80910"/>
                </a:lnTo>
                <a:lnTo>
                  <a:pt x="21955" y="121016"/>
                </a:lnTo>
                <a:lnTo>
                  <a:pt x="5704" y="166479"/>
                </a:lnTo>
                <a:lnTo>
                  <a:pt x="0" y="216001"/>
                </a:lnTo>
                <a:lnTo>
                  <a:pt x="5704" y="265535"/>
                </a:lnTo>
                <a:lnTo>
                  <a:pt x="21955" y="311003"/>
                </a:lnTo>
                <a:lnTo>
                  <a:pt x="47454" y="351108"/>
                </a:lnTo>
                <a:lnTo>
                  <a:pt x="80904" y="384557"/>
                </a:lnTo>
                <a:lnTo>
                  <a:pt x="121011" y="410052"/>
                </a:lnTo>
                <a:lnTo>
                  <a:pt x="166475" y="426299"/>
                </a:lnTo>
                <a:lnTo>
                  <a:pt x="216001" y="432003"/>
                </a:lnTo>
                <a:lnTo>
                  <a:pt x="265527" y="426299"/>
                </a:lnTo>
                <a:lnTo>
                  <a:pt x="310992" y="410052"/>
                </a:lnTo>
                <a:lnTo>
                  <a:pt x="351098" y="384557"/>
                </a:lnTo>
                <a:lnTo>
                  <a:pt x="384549" y="351108"/>
                </a:lnTo>
                <a:lnTo>
                  <a:pt x="410047" y="311003"/>
                </a:lnTo>
                <a:lnTo>
                  <a:pt x="426298" y="265535"/>
                </a:lnTo>
                <a:lnTo>
                  <a:pt x="432003" y="216001"/>
                </a:lnTo>
                <a:lnTo>
                  <a:pt x="426298" y="166479"/>
                </a:lnTo>
                <a:lnTo>
                  <a:pt x="410047" y="121016"/>
                </a:lnTo>
                <a:lnTo>
                  <a:pt x="384549" y="80910"/>
                </a:lnTo>
                <a:lnTo>
                  <a:pt x="351098" y="47458"/>
                </a:lnTo>
                <a:lnTo>
                  <a:pt x="310992" y="21957"/>
                </a:lnTo>
                <a:lnTo>
                  <a:pt x="265527" y="5705"/>
                </a:lnTo>
                <a:lnTo>
                  <a:pt x="216001" y="0"/>
                </a:lnTo>
                <a:close/>
              </a:path>
            </a:pathLst>
          </a:custGeom>
          <a:solidFill>
            <a:srgbClr val="FFF7B2"/>
          </a:solidFill>
        </p:spPr>
        <p:txBody>
          <a:bodyPr wrap="square" lIns="0" tIns="0" rIns="0" bIns="0" rtlCol="0"/>
          <a:lstStyle/>
          <a:p>
            <a:endParaRPr/>
          </a:p>
        </p:txBody>
      </p:sp>
      <p:sp>
        <p:nvSpPr>
          <p:cNvPr id="18" name="object 18"/>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12252325" algn="l"/>
              </a:tabLst>
            </a:pPr>
            <a:r>
              <a:rPr lang="ca-ES"/>
              <a:t>6. Mercats de Barcelona: ànima i motor</a:t>
            </a:r>
            <a:r>
              <a:rPr lang="en-US"/>
              <a:t>	</a:t>
            </a:r>
          </a:p>
        </p:txBody>
      </p:sp>
      <p:sp>
        <p:nvSpPr>
          <p:cNvPr id="19" name="object 19"/>
          <p:cNvSpPr txBox="1"/>
          <p:nvPr/>
        </p:nvSpPr>
        <p:spPr>
          <a:xfrm>
            <a:off x="347298" y="1033749"/>
            <a:ext cx="3462701" cy="1563313"/>
          </a:xfrm>
          <a:prstGeom prst="rect">
            <a:avLst/>
          </a:prstGeom>
        </p:spPr>
        <p:txBody>
          <a:bodyPr vert="horz" wrap="square" lIns="0" tIns="12700" rIns="0" bIns="0" rtlCol="0">
            <a:spAutoFit/>
          </a:bodyPr>
          <a:lstStyle/>
          <a:p>
            <a:pPr marL="12700">
              <a:lnSpc>
                <a:spcPct val="100000"/>
              </a:lnSpc>
              <a:spcBef>
                <a:spcPts val="100"/>
              </a:spcBef>
            </a:pPr>
            <a:r>
              <a:rPr lang="ca-ES" sz="1650" b="1" dirty="0">
                <a:latin typeface="Arial"/>
              </a:rPr>
              <a:t>Visió</a:t>
            </a:r>
            <a:r>
              <a:rPr lang="ca-ES" sz="1650"/>
              <a:t> </a:t>
            </a:r>
            <a:r>
              <a:rPr lang="ca-ES" sz="1650" b="1" dirty="0">
                <a:latin typeface="Arial"/>
              </a:rPr>
              <a:t>2015-2025</a:t>
            </a:r>
            <a:endParaRPr lang="ca-ES" sz="1650">
              <a:latin typeface="Arial"/>
              <a:cs typeface="Arial"/>
            </a:endParaRPr>
          </a:p>
          <a:p>
            <a:pPr marL="12700" marR="244475">
              <a:lnSpc>
                <a:spcPct val="103499"/>
              </a:lnSpc>
            </a:pPr>
            <a:r>
              <a:rPr lang="ca-ES" sz="1650" b="1" dirty="0">
                <a:latin typeface="Arial"/>
              </a:rPr>
              <a:t>Els</a:t>
            </a:r>
            <a:r>
              <a:rPr lang="ca-ES" sz="1650"/>
              <a:t> </a:t>
            </a:r>
            <a:r>
              <a:rPr lang="ca-ES" sz="1650" b="1" dirty="0">
                <a:latin typeface="Arial"/>
              </a:rPr>
              <a:t>mercats de Barcelona </a:t>
            </a:r>
            <a:r>
              <a:rPr lang="ca-ES" sz="1650"/>
              <a:t> </a:t>
            </a:r>
            <a:r>
              <a:rPr lang="ca-ES" sz="1650" b="1" dirty="0">
                <a:latin typeface="Arial"/>
              </a:rPr>
              <a:t>són l’ànima de la ciutat i dels barris,</a:t>
            </a:r>
            <a:r>
              <a:rPr lang="ca-ES" sz="1650"/>
              <a:t> </a:t>
            </a:r>
            <a:r>
              <a:rPr lang="ca-ES" sz="1650" b="1" dirty="0">
                <a:latin typeface="Arial"/>
              </a:rPr>
              <a:t>el</a:t>
            </a:r>
            <a:r>
              <a:rPr lang="ca-ES" sz="1650"/>
              <a:t> </a:t>
            </a:r>
            <a:r>
              <a:rPr lang="ca-ES" sz="1650" b="1" dirty="0">
                <a:latin typeface="Arial"/>
              </a:rPr>
              <a:t>motor</a:t>
            </a:r>
            <a:r>
              <a:rPr lang="ca-ES" sz="1650"/>
              <a:t> </a:t>
            </a:r>
            <a:r>
              <a:rPr lang="ca-ES" sz="1650" b="1" dirty="0">
                <a:latin typeface="Arial"/>
              </a:rPr>
              <a:t>i</a:t>
            </a:r>
            <a:r>
              <a:rPr lang="ca-ES" sz="1650"/>
              <a:t> </a:t>
            </a:r>
            <a:r>
              <a:rPr lang="ca-ES" sz="1650" b="1" dirty="0">
                <a:latin typeface="Arial"/>
              </a:rPr>
              <a:t>els</a:t>
            </a:r>
            <a:r>
              <a:rPr lang="ca-ES" sz="1650"/>
              <a:t> </a:t>
            </a:r>
            <a:r>
              <a:rPr lang="ca-ES" sz="1650" b="1" dirty="0">
                <a:latin typeface="Arial"/>
              </a:rPr>
              <a:t>líders</a:t>
            </a:r>
            <a:r>
              <a:rPr lang="ca-ES" sz="1650"/>
              <a:t> </a:t>
            </a:r>
            <a:r>
              <a:rPr lang="ca-ES" sz="1650" b="1" dirty="0">
                <a:latin typeface="Arial"/>
              </a:rPr>
              <a:t>del</a:t>
            </a:r>
            <a:endParaRPr lang="ca-ES" sz="1650">
              <a:latin typeface="Arial"/>
              <a:cs typeface="Arial"/>
            </a:endParaRPr>
          </a:p>
          <a:p>
            <a:pPr marL="12700" marR="5080">
              <a:lnSpc>
                <a:spcPct val="103499"/>
              </a:lnSpc>
            </a:pPr>
            <a:r>
              <a:rPr lang="ca-ES" sz="1650" b="1" dirty="0">
                <a:latin typeface="Arial"/>
              </a:rPr>
              <a:t>comerç</a:t>
            </a:r>
            <a:r>
              <a:rPr lang="ca-ES" sz="1650"/>
              <a:t> </a:t>
            </a:r>
            <a:r>
              <a:rPr lang="ca-ES" sz="1650" b="1" dirty="0">
                <a:latin typeface="Arial"/>
              </a:rPr>
              <a:t>de</a:t>
            </a:r>
            <a:r>
              <a:rPr lang="ca-ES" sz="1650"/>
              <a:t> </a:t>
            </a:r>
            <a:r>
              <a:rPr lang="ca-ES" sz="1650" b="1" dirty="0">
                <a:latin typeface="Arial"/>
              </a:rPr>
              <a:t>proximitat</a:t>
            </a:r>
            <a:r>
              <a:rPr lang="ca-ES" sz="1650"/>
              <a:t> </a:t>
            </a:r>
            <a:r>
              <a:rPr lang="ca-ES" sz="1650" b="1" dirty="0">
                <a:latin typeface="Arial"/>
              </a:rPr>
              <a:t>i</a:t>
            </a:r>
            <a:r>
              <a:rPr lang="ca-ES" sz="1650"/>
              <a:t> </a:t>
            </a:r>
            <a:r>
              <a:rPr lang="ca-ES" sz="1650" b="1" dirty="0">
                <a:latin typeface="Arial"/>
              </a:rPr>
              <a:t>referents de</a:t>
            </a:r>
            <a:r>
              <a:rPr lang="ca-ES" sz="1650"/>
              <a:t> </a:t>
            </a:r>
            <a:r>
              <a:rPr lang="ca-ES" sz="1650" b="1" dirty="0">
                <a:latin typeface="Arial"/>
              </a:rPr>
              <a:t>salut</a:t>
            </a:r>
            <a:r>
              <a:rPr lang="ca-ES" sz="1650"/>
              <a:t> </a:t>
            </a:r>
            <a:r>
              <a:rPr lang="ca-ES" sz="1650" b="1" dirty="0">
                <a:latin typeface="Arial"/>
              </a:rPr>
              <a:t>i</a:t>
            </a:r>
            <a:r>
              <a:rPr lang="ca-ES" sz="1650"/>
              <a:t> </a:t>
            </a:r>
            <a:r>
              <a:rPr lang="ca-ES" sz="1650" b="1" dirty="0">
                <a:latin typeface="Arial"/>
              </a:rPr>
              <a:t>sostenibilitat.</a:t>
            </a:r>
            <a:endParaRPr lang="ca-ES" sz="1650">
              <a:latin typeface="Arial"/>
              <a:cs typeface="Arial"/>
            </a:endParaRPr>
          </a:p>
        </p:txBody>
      </p:sp>
      <p:sp>
        <p:nvSpPr>
          <p:cNvPr id="20" name="object 20"/>
          <p:cNvSpPr txBox="1"/>
          <p:nvPr/>
        </p:nvSpPr>
        <p:spPr>
          <a:xfrm>
            <a:off x="347298" y="2855786"/>
            <a:ext cx="3874527" cy="797560"/>
          </a:xfrm>
          <a:prstGeom prst="rect">
            <a:avLst/>
          </a:prstGeom>
        </p:spPr>
        <p:txBody>
          <a:bodyPr vert="horz" wrap="square" lIns="0" tIns="3810" rIns="0" bIns="0" rtlCol="0">
            <a:spAutoFit/>
          </a:bodyPr>
          <a:lstStyle/>
          <a:p>
            <a:pPr marL="12700" marR="5080">
              <a:lnSpc>
                <a:spcPct val="103499"/>
              </a:lnSpc>
              <a:spcBef>
                <a:spcPts val="30"/>
              </a:spcBef>
            </a:pPr>
            <a:r>
              <a:rPr lang="ca-ES" sz="1650" dirty="0">
                <a:latin typeface="Arial"/>
              </a:rPr>
              <a:t>La</a:t>
            </a:r>
            <a:r>
              <a:rPr lang="ca-ES" sz="1650"/>
              <a:t> </a:t>
            </a:r>
            <a:r>
              <a:rPr lang="ca-ES" sz="1650" dirty="0">
                <a:latin typeface="Arial"/>
              </a:rPr>
              <a:t>renovació</a:t>
            </a:r>
            <a:r>
              <a:rPr lang="ca-ES" sz="1650"/>
              <a:t> </a:t>
            </a:r>
            <a:r>
              <a:rPr lang="ca-ES" sz="1650" dirty="0">
                <a:latin typeface="Arial"/>
              </a:rPr>
              <a:t>dels</a:t>
            </a:r>
            <a:r>
              <a:rPr lang="ca-ES" sz="1650"/>
              <a:t> </a:t>
            </a:r>
            <a:r>
              <a:rPr lang="ca-ES" sz="1650" dirty="0">
                <a:latin typeface="Arial"/>
              </a:rPr>
              <a:t>mercats</a:t>
            </a:r>
            <a:r>
              <a:rPr lang="ca-ES" sz="1650"/>
              <a:t> </a:t>
            </a:r>
            <a:r>
              <a:rPr lang="ca-ES" sz="1650" dirty="0">
                <a:latin typeface="Arial"/>
              </a:rPr>
              <a:t>produeix un</a:t>
            </a:r>
            <a:r>
              <a:rPr lang="ca-ES" sz="1650"/>
              <a:t> </a:t>
            </a:r>
            <a:r>
              <a:rPr lang="ca-ES" sz="1650" dirty="0">
                <a:latin typeface="Arial"/>
              </a:rPr>
              <a:t>benefici</a:t>
            </a:r>
            <a:r>
              <a:rPr lang="ca-ES" sz="1650"/>
              <a:t> </a:t>
            </a:r>
            <a:r>
              <a:rPr lang="ca-ES" sz="1650" dirty="0">
                <a:latin typeface="Arial"/>
              </a:rPr>
              <a:t>per</a:t>
            </a:r>
            <a:r>
              <a:rPr lang="ca-ES" sz="1650"/>
              <a:t> </a:t>
            </a:r>
            <a:r>
              <a:rPr lang="ca-ES" sz="1650" dirty="0">
                <a:latin typeface="Arial"/>
              </a:rPr>
              <a:t>als</a:t>
            </a:r>
            <a:r>
              <a:rPr lang="ca-ES" sz="1650"/>
              <a:t> </a:t>
            </a:r>
            <a:r>
              <a:rPr lang="ca-ES" sz="1650" dirty="0">
                <a:latin typeface="Arial"/>
              </a:rPr>
              <a:t>comerciants</a:t>
            </a:r>
            <a:endParaRPr lang="ca-ES" sz="1650">
              <a:latin typeface="Arial"/>
              <a:cs typeface="Arial"/>
            </a:endParaRPr>
          </a:p>
          <a:p>
            <a:pPr marL="12700">
              <a:lnSpc>
                <a:spcPct val="100000"/>
              </a:lnSpc>
              <a:spcBef>
                <a:spcPts val="70"/>
              </a:spcBef>
            </a:pPr>
            <a:r>
              <a:rPr lang="ca-ES" sz="1650" dirty="0">
                <a:latin typeface="Arial"/>
              </a:rPr>
              <a:t>i</a:t>
            </a:r>
            <a:r>
              <a:rPr lang="ca-ES" sz="1650"/>
              <a:t> </a:t>
            </a:r>
            <a:r>
              <a:rPr lang="ca-ES" sz="1650" dirty="0">
                <a:latin typeface="Arial"/>
              </a:rPr>
              <a:t>també</a:t>
            </a:r>
            <a:r>
              <a:rPr lang="ca-ES" sz="1650"/>
              <a:t> </a:t>
            </a:r>
            <a:r>
              <a:rPr lang="ca-ES" sz="1650" dirty="0">
                <a:latin typeface="Arial"/>
              </a:rPr>
              <a:t>per</a:t>
            </a:r>
            <a:r>
              <a:rPr lang="ca-ES" sz="1650"/>
              <a:t> </a:t>
            </a:r>
            <a:r>
              <a:rPr lang="ca-ES" sz="1650" dirty="0">
                <a:latin typeface="Arial"/>
              </a:rPr>
              <a:t>al</a:t>
            </a:r>
            <a:r>
              <a:rPr lang="ca-ES" sz="1650"/>
              <a:t> </a:t>
            </a:r>
            <a:r>
              <a:rPr lang="ca-ES" sz="1650" dirty="0">
                <a:latin typeface="Arial"/>
              </a:rPr>
              <a:t>barri</a:t>
            </a:r>
            <a:r>
              <a:rPr lang="ca-ES" sz="1650"/>
              <a:t> </a:t>
            </a:r>
            <a:r>
              <a:rPr lang="ca-ES" sz="1650" dirty="0">
                <a:latin typeface="Arial"/>
              </a:rPr>
              <a:t>i</a:t>
            </a:r>
            <a:r>
              <a:rPr lang="ca-ES" sz="1650"/>
              <a:t> </a:t>
            </a:r>
            <a:r>
              <a:rPr lang="ca-ES" sz="1650" dirty="0">
                <a:latin typeface="Arial"/>
              </a:rPr>
              <a:t>la</a:t>
            </a:r>
            <a:r>
              <a:rPr lang="ca-ES" sz="1650"/>
              <a:t> </a:t>
            </a:r>
            <a:r>
              <a:rPr lang="ca-ES" sz="1650" dirty="0">
                <a:latin typeface="Arial"/>
              </a:rPr>
              <a:t>ciutat.</a:t>
            </a:r>
            <a:endParaRPr lang="ca-ES" sz="1650">
              <a:latin typeface="Arial"/>
              <a:cs typeface="Arial"/>
            </a:endParaRPr>
          </a:p>
        </p:txBody>
      </p:sp>
      <p:sp>
        <p:nvSpPr>
          <p:cNvPr id="21" name="object 21"/>
          <p:cNvSpPr txBox="1"/>
          <p:nvPr/>
        </p:nvSpPr>
        <p:spPr>
          <a:xfrm>
            <a:off x="9576522" y="986047"/>
            <a:ext cx="1412240" cy="4276299"/>
          </a:xfrm>
          <a:prstGeom prst="rect">
            <a:avLst/>
          </a:prstGeom>
        </p:spPr>
        <p:txBody>
          <a:bodyPr vert="horz" wrap="square" lIns="0" tIns="12700" rIns="0" bIns="0" rtlCol="0">
            <a:spAutoFit/>
          </a:bodyPr>
          <a:lstStyle/>
          <a:p>
            <a:pPr marL="239395" indent="-227329">
              <a:lnSpc>
                <a:spcPct val="100000"/>
              </a:lnSpc>
              <a:spcBef>
                <a:spcPts val="100"/>
              </a:spcBef>
              <a:buAutoNum type="arabicPeriod"/>
              <a:tabLst>
                <a:tab pos="240029" algn="l"/>
              </a:tabLst>
            </a:pPr>
            <a:r>
              <a:rPr lang="ca-ES" sz="1150" dirty="0">
                <a:latin typeface="Arial"/>
              </a:rPr>
              <a:t>L’Abaceria</a:t>
            </a:r>
            <a:r>
              <a:rPr lang="ca-ES" sz="1150" dirty="0"/>
              <a:t> </a:t>
            </a:r>
            <a:r>
              <a:rPr lang="ca-ES" sz="1150" dirty="0">
                <a:latin typeface="Arial"/>
              </a:rPr>
              <a:t>Central</a:t>
            </a:r>
            <a:endParaRPr lang="ca-ES" sz="1150" dirty="0">
              <a:latin typeface="Arial"/>
              <a:cs typeface="Arial"/>
            </a:endParaRPr>
          </a:p>
          <a:p>
            <a:pPr marL="239395" indent="-227329">
              <a:lnSpc>
                <a:spcPct val="100000"/>
              </a:lnSpc>
              <a:spcBef>
                <a:spcPts val="20"/>
              </a:spcBef>
              <a:buAutoNum type="arabicPeriod"/>
              <a:tabLst>
                <a:tab pos="240029" algn="l"/>
              </a:tabLst>
            </a:pPr>
            <a:r>
              <a:rPr lang="ca-ES" sz="1150" dirty="0">
                <a:latin typeface="Arial"/>
              </a:rPr>
              <a:t>La Barceloneta</a:t>
            </a:r>
            <a:endParaRPr lang="ca-ES" sz="1150" dirty="0">
              <a:latin typeface="Arial"/>
              <a:cs typeface="Arial"/>
            </a:endParaRPr>
          </a:p>
          <a:p>
            <a:pPr marL="239395" indent="-227329">
              <a:lnSpc>
                <a:spcPct val="100000"/>
              </a:lnSpc>
              <a:spcBef>
                <a:spcPts val="20"/>
              </a:spcBef>
              <a:buAutoNum type="arabicPeriod"/>
              <a:tabLst>
                <a:tab pos="240029" algn="l"/>
              </a:tabLst>
            </a:pPr>
            <a:r>
              <a:rPr lang="ca-ES" sz="1150" dirty="0">
                <a:latin typeface="Arial"/>
              </a:rPr>
              <a:t>Besòs</a:t>
            </a:r>
            <a:endParaRPr lang="ca-ES" sz="1150" dirty="0">
              <a:latin typeface="Arial"/>
              <a:cs typeface="Arial"/>
            </a:endParaRPr>
          </a:p>
          <a:p>
            <a:pPr marL="239395" indent="-227329">
              <a:lnSpc>
                <a:spcPct val="100000"/>
              </a:lnSpc>
              <a:spcBef>
                <a:spcPts val="15"/>
              </a:spcBef>
              <a:buAutoNum type="arabicPeriod"/>
              <a:tabLst>
                <a:tab pos="240029" algn="l"/>
              </a:tabLst>
            </a:pPr>
            <a:r>
              <a:rPr lang="ca-ES" sz="1150" dirty="0">
                <a:latin typeface="Arial"/>
              </a:rPr>
              <a:t>Bon</a:t>
            </a:r>
            <a:r>
              <a:rPr lang="ca-ES" sz="1150" dirty="0"/>
              <a:t> </a:t>
            </a:r>
            <a:r>
              <a:rPr lang="ca-ES" sz="1150" dirty="0">
                <a:latin typeface="Arial"/>
              </a:rPr>
              <a:t>Pastor</a:t>
            </a:r>
            <a:endParaRPr lang="ca-ES" sz="1150" dirty="0">
              <a:latin typeface="Arial"/>
              <a:cs typeface="Arial"/>
            </a:endParaRPr>
          </a:p>
          <a:p>
            <a:pPr marL="239395" marR="281940" indent="-227329">
              <a:lnSpc>
                <a:spcPct val="101400"/>
              </a:lnSpc>
              <a:buAutoNum type="arabicPeriod"/>
              <a:tabLst>
                <a:tab pos="240029" algn="l"/>
              </a:tabLst>
            </a:pPr>
            <a:r>
              <a:rPr lang="ca-ES" sz="1150" dirty="0">
                <a:latin typeface="Arial"/>
              </a:rPr>
              <a:t>Boqueria </a:t>
            </a:r>
            <a:r>
              <a:rPr lang="ca-ES" sz="1150" dirty="0"/>
              <a:t> </a:t>
            </a:r>
            <a:r>
              <a:rPr lang="ca-ES" sz="1150" dirty="0">
                <a:latin typeface="Arial"/>
              </a:rPr>
              <a:t>Floristes de les</a:t>
            </a:r>
            <a:r>
              <a:rPr lang="ca-ES" sz="1150" dirty="0"/>
              <a:t> </a:t>
            </a:r>
            <a:r>
              <a:rPr lang="ca-ES" sz="1150" dirty="0">
                <a:latin typeface="Arial"/>
              </a:rPr>
              <a:t>Rambles</a:t>
            </a:r>
            <a:endParaRPr lang="ca-ES" sz="1150" dirty="0">
              <a:latin typeface="Arial"/>
              <a:cs typeface="Arial"/>
            </a:endParaRPr>
          </a:p>
          <a:p>
            <a:pPr marL="239395" indent="-227329">
              <a:lnSpc>
                <a:spcPct val="100000"/>
              </a:lnSpc>
              <a:spcBef>
                <a:spcPts val="20"/>
              </a:spcBef>
              <a:buAutoNum type="arabicPeriod"/>
              <a:tabLst>
                <a:tab pos="240029" algn="l"/>
              </a:tabLst>
            </a:pPr>
            <a:r>
              <a:rPr lang="ca-ES" sz="1150" dirty="0">
                <a:latin typeface="Arial"/>
              </a:rPr>
              <a:t>Canyelles</a:t>
            </a:r>
            <a:endParaRPr lang="ca-ES" sz="1150" dirty="0">
              <a:latin typeface="Arial"/>
              <a:cs typeface="Arial"/>
            </a:endParaRPr>
          </a:p>
          <a:p>
            <a:pPr marL="239395" indent="-227329">
              <a:lnSpc>
                <a:spcPct val="100000"/>
              </a:lnSpc>
              <a:spcBef>
                <a:spcPts val="20"/>
              </a:spcBef>
              <a:buAutoNum type="arabicPeriod"/>
              <a:tabLst>
                <a:tab pos="240029" algn="l"/>
              </a:tabLst>
            </a:pPr>
            <a:r>
              <a:rPr lang="ca-ES" sz="1150" dirty="0">
                <a:latin typeface="Arial"/>
              </a:rPr>
              <a:t>El Carmel</a:t>
            </a:r>
            <a:endParaRPr lang="ca-ES" sz="1150" dirty="0">
              <a:latin typeface="Arial"/>
              <a:cs typeface="Arial"/>
            </a:endParaRPr>
          </a:p>
          <a:p>
            <a:pPr marL="239395" indent="-227329">
              <a:lnSpc>
                <a:spcPct val="100000"/>
              </a:lnSpc>
              <a:spcBef>
                <a:spcPts val="20"/>
              </a:spcBef>
              <a:buAutoNum type="arabicPeriod"/>
              <a:tabLst>
                <a:tab pos="240029" algn="l"/>
              </a:tabLst>
            </a:pPr>
            <a:r>
              <a:rPr lang="ca-ES" sz="1150" dirty="0">
                <a:latin typeface="Arial"/>
              </a:rPr>
              <a:t>Ciutat</a:t>
            </a:r>
            <a:r>
              <a:rPr lang="ca-ES" sz="1150" dirty="0"/>
              <a:t> </a:t>
            </a:r>
            <a:r>
              <a:rPr lang="ca-ES" sz="1150" dirty="0">
                <a:latin typeface="Arial"/>
              </a:rPr>
              <a:t>Meridiana</a:t>
            </a:r>
            <a:endParaRPr lang="ca-ES" sz="1150" dirty="0">
              <a:latin typeface="Arial"/>
              <a:cs typeface="Arial"/>
            </a:endParaRPr>
          </a:p>
          <a:p>
            <a:pPr marL="239395" indent="-227329">
              <a:lnSpc>
                <a:spcPct val="100000"/>
              </a:lnSpc>
              <a:spcBef>
                <a:spcPts val="20"/>
              </a:spcBef>
              <a:buAutoNum type="arabicPeriod"/>
              <a:tabLst>
                <a:tab pos="240029" algn="l"/>
              </a:tabLst>
            </a:pPr>
            <a:r>
              <a:rPr lang="ca-ES" sz="1150" dirty="0">
                <a:latin typeface="Arial"/>
              </a:rPr>
              <a:t>El Clot</a:t>
            </a:r>
            <a:endParaRPr lang="ca-ES" sz="1150" dirty="0">
              <a:latin typeface="Arial"/>
              <a:cs typeface="Arial"/>
            </a:endParaRPr>
          </a:p>
          <a:p>
            <a:pPr marL="239395" indent="-227329">
              <a:lnSpc>
                <a:spcPct val="100000"/>
              </a:lnSpc>
              <a:spcBef>
                <a:spcPts val="20"/>
              </a:spcBef>
              <a:buAutoNum type="arabicPlain" startAt="10"/>
              <a:tabLst>
                <a:tab pos="240029" algn="l"/>
              </a:tabLst>
            </a:pPr>
            <a:r>
              <a:rPr lang="ca-ES" sz="1150" dirty="0">
                <a:latin typeface="Arial"/>
              </a:rPr>
              <a:t>Concepció</a:t>
            </a:r>
            <a:endParaRPr lang="ca-ES" sz="1150" dirty="0">
              <a:latin typeface="Arial"/>
              <a:cs typeface="Arial"/>
            </a:endParaRPr>
          </a:p>
          <a:p>
            <a:pPr marL="239395" indent="-227329">
              <a:lnSpc>
                <a:spcPct val="100000"/>
              </a:lnSpc>
              <a:spcBef>
                <a:spcPts val="20"/>
              </a:spcBef>
              <a:buAutoNum type="arabicPlain" startAt="10"/>
              <a:tabLst>
                <a:tab pos="240029" algn="l"/>
              </a:tabLst>
            </a:pPr>
            <a:r>
              <a:rPr lang="ca-ES" sz="1150" dirty="0">
                <a:latin typeface="Arial"/>
              </a:rPr>
              <a:t>Encants</a:t>
            </a:r>
            <a:endParaRPr lang="ca-ES" sz="1150" dirty="0">
              <a:latin typeface="Arial"/>
              <a:cs typeface="Arial"/>
            </a:endParaRPr>
          </a:p>
          <a:p>
            <a:pPr marL="239395">
              <a:lnSpc>
                <a:spcPct val="100000"/>
              </a:lnSpc>
              <a:spcBef>
                <a:spcPts val="20"/>
              </a:spcBef>
            </a:pPr>
            <a:r>
              <a:rPr lang="ca-ES" sz="1150" dirty="0">
                <a:latin typeface="Arial"/>
              </a:rPr>
              <a:t>Fira</a:t>
            </a:r>
            <a:r>
              <a:rPr lang="ca-ES" sz="1150" dirty="0"/>
              <a:t> </a:t>
            </a:r>
            <a:r>
              <a:rPr lang="ca-ES" sz="1150" dirty="0">
                <a:latin typeface="Arial"/>
              </a:rPr>
              <a:t>de</a:t>
            </a:r>
            <a:r>
              <a:rPr lang="ca-ES" sz="1150" dirty="0"/>
              <a:t> </a:t>
            </a:r>
            <a:r>
              <a:rPr lang="ca-ES" sz="1150" dirty="0">
                <a:latin typeface="Arial"/>
              </a:rPr>
              <a:t>Bellcaire</a:t>
            </a:r>
            <a:endParaRPr lang="ca-ES" sz="1150" dirty="0">
              <a:latin typeface="Arial"/>
              <a:cs typeface="Arial"/>
            </a:endParaRPr>
          </a:p>
          <a:p>
            <a:pPr marL="12700" marR="648335">
              <a:lnSpc>
                <a:spcPct val="101400"/>
              </a:lnSpc>
              <a:buAutoNum type="arabicPlain" startAt="12"/>
              <a:tabLst>
                <a:tab pos="240029" algn="l"/>
              </a:tabLst>
            </a:pPr>
            <a:r>
              <a:rPr lang="ca-ES" sz="1150" dirty="0"/>
              <a:t> </a:t>
            </a:r>
            <a:r>
              <a:rPr lang="ca-ES" sz="1150" dirty="0">
                <a:latin typeface="Arial"/>
              </a:rPr>
              <a:t>Estrella</a:t>
            </a:r>
            <a:r>
              <a:rPr lang="ca-ES" sz="1150" dirty="0"/>
              <a:t>  </a:t>
            </a:r>
            <a:r>
              <a:rPr lang="ca-ES" sz="1150" dirty="0">
                <a:latin typeface="Arial"/>
              </a:rPr>
              <a:t>13</a:t>
            </a:r>
            <a:r>
              <a:rPr lang="ca-ES" sz="1150" dirty="0"/>
              <a:t> </a:t>
            </a:r>
            <a:r>
              <a:rPr lang="ca-ES" sz="1150" dirty="0">
                <a:latin typeface="Arial"/>
              </a:rPr>
              <a:t>Felip</a:t>
            </a:r>
            <a:r>
              <a:rPr lang="ca-ES" sz="1150" dirty="0"/>
              <a:t> </a:t>
            </a:r>
            <a:r>
              <a:rPr lang="ca-ES" sz="1150" dirty="0">
                <a:latin typeface="Arial"/>
              </a:rPr>
              <a:t>II</a:t>
            </a:r>
            <a:endParaRPr lang="ca-ES" sz="1150" dirty="0">
              <a:latin typeface="Arial"/>
              <a:cs typeface="Arial"/>
            </a:endParaRPr>
          </a:p>
          <a:p>
            <a:pPr marL="239395" indent="-227329">
              <a:lnSpc>
                <a:spcPct val="100000"/>
              </a:lnSpc>
              <a:spcBef>
                <a:spcPts val="20"/>
              </a:spcBef>
              <a:buAutoNum type="arabicPlain" startAt="14"/>
              <a:tabLst>
                <a:tab pos="240029" algn="l"/>
              </a:tabLst>
            </a:pPr>
            <a:r>
              <a:rPr lang="ca-ES" sz="1150" dirty="0">
                <a:latin typeface="Arial"/>
              </a:rPr>
              <a:t>Fort</a:t>
            </a:r>
            <a:r>
              <a:rPr lang="ca-ES" sz="1150" dirty="0"/>
              <a:t> </a:t>
            </a:r>
            <a:r>
              <a:rPr lang="ca-ES" sz="1150" dirty="0">
                <a:latin typeface="Arial"/>
              </a:rPr>
              <a:t>Pienc</a:t>
            </a:r>
            <a:endParaRPr lang="ca-ES" sz="1150" dirty="0">
              <a:latin typeface="Arial"/>
              <a:cs typeface="Arial"/>
            </a:endParaRPr>
          </a:p>
          <a:p>
            <a:pPr marL="12700" marR="525145">
              <a:lnSpc>
                <a:spcPct val="101400"/>
              </a:lnSpc>
              <a:buAutoNum type="arabicPlain" startAt="14"/>
              <a:tabLst>
                <a:tab pos="240029" algn="l"/>
              </a:tabLst>
            </a:pPr>
            <a:r>
              <a:rPr lang="ca-ES" sz="1150" dirty="0"/>
              <a:t> </a:t>
            </a:r>
            <a:r>
              <a:rPr lang="ca-ES" sz="1150" dirty="0">
                <a:latin typeface="Arial"/>
              </a:rPr>
              <a:t>Galvany</a:t>
            </a:r>
            <a:r>
              <a:rPr lang="ca-ES" sz="1150" dirty="0"/>
              <a:t>  </a:t>
            </a:r>
            <a:r>
              <a:rPr lang="ca-ES" sz="1150" dirty="0">
                <a:latin typeface="Arial"/>
              </a:rPr>
              <a:t>16</a:t>
            </a:r>
            <a:r>
              <a:rPr lang="ca-ES" sz="1150" dirty="0"/>
              <a:t> </a:t>
            </a:r>
            <a:r>
              <a:rPr lang="ca-ES" sz="1150" dirty="0">
                <a:latin typeface="Arial"/>
              </a:rPr>
              <a:t>Guinardó</a:t>
            </a:r>
            <a:endParaRPr lang="ca-ES" sz="1150" dirty="0">
              <a:latin typeface="Arial"/>
              <a:cs typeface="Arial"/>
            </a:endParaRPr>
          </a:p>
          <a:p>
            <a:pPr marL="12700" marR="446405">
              <a:lnSpc>
                <a:spcPct val="101400"/>
              </a:lnSpc>
            </a:pPr>
            <a:r>
              <a:rPr lang="ca-ES" sz="1150" dirty="0">
                <a:latin typeface="Arial"/>
              </a:rPr>
              <a:t>17</a:t>
            </a:r>
            <a:r>
              <a:rPr lang="ca-ES" sz="1150" dirty="0"/>
              <a:t> </a:t>
            </a:r>
            <a:r>
              <a:rPr lang="ca-ES" sz="1150" dirty="0">
                <a:latin typeface="Arial"/>
              </a:rPr>
              <a:t>Guineueta </a:t>
            </a:r>
            <a:r>
              <a:rPr lang="ca-ES" sz="1150" dirty="0"/>
              <a:t> </a:t>
            </a:r>
            <a:r>
              <a:rPr lang="ca-ES" sz="1150" dirty="0">
                <a:latin typeface="Arial"/>
              </a:rPr>
              <a:t>18</a:t>
            </a:r>
            <a:r>
              <a:rPr lang="ca-ES" sz="1150" dirty="0"/>
              <a:t> </a:t>
            </a:r>
            <a:r>
              <a:rPr lang="ca-ES" sz="1150" dirty="0">
                <a:latin typeface="Arial"/>
              </a:rPr>
              <a:t>Horta</a:t>
            </a:r>
            <a:endParaRPr lang="ca-ES" sz="1150" dirty="0">
              <a:latin typeface="Arial"/>
              <a:cs typeface="Arial"/>
            </a:endParaRPr>
          </a:p>
          <a:p>
            <a:pPr marL="239395" indent="-227329">
              <a:lnSpc>
                <a:spcPct val="100000"/>
              </a:lnSpc>
              <a:spcBef>
                <a:spcPts val="20"/>
              </a:spcBef>
              <a:buAutoNum type="arabicPlain" startAt="19"/>
              <a:tabLst>
                <a:tab pos="240029" algn="l"/>
              </a:tabLst>
            </a:pPr>
            <a:r>
              <a:rPr lang="ca-ES" sz="1150" dirty="0">
                <a:latin typeface="Arial"/>
              </a:rPr>
              <a:t>Hostafrancs</a:t>
            </a:r>
            <a:endParaRPr lang="ca-ES" sz="1150" dirty="0">
              <a:latin typeface="Arial"/>
              <a:cs typeface="Arial"/>
            </a:endParaRPr>
          </a:p>
          <a:p>
            <a:pPr marL="239395" indent="-227329">
              <a:lnSpc>
                <a:spcPct val="100000"/>
              </a:lnSpc>
              <a:spcBef>
                <a:spcPts val="20"/>
              </a:spcBef>
              <a:buAutoNum type="arabicPlain" startAt="19"/>
              <a:tabLst>
                <a:tab pos="240029" algn="l"/>
              </a:tabLst>
            </a:pPr>
            <a:r>
              <a:rPr lang="ca-ES" sz="1150" dirty="0">
                <a:latin typeface="Arial"/>
              </a:rPr>
              <a:t>Les</a:t>
            </a:r>
            <a:r>
              <a:rPr lang="ca-ES" sz="1150" dirty="0"/>
              <a:t> </a:t>
            </a:r>
            <a:r>
              <a:rPr lang="ca-ES" sz="1150" dirty="0">
                <a:latin typeface="Arial"/>
              </a:rPr>
              <a:t>Corts</a:t>
            </a:r>
            <a:endParaRPr lang="ca-ES" sz="1150" dirty="0">
              <a:latin typeface="Arial"/>
              <a:cs typeface="Arial"/>
            </a:endParaRPr>
          </a:p>
        </p:txBody>
      </p:sp>
      <p:sp>
        <p:nvSpPr>
          <p:cNvPr id="22" name="object 22"/>
          <p:cNvSpPr txBox="1"/>
          <p:nvPr/>
        </p:nvSpPr>
        <p:spPr>
          <a:xfrm>
            <a:off x="11196801" y="983710"/>
            <a:ext cx="1407795" cy="3933825"/>
          </a:xfrm>
          <a:prstGeom prst="rect">
            <a:avLst/>
          </a:prstGeom>
        </p:spPr>
        <p:txBody>
          <a:bodyPr vert="horz" wrap="square" lIns="0" tIns="12700" rIns="0" bIns="0" rtlCol="0">
            <a:spAutoFit/>
          </a:bodyPr>
          <a:lstStyle/>
          <a:p>
            <a:pPr marL="239395" indent="-227329">
              <a:lnSpc>
                <a:spcPct val="100000"/>
              </a:lnSpc>
              <a:spcBef>
                <a:spcPts val="100"/>
              </a:spcBef>
              <a:buAutoNum type="arabicPlain" startAt="21"/>
              <a:tabLst>
                <a:tab pos="240029" algn="l"/>
              </a:tabLst>
            </a:pPr>
            <a:r>
              <a:rPr lang="ca-ES" sz="1150" dirty="0">
                <a:latin typeface="Arial"/>
              </a:rPr>
              <a:t>Lesseps</a:t>
            </a:r>
            <a:endParaRPr lang="ca-ES" sz="1150">
              <a:latin typeface="Arial"/>
              <a:cs typeface="Arial"/>
            </a:endParaRPr>
          </a:p>
          <a:p>
            <a:pPr marL="239395" indent="-227329">
              <a:lnSpc>
                <a:spcPct val="100000"/>
              </a:lnSpc>
              <a:spcBef>
                <a:spcPts val="20"/>
              </a:spcBef>
              <a:buAutoNum type="arabicPlain" startAt="21"/>
              <a:tabLst>
                <a:tab pos="240029" algn="l"/>
              </a:tabLst>
            </a:pPr>
            <a:r>
              <a:rPr lang="ca-ES" sz="1150" dirty="0">
                <a:latin typeface="Arial"/>
              </a:rPr>
              <a:t>Llibertat</a:t>
            </a:r>
            <a:endParaRPr lang="ca-ES" sz="1150">
              <a:latin typeface="Arial"/>
              <a:cs typeface="Arial"/>
            </a:endParaRPr>
          </a:p>
          <a:p>
            <a:pPr marL="239395" indent="-227329">
              <a:lnSpc>
                <a:spcPct val="100000"/>
              </a:lnSpc>
              <a:spcBef>
                <a:spcPts val="20"/>
              </a:spcBef>
              <a:buAutoNum type="arabicPlain" startAt="21"/>
              <a:tabLst>
                <a:tab pos="240029" algn="l"/>
              </a:tabLst>
            </a:pPr>
            <a:r>
              <a:rPr lang="ca-ES" sz="1150" dirty="0">
                <a:latin typeface="Arial"/>
              </a:rPr>
              <a:t>Marina</a:t>
            </a:r>
            <a:endParaRPr lang="ca-ES" sz="1150">
              <a:latin typeface="Arial"/>
              <a:cs typeface="Arial"/>
            </a:endParaRPr>
          </a:p>
          <a:p>
            <a:pPr marL="239395" indent="-227329">
              <a:lnSpc>
                <a:spcPct val="100000"/>
              </a:lnSpc>
              <a:spcBef>
                <a:spcPts val="15"/>
              </a:spcBef>
              <a:buAutoNum type="arabicPlain" startAt="21"/>
              <a:tabLst>
                <a:tab pos="240029" algn="l"/>
              </a:tabLst>
            </a:pPr>
            <a:r>
              <a:rPr lang="ca-ES" sz="1150" dirty="0">
                <a:latin typeface="Arial"/>
              </a:rPr>
              <a:t>La Mercè</a:t>
            </a:r>
            <a:endParaRPr lang="ca-ES" sz="1150">
              <a:latin typeface="Arial"/>
              <a:cs typeface="Arial"/>
            </a:endParaRPr>
          </a:p>
          <a:p>
            <a:pPr marL="239395" indent="-227329">
              <a:lnSpc>
                <a:spcPct val="100000"/>
              </a:lnSpc>
              <a:spcBef>
                <a:spcPts val="20"/>
              </a:spcBef>
              <a:buAutoNum type="arabicPlain" startAt="21"/>
              <a:tabLst>
                <a:tab pos="240029" algn="l"/>
              </a:tabLst>
            </a:pPr>
            <a:r>
              <a:rPr lang="ca-ES" sz="1150" dirty="0">
                <a:latin typeface="Arial"/>
              </a:rPr>
              <a:t>Montserrat</a:t>
            </a:r>
            <a:endParaRPr lang="ca-ES" sz="1150">
              <a:latin typeface="Arial"/>
              <a:cs typeface="Arial"/>
            </a:endParaRPr>
          </a:p>
          <a:p>
            <a:pPr marL="239395" indent="-227329">
              <a:lnSpc>
                <a:spcPct val="100000"/>
              </a:lnSpc>
              <a:spcBef>
                <a:spcPts val="20"/>
              </a:spcBef>
              <a:buAutoNum type="arabicPlain" startAt="21"/>
              <a:tabLst>
                <a:tab pos="240029" algn="l"/>
              </a:tabLst>
            </a:pPr>
            <a:r>
              <a:rPr lang="ca-ES" sz="1150" dirty="0">
                <a:latin typeface="Arial"/>
              </a:rPr>
              <a:t>Ninot</a:t>
            </a:r>
            <a:endParaRPr lang="ca-ES" sz="1150">
              <a:latin typeface="Arial"/>
              <a:cs typeface="Arial"/>
            </a:endParaRPr>
          </a:p>
          <a:p>
            <a:pPr marL="239395" indent="-227329">
              <a:lnSpc>
                <a:spcPct val="100000"/>
              </a:lnSpc>
              <a:spcBef>
                <a:spcPts val="20"/>
              </a:spcBef>
              <a:buAutoNum type="arabicPlain" startAt="21"/>
              <a:tabLst>
                <a:tab pos="240029" algn="l"/>
              </a:tabLst>
            </a:pPr>
            <a:r>
              <a:rPr lang="ca-ES" sz="1150" dirty="0">
                <a:latin typeface="Arial"/>
              </a:rPr>
              <a:t>Núria</a:t>
            </a:r>
            <a:endParaRPr lang="ca-ES" sz="1150">
              <a:latin typeface="Arial"/>
              <a:cs typeface="Arial"/>
            </a:endParaRPr>
          </a:p>
          <a:p>
            <a:pPr marL="239395" indent="-227329">
              <a:lnSpc>
                <a:spcPct val="100000"/>
              </a:lnSpc>
              <a:spcBef>
                <a:spcPts val="20"/>
              </a:spcBef>
              <a:buAutoNum type="arabicPlain" startAt="21"/>
              <a:tabLst>
                <a:tab pos="240029" algn="l"/>
              </a:tabLst>
            </a:pPr>
            <a:r>
              <a:rPr lang="ca-ES" sz="1150" dirty="0">
                <a:latin typeface="Arial"/>
              </a:rPr>
              <a:t>el Poblenou</a:t>
            </a:r>
            <a:endParaRPr lang="ca-ES" sz="1150">
              <a:latin typeface="Arial"/>
              <a:cs typeface="Arial"/>
            </a:endParaRPr>
          </a:p>
          <a:p>
            <a:pPr marL="239395" indent="-227329">
              <a:lnSpc>
                <a:spcPct val="100000"/>
              </a:lnSpc>
              <a:spcBef>
                <a:spcPts val="20"/>
              </a:spcBef>
              <a:buAutoNum type="arabicPlain" startAt="21"/>
              <a:tabLst>
                <a:tab pos="240029" algn="l"/>
              </a:tabLst>
            </a:pPr>
            <a:r>
              <a:rPr lang="ca-ES" sz="1150" dirty="0">
                <a:latin typeface="Arial"/>
              </a:rPr>
              <a:t>Provençals</a:t>
            </a:r>
            <a:endParaRPr lang="ca-ES" sz="1150">
              <a:latin typeface="Arial"/>
              <a:cs typeface="Arial"/>
            </a:endParaRPr>
          </a:p>
          <a:p>
            <a:pPr marL="239395" indent="-227329">
              <a:lnSpc>
                <a:spcPct val="100000"/>
              </a:lnSpc>
              <a:spcBef>
                <a:spcPts val="20"/>
              </a:spcBef>
              <a:buAutoNum type="arabicPlain" startAt="21"/>
              <a:tabLst>
                <a:tab pos="240029" algn="l"/>
              </a:tabLst>
            </a:pPr>
            <a:r>
              <a:rPr lang="ca-ES" sz="1150" dirty="0">
                <a:latin typeface="Arial"/>
              </a:rPr>
              <a:t>Sagrada</a:t>
            </a:r>
            <a:r>
              <a:rPr lang="ca-ES" sz="1150"/>
              <a:t> </a:t>
            </a:r>
            <a:r>
              <a:rPr lang="ca-ES" sz="1150" dirty="0">
                <a:latin typeface="Arial"/>
              </a:rPr>
              <a:t>Família</a:t>
            </a:r>
            <a:endParaRPr lang="ca-ES" sz="1150">
              <a:latin typeface="Arial"/>
              <a:cs typeface="Arial"/>
            </a:endParaRPr>
          </a:p>
          <a:p>
            <a:pPr marL="239395" indent="-227329">
              <a:lnSpc>
                <a:spcPct val="100000"/>
              </a:lnSpc>
              <a:spcBef>
                <a:spcPts val="20"/>
              </a:spcBef>
              <a:buAutoNum type="arabicPlain" startAt="21"/>
              <a:tabLst>
                <a:tab pos="240029" algn="l"/>
              </a:tabLst>
            </a:pPr>
            <a:r>
              <a:rPr lang="ca-ES" sz="1150" dirty="0">
                <a:latin typeface="Arial"/>
              </a:rPr>
              <a:t>Sant</a:t>
            </a:r>
            <a:r>
              <a:rPr lang="ca-ES" sz="1150"/>
              <a:t> </a:t>
            </a:r>
            <a:r>
              <a:rPr lang="ca-ES" sz="1150" dirty="0">
                <a:latin typeface="Arial"/>
              </a:rPr>
              <a:t>Andreu</a:t>
            </a:r>
            <a:endParaRPr lang="ca-ES" sz="1150">
              <a:latin typeface="Arial"/>
              <a:cs typeface="Arial"/>
            </a:endParaRPr>
          </a:p>
          <a:p>
            <a:pPr marL="239395" marR="350520" indent="-227329">
              <a:lnSpc>
                <a:spcPct val="101400"/>
              </a:lnSpc>
              <a:buAutoNum type="arabicPlain" startAt="21"/>
              <a:tabLst>
                <a:tab pos="240029" algn="l"/>
              </a:tabLst>
            </a:pPr>
            <a:r>
              <a:rPr lang="ca-ES" sz="1150" dirty="0">
                <a:latin typeface="Arial"/>
              </a:rPr>
              <a:t>Sant</a:t>
            </a:r>
            <a:r>
              <a:rPr lang="ca-ES" sz="1150"/>
              <a:t> </a:t>
            </a:r>
            <a:r>
              <a:rPr lang="ca-ES" sz="1150" dirty="0">
                <a:latin typeface="Arial"/>
              </a:rPr>
              <a:t>Antoni Encants</a:t>
            </a:r>
            <a:endParaRPr lang="ca-ES" sz="1150">
              <a:latin typeface="Arial"/>
              <a:cs typeface="Arial"/>
            </a:endParaRPr>
          </a:p>
          <a:p>
            <a:pPr marL="12700" marR="5080" indent="226695">
              <a:lnSpc>
                <a:spcPct val="101400"/>
              </a:lnSpc>
            </a:pPr>
            <a:r>
              <a:rPr lang="ca-ES" sz="1150" dirty="0">
                <a:latin typeface="Arial"/>
              </a:rPr>
              <a:t>Mercat</a:t>
            </a:r>
            <a:r>
              <a:rPr lang="ca-ES" sz="1150"/>
              <a:t> </a:t>
            </a:r>
            <a:r>
              <a:rPr lang="ca-ES" sz="1150" dirty="0">
                <a:latin typeface="Arial"/>
              </a:rPr>
              <a:t>del</a:t>
            </a:r>
            <a:r>
              <a:rPr lang="ca-ES" sz="1150"/>
              <a:t> </a:t>
            </a:r>
            <a:r>
              <a:rPr lang="ca-ES" sz="1150" dirty="0">
                <a:latin typeface="Arial"/>
              </a:rPr>
              <a:t>Llibre </a:t>
            </a:r>
            <a:r>
              <a:rPr lang="ca-ES" sz="1150"/>
              <a:t> </a:t>
            </a:r>
            <a:r>
              <a:rPr lang="ca-ES" sz="1150" dirty="0">
                <a:latin typeface="Arial"/>
              </a:rPr>
              <a:t>33</a:t>
            </a:r>
            <a:r>
              <a:rPr lang="ca-ES" sz="1150"/>
              <a:t> </a:t>
            </a:r>
            <a:r>
              <a:rPr lang="ca-ES" sz="1150" dirty="0">
                <a:latin typeface="Arial"/>
              </a:rPr>
              <a:t>Sant</a:t>
            </a:r>
            <a:r>
              <a:rPr lang="ca-ES" sz="1150"/>
              <a:t> </a:t>
            </a:r>
            <a:r>
              <a:rPr lang="ca-ES" sz="1150" dirty="0">
                <a:latin typeface="Arial"/>
              </a:rPr>
              <a:t>Gervasi</a:t>
            </a:r>
            <a:endParaRPr lang="ca-ES" sz="1150">
              <a:latin typeface="Arial"/>
              <a:cs typeface="Arial"/>
            </a:endParaRPr>
          </a:p>
          <a:p>
            <a:pPr marL="239395" indent="-227329">
              <a:lnSpc>
                <a:spcPct val="100000"/>
              </a:lnSpc>
              <a:spcBef>
                <a:spcPts val="20"/>
              </a:spcBef>
              <a:buAutoNum type="arabicPlain" startAt="34"/>
              <a:tabLst>
                <a:tab pos="240029" algn="l"/>
              </a:tabLst>
            </a:pPr>
            <a:r>
              <a:rPr lang="ca-ES" sz="1150" dirty="0">
                <a:latin typeface="Arial"/>
              </a:rPr>
              <a:t>Sant</a:t>
            </a:r>
            <a:r>
              <a:rPr lang="ca-ES" sz="1150"/>
              <a:t> </a:t>
            </a:r>
            <a:r>
              <a:rPr lang="ca-ES" sz="1150" dirty="0">
                <a:latin typeface="Arial"/>
              </a:rPr>
              <a:t>Martí</a:t>
            </a:r>
            <a:endParaRPr lang="ca-ES" sz="1150">
              <a:latin typeface="Arial"/>
              <a:cs typeface="Arial"/>
            </a:endParaRPr>
          </a:p>
          <a:p>
            <a:pPr marL="239395" indent="-227329">
              <a:lnSpc>
                <a:spcPct val="100000"/>
              </a:lnSpc>
              <a:spcBef>
                <a:spcPts val="20"/>
              </a:spcBef>
              <a:buAutoNum type="arabicPlain" startAt="34"/>
              <a:tabLst>
                <a:tab pos="240029" algn="l"/>
              </a:tabLst>
            </a:pPr>
            <a:r>
              <a:rPr lang="ca-ES" sz="1150" dirty="0">
                <a:latin typeface="Arial"/>
              </a:rPr>
              <a:t>Santa</a:t>
            </a:r>
            <a:r>
              <a:rPr lang="ca-ES" sz="1150"/>
              <a:t> </a:t>
            </a:r>
            <a:r>
              <a:rPr lang="ca-ES" sz="1150" dirty="0">
                <a:latin typeface="Arial"/>
              </a:rPr>
              <a:t>Caterina</a:t>
            </a:r>
            <a:endParaRPr lang="ca-ES" sz="1150">
              <a:latin typeface="Arial"/>
              <a:cs typeface="Arial"/>
            </a:endParaRPr>
          </a:p>
          <a:p>
            <a:pPr marL="239395" indent="-227329">
              <a:lnSpc>
                <a:spcPct val="100000"/>
              </a:lnSpc>
              <a:spcBef>
                <a:spcPts val="20"/>
              </a:spcBef>
              <a:buAutoNum type="arabicPlain" startAt="34"/>
              <a:tabLst>
                <a:tab pos="240029" algn="l"/>
              </a:tabLst>
            </a:pPr>
            <a:r>
              <a:rPr lang="ca-ES" sz="1150" dirty="0">
                <a:latin typeface="Arial"/>
              </a:rPr>
              <a:t>Sants</a:t>
            </a:r>
            <a:endParaRPr lang="ca-ES" sz="1150">
              <a:latin typeface="Arial"/>
              <a:cs typeface="Arial"/>
            </a:endParaRPr>
          </a:p>
          <a:p>
            <a:pPr marL="239395" indent="-227329">
              <a:lnSpc>
                <a:spcPct val="100000"/>
              </a:lnSpc>
              <a:spcBef>
                <a:spcPts val="20"/>
              </a:spcBef>
              <a:buAutoNum type="arabicPlain" startAt="34"/>
              <a:tabLst>
                <a:tab pos="240029" algn="l"/>
              </a:tabLst>
            </a:pPr>
            <a:r>
              <a:rPr lang="ca-ES" sz="1150" dirty="0">
                <a:latin typeface="Arial"/>
              </a:rPr>
              <a:t>Sarrià</a:t>
            </a:r>
            <a:endParaRPr lang="ca-ES" sz="1150">
              <a:latin typeface="Arial"/>
              <a:cs typeface="Arial"/>
            </a:endParaRPr>
          </a:p>
          <a:p>
            <a:pPr marL="239395" indent="-227329">
              <a:lnSpc>
                <a:spcPct val="100000"/>
              </a:lnSpc>
              <a:spcBef>
                <a:spcPts val="15"/>
              </a:spcBef>
              <a:buAutoNum type="arabicPlain" startAt="34"/>
              <a:tabLst>
                <a:tab pos="240029" algn="l"/>
              </a:tabLst>
            </a:pPr>
            <a:r>
              <a:rPr lang="ca-ES" sz="1150" dirty="0">
                <a:latin typeface="Arial"/>
              </a:rPr>
              <a:t>Tres</a:t>
            </a:r>
            <a:r>
              <a:rPr lang="ca-ES" sz="1150"/>
              <a:t> </a:t>
            </a:r>
            <a:r>
              <a:rPr lang="ca-ES" sz="1150" dirty="0">
                <a:latin typeface="Arial"/>
              </a:rPr>
              <a:t>Torres</a:t>
            </a:r>
            <a:endParaRPr lang="ca-ES" sz="1150">
              <a:latin typeface="Arial"/>
              <a:cs typeface="Arial"/>
            </a:endParaRPr>
          </a:p>
          <a:p>
            <a:pPr marL="239395" indent="-227329">
              <a:lnSpc>
                <a:spcPct val="100000"/>
              </a:lnSpc>
              <a:spcBef>
                <a:spcPts val="20"/>
              </a:spcBef>
              <a:buAutoNum type="arabicPlain" startAt="34"/>
              <a:tabLst>
                <a:tab pos="240029" algn="l"/>
              </a:tabLst>
            </a:pPr>
            <a:r>
              <a:rPr lang="ca-ES" sz="1150" dirty="0">
                <a:latin typeface="Arial"/>
              </a:rPr>
              <a:t>Trinitat</a:t>
            </a:r>
            <a:endParaRPr lang="ca-ES" sz="1150">
              <a:latin typeface="Arial"/>
              <a:cs typeface="Arial"/>
            </a:endParaRPr>
          </a:p>
          <a:p>
            <a:pPr marL="239395" indent="-227329">
              <a:lnSpc>
                <a:spcPct val="100000"/>
              </a:lnSpc>
              <a:spcBef>
                <a:spcPts val="20"/>
              </a:spcBef>
              <a:buAutoNum type="arabicPlain" startAt="34"/>
              <a:tabLst>
                <a:tab pos="240029" algn="l"/>
              </a:tabLst>
            </a:pPr>
            <a:r>
              <a:rPr lang="ca-ES" sz="1150" dirty="0">
                <a:latin typeface="Arial"/>
              </a:rPr>
              <a:t>Vall</a:t>
            </a:r>
            <a:r>
              <a:rPr lang="ca-ES" sz="1150"/>
              <a:t> </a:t>
            </a:r>
            <a:r>
              <a:rPr lang="ca-ES" sz="1150" dirty="0">
                <a:latin typeface="Arial"/>
              </a:rPr>
              <a:t>d’Hebron</a:t>
            </a:r>
            <a:endParaRPr lang="ca-ES" sz="1150">
              <a:latin typeface="Arial"/>
              <a:cs typeface="Arial"/>
            </a:endParaRPr>
          </a:p>
        </p:txBody>
      </p:sp>
      <p:sp>
        <p:nvSpPr>
          <p:cNvPr id="23" name="object 23"/>
          <p:cNvSpPr/>
          <p:nvPr/>
        </p:nvSpPr>
        <p:spPr>
          <a:xfrm>
            <a:off x="9589214" y="5616007"/>
            <a:ext cx="1368425" cy="1368425"/>
          </a:xfrm>
          <a:custGeom>
            <a:avLst/>
            <a:gdLst/>
            <a:ahLst/>
            <a:cxnLst/>
            <a:rect l="l" t="t" r="r" b="b"/>
            <a:pathLst>
              <a:path w="1368425" h="1368425">
                <a:moveTo>
                  <a:pt x="683996" y="0"/>
                </a:moveTo>
                <a:lnTo>
                  <a:pt x="635148" y="1717"/>
                </a:lnTo>
                <a:lnTo>
                  <a:pt x="587226" y="6792"/>
                </a:lnTo>
                <a:lnTo>
                  <a:pt x="540348" y="15109"/>
                </a:lnTo>
                <a:lnTo>
                  <a:pt x="494628" y="26552"/>
                </a:lnTo>
                <a:lnTo>
                  <a:pt x="450182" y="41005"/>
                </a:lnTo>
                <a:lnTo>
                  <a:pt x="407126" y="58354"/>
                </a:lnTo>
                <a:lnTo>
                  <a:pt x="365576" y="78481"/>
                </a:lnTo>
                <a:lnTo>
                  <a:pt x="325647" y="101271"/>
                </a:lnTo>
                <a:lnTo>
                  <a:pt x="287456" y="126609"/>
                </a:lnTo>
                <a:lnTo>
                  <a:pt x="251117" y="154378"/>
                </a:lnTo>
                <a:lnTo>
                  <a:pt x="216748" y="184464"/>
                </a:lnTo>
                <a:lnTo>
                  <a:pt x="184462" y="216750"/>
                </a:lnTo>
                <a:lnTo>
                  <a:pt x="154377" y="251120"/>
                </a:lnTo>
                <a:lnTo>
                  <a:pt x="126608" y="287459"/>
                </a:lnTo>
                <a:lnTo>
                  <a:pt x="101270" y="325651"/>
                </a:lnTo>
                <a:lnTo>
                  <a:pt x="78480" y="365580"/>
                </a:lnTo>
                <a:lnTo>
                  <a:pt x="58353" y="407131"/>
                </a:lnTo>
                <a:lnTo>
                  <a:pt x="41005" y="450188"/>
                </a:lnTo>
                <a:lnTo>
                  <a:pt x="26552" y="494635"/>
                </a:lnTo>
                <a:lnTo>
                  <a:pt x="15109" y="540356"/>
                </a:lnTo>
                <a:lnTo>
                  <a:pt x="6792" y="587236"/>
                </a:lnTo>
                <a:lnTo>
                  <a:pt x="1717" y="635159"/>
                </a:lnTo>
                <a:lnTo>
                  <a:pt x="0" y="684009"/>
                </a:lnTo>
                <a:lnTo>
                  <a:pt x="1717" y="732857"/>
                </a:lnTo>
                <a:lnTo>
                  <a:pt x="6792" y="780778"/>
                </a:lnTo>
                <a:lnTo>
                  <a:pt x="15109" y="827657"/>
                </a:lnTo>
                <a:lnTo>
                  <a:pt x="26552" y="873377"/>
                </a:lnTo>
                <a:lnTo>
                  <a:pt x="41005" y="917823"/>
                </a:lnTo>
                <a:lnTo>
                  <a:pt x="58353" y="960879"/>
                </a:lnTo>
                <a:lnTo>
                  <a:pt x="78480" y="1002429"/>
                </a:lnTo>
                <a:lnTo>
                  <a:pt x="101270" y="1042357"/>
                </a:lnTo>
                <a:lnTo>
                  <a:pt x="126608" y="1080549"/>
                </a:lnTo>
                <a:lnTo>
                  <a:pt x="154377" y="1116887"/>
                </a:lnTo>
                <a:lnTo>
                  <a:pt x="184462" y="1151257"/>
                </a:lnTo>
                <a:lnTo>
                  <a:pt x="216748" y="1183543"/>
                </a:lnTo>
                <a:lnTo>
                  <a:pt x="251117" y="1213628"/>
                </a:lnTo>
                <a:lnTo>
                  <a:pt x="287456" y="1241397"/>
                </a:lnTo>
                <a:lnTo>
                  <a:pt x="325647" y="1266734"/>
                </a:lnTo>
                <a:lnTo>
                  <a:pt x="365576" y="1289525"/>
                </a:lnTo>
                <a:lnTo>
                  <a:pt x="407126" y="1309652"/>
                </a:lnTo>
                <a:lnTo>
                  <a:pt x="450182" y="1327000"/>
                </a:lnTo>
                <a:lnTo>
                  <a:pt x="494628" y="1341453"/>
                </a:lnTo>
                <a:lnTo>
                  <a:pt x="540348" y="1352896"/>
                </a:lnTo>
                <a:lnTo>
                  <a:pt x="587226" y="1361213"/>
                </a:lnTo>
                <a:lnTo>
                  <a:pt x="635148" y="1366288"/>
                </a:lnTo>
                <a:lnTo>
                  <a:pt x="683996" y="1368005"/>
                </a:lnTo>
                <a:lnTo>
                  <a:pt x="732844" y="1366288"/>
                </a:lnTo>
                <a:lnTo>
                  <a:pt x="780766" y="1361213"/>
                </a:lnTo>
                <a:lnTo>
                  <a:pt x="827644" y="1352896"/>
                </a:lnTo>
                <a:lnTo>
                  <a:pt x="873364" y="1341453"/>
                </a:lnTo>
                <a:lnTo>
                  <a:pt x="917810" y="1327000"/>
                </a:lnTo>
                <a:lnTo>
                  <a:pt x="960866" y="1309652"/>
                </a:lnTo>
                <a:lnTo>
                  <a:pt x="1002416" y="1289525"/>
                </a:lnTo>
                <a:lnTo>
                  <a:pt x="1042345" y="1266734"/>
                </a:lnTo>
                <a:lnTo>
                  <a:pt x="1080536" y="1241397"/>
                </a:lnTo>
                <a:lnTo>
                  <a:pt x="1116875" y="1213628"/>
                </a:lnTo>
                <a:lnTo>
                  <a:pt x="1151245" y="1183543"/>
                </a:lnTo>
                <a:lnTo>
                  <a:pt x="1183530" y="1151257"/>
                </a:lnTo>
                <a:lnTo>
                  <a:pt x="1213615" y="1116887"/>
                </a:lnTo>
                <a:lnTo>
                  <a:pt x="1241384" y="1080549"/>
                </a:lnTo>
                <a:lnTo>
                  <a:pt x="1266722" y="1042357"/>
                </a:lnTo>
                <a:lnTo>
                  <a:pt x="1289512" y="1002429"/>
                </a:lnTo>
                <a:lnTo>
                  <a:pt x="1309639" y="960879"/>
                </a:lnTo>
                <a:lnTo>
                  <a:pt x="1326987" y="917823"/>
                </a:lnTo>
                <a:lnTo>
                  <a:pt x="1341440" y="873377"/>
                </a:lnTo>
                <a:lnTo>
                  <a:pt x="1352883" y="827657"/>
                </a:lnTo>
                <a:lnTo>
                  <a:pt x="1361200" y="780778"/>
                </a:lnTo>
                <a:lnTo>
                  <a:pt x="1366275" y="732857"/>
                </a:lnTo>
                <a:lnTo>
                  <a:pt x="1367993" y="684009"/>
                </a:lnTo>
                <a:lnTo>
                  <a:pt x="1366275" y="635159"/>
                </a:lnTo>
                <a:lnTo>
                  <a:pt x="1361200" y="587236"/>
                </a:lnTo>
                <a:lnTo>
                  <a:pt x="1352883" y="540356"/>
                </a:lnTo>
                <a:lnTo>
                  <a:pt x="1341440" y="494635"/>
                </a:lnTo>
                <a:lnTo>
                  <a:pt x="1326987" y="450188"/>
                </a:lnTo>
                <a:lnTo>
                  <a:pt x="1309639" y="407131"/>
                </a:lnTo>
                <a:lnTo>
                  <a:pt x="1289512" y="365580"/>
                </a:lnTo>
                <a:lnTo>
                  <a:pt x="1266722" y="325651"/>
                </a:lnTo>
                <a:lnTo>
                  <a:pt x="1241384" y="287459"/>
                </a:lnTo>
                <a:lnTo>
                  <a:pt x="1213615" y="251120"/>
                </a:lnTo>
                <a:lnTo>
                  <a:pt x="1183530" y="216750"/>
                </a:lnTo>
                <a:lnTo>
                  <a:pt x="1151245" y="184464"/>
                </a:lnTo>
                <a:lnTo>
                  <a:pt x="1116875" y="154378"/>
                </a:lnTo>
                <a:lnTo>
                  <a:pt x="1080536" y="126609"/>
                </a:lnTo>
                <a:lnTo>
                  <a:pt x="1042345" y="101271"/>
                </a:lnTo>
                <a:lnTo>
                  <a:pt x="1002416" y="78481"/>
                </a:lnTo>
                <a:lnTo>
                  <a:pt x="960866" y="58354"/>
                </a:lnTo>
                <a:lnTo>
                  <a:pt x="917810" y="41005"/>
                </a:lnTo>
                <a:lnTo>
                  <a:pt x="873364" y="26552"/>
                </a:lnTo>
                <a:lnTo>
                  <a:pt x="827644" y="15109"/>
                </a:lnTo>
                <a:lnTo>
                  <a:pt x="780766" y="6792"/>
                </a:lnTo>
                <a:lnTo>
                  <a:pt x="732844" y="1717"/>
                </a:lnTo>
                <a:lnTo>
                  <a:pt x="683996" y="0"/>
                </a:lnTo>
                <a:close/>
              </a:path>
            </a:pathLst>
          </a:custGeom>
          <a:solidFill>
            <a:srgbClr val="D37A40"/>
          </a:solidFill>
        </p:spPr>
        <p:txBody>
          <a:bodyPr wrap="square" lIns="0" tIns="0" rIns="0" bIns="0" rtlCol="0"/>
          <a:lstStyle/>
          <a:p>
            <a:endParaRPr/>
          </a:p>
        </p:txBody>
      </p:sp>
      <p:sp>
        <p:nvSpPr>
          <p:cNvPr id="24" name="object 24"/>
          <p:cNvSpPr txBox="1"/>
          <p:nvPr/>
        </p:nvSpPr>
        <p:spPr>
          <a:xfrm>
            <a:off x="9795740" y="5833278"/>
            <a:ext cx="955040" cy="944880"/>
          </a:xfrm>
          <a:prstGeom prst="rect">
            <a:avLst/>
          </a:prstGeom>
        </p:spPr>
        <p:txBody>
          <a:bodyPr vert="horz" wrap="square" lIns="0" tIns="12700" rIns="0" bIns="0" rtlCol="0">
            <a:spAutoFit/>
          </a:bodyPr>
          <a:lstStyle/>
          <a:p>
            <a:pPr algn="ctr">
              <a:lnSpc>
                <a:spcPct val="100000"/>
              </a:lnSpc>
              <a:spcBef>
                <a:spcPts val="100"/>
              </a:spcBef>
            </a:pPr>
            <a:r>
              <a:rPr lang="ca-ES" sz="1200" b="1" dirty="0">
                <a:solidFill>
                  <a:srgbClr val="FFFFFF"/>
                </a:solidFill>
                <a:latin typeface="Arial"/>
              </a:rPr>
              <a:t>32%</a:t>
            </a:r>
            <a:endParaRPr lang="ca-ES" sz="1200" dirty="0">
              <a:latin typeface="Arial"/>
              <a:cs typeface="Arial"/>
            </a:endParaRPr>
          </a:p>
          <a:p>
            <a:pPr marL="12065" marR="5080" indent="-635" algn="ctr">
              <a:lnSpc>
                <a:spcPct val="100000"/>
              </a:lnSpc>
              <a:spcBef>
                <a:spcPts val="10"/>
              </a:spcBef>
            </a:pPr>
            <a:r>
              <a:rPr lang="ca-ES" sz="1200" b="1" dirty="0">
                <a:solidFill>
                  <a:srgbClr val="FFFFFF"/>
                </a:solidFill>
                <a:latin typeface="Arial"/>
              </a:rPr>
              <a:t>de la quota de</a:t>
            </a:r>
            <a:r>
              <a:rPr lang="ca-ES" sz="1200" dirty="0"/>
              <a:t> </a:t>
            </a:r>
            <a:r>
              <a:rPr lang="ca-ES" sz="1200" b="1" dirty="0">
                <a:solidFill>
                  <a:srgbClr val="FFFFFF"/>
                </a:solidFill>
                <a:latin typeface="Arial"/>
              </a:rPr>
              <a:t>mercat</a:t>
            </a:r>
            <a:r>
              <a:rPr lang="ca-ES" sz="1200" dirty="0"/>
              <a:t> </a:t>
            </a:r>
            <a:r>
              <a:rPr lang="ca-ES" sz="1200" b="1" dirty="0">
                <a:solidFill>
                  <a:srgbClr val="FFFFFF"/>
                </a:solidFill>
                <a:latin typeface="Arial"/>
              </a:rPr>
              <a:t>en alimentació fresca</a:t>
            </a:r>
            <a:endParaRPr lang="ca-ES" sz="1200" dirty="0">
              <a:latin typeface="Arial"/>
              <a:cs typeface="Arial"/>
            </a:endParaRPr>
          </a:p>
        </p:txBody>
      </p:sp>
      <p:sp>
        <p:nvSpPr>
          <p:cNvPr id="25" name="object 25"/>
          <p:cNvSpPr/>
          <p:nvPr/>
        </p:nvSpPr>
        <p:spPr>
          <a:xfrm>
            <a:off x="6606340" y="1011704"/>
            <a:ext cx="252095" cy="252095"/>
          </a:xfrm>
          <a:custGeom>
            <a:avLst/>
            <a:gdLst/>
            <a:ahLst/>
            <a:cxnLst/>
            <a:rect l="l" t="t" r="r" b="b"/>
            <a:pathLst>
              <a:path w="252095" h="252094">
                <a:moveTo>
                  <a:pt x="125996" y="0"/>
                </a:moveTo>
                <a:lnTo>
                  <a:pt x="76954" y="9902"/>
                </a:lnTo>
                <a:lnTo>
                  <a:pt x="36904" y="36906"/>
                </a:lnTo>
                <a:lnTo>
                  <a:pt x="9901" y="76959"/>
                </a:lnTo>
                <a:lnTo>
                  <a:pt x="0" y="126009"/>
                </a:lnTo>
                <a:lnTo>
                  <a:pt x="9901" y="175051"/>
                </a:lnTo>
                <a:lnTo>
                  <a:pt x="36904" y="215101"/>
                </a:lnTo>
                <a:lnTo>
                  <a:pt x="76954" y="242104"/>
                </a:lnTo>
                <a:lnTo>
                  <a:pt x="125996" y="252006"/>
                </a:lnTo>
                <a:lnTo>
                  <a:pt x="175039" y="242104"/>
                </a:lnTo>
                <a:lnTo>
                  <a:pt x="215088" y="215101"/>
                </a:lnTo>
                <a:lnTo>
                  <a:pt x="242091" y="175051"/>
                </a:lnTo>
                <a:lnTo>
                  <a:pt x="251993" y="126009"/>
                </a:lnTo>
                <a:lnTo>
                  <a:pt x="242091" y="76959"/>
                </a:lnTo>
                <a:lnTo>
                  <a:pt x="215088" y="36906"/>
                </a:lnTo>
                <a:lnTo>
                  <a:pt x="175039" y="9902"/>
                </a:lnTo>
                <a:lnTo>
                  <a:pt x="125996" y="0"/>
                </a:lnTo>
                <a:close/>
              </a:path>
            </a:pathLst>
          </a:custGeom>
          <a:solidFill>
            <a:srgbClr val="FFF7B2"/>
          </a:solidFill>
        </p:spPr>
        <p:txBody>
          <a:bodyPr wrap="square" lIns="0" tIns="0" rIns="0" bIns="0" rtlCol="0"/>
          <a:lstStyle/>
          <a:p>
            <a:endParaRPr/>
          </a:p>
        </p:txBody>
      </p:sp>
      <p:sp>
        <p:nvSpPr>
          <p:cNvPr id="26" name="object 26"/>
          <p:cNvSpPr txBox="1"/>
          <p:nvPr/>
        </p:nvSpPr>
        <p:spPr>
          <a:xfrm>
            <a:off x="6892902" y="1031047"/>
            <a:ext cx="1979295" cy="200660"/>
          </a:xfrm>
          <a:prstGeom prst="rect">
            <a:avLst/>
          </a:prstGeom>
        </p:spPr>
        <p:txBody>
          <a:bodyPr vert="horz" wrap="square" lIns="0" tIns="12700" rIns="0" bIns="0" rtlCol="0">
            <a:spAutoFit/>
          </a:bodyPr>
          <a:lstStyle/>
          <a:p>
            <a:pPr marL="12700">
              <a:lnSpc>
                <a:spcPct val="100000"/>
              </a:lnSpc>
              <a:spcBef>
                <a:spcPts val="100"/>
              </a:spcBef>
            </a:pPr>
            <a:r>
              <a:rPr lang="ca-ES" sz="1150" dirty="0">
                <a:latin typeface="Arial"/>
              </a:rPr>
              <a:t>Mercats</a:t>
            </a:r>
            <a:r>
              <a:rPr lang="ca-ES"/>
              <a:t> </a:t>
            </a:r>
            <a:r>
              <a:rPr lang="ca-ES" sz="1150" dirty="0">
                <a:latin typeface="Arial"/>
              </a:rPr>
              <a:t>en</a:t>
            </a:r>
            <a:r>
              <a:rPr lang="ca-ES"/>
              <a:t> </a:t>
            </a:r>
            <a:r>
              <a:rPr lang="ca-ES" sz="1150" dirty="0">
                <a:latin typeface="Arial"/>
              </a:rPr>
              <a:t>eixos</a:t>
            </a:r>
            <a:r>
              <a:rPr lang="ca-ES"/>
              <a:t> </a:t>
            </a:r>
            <a:r>
              <a:rPr lang="ca-ES" sz="1150" dirty="0">
                <a:latin typeface="Arial"/>
              </a:rPr>
              <a:t>comercials</a:t>
            </a:r>
            <a:endParaRPr lang="ca-ES" sz="1150">
              <a:latin typeface="Arial"/>
              <a:cs typeface="Arial"/>
            </a:endParaRPr>
          </a:p>
        </p:txBody>
      </p:sp>
      <p:grpSp>
        <p:nvGrpSpPr>
          <p:cNvPr id="27" name="object 27"/>
          <p:cNvGrpSpPr/>
          <p:nvPr/>
        </p:nvGrpSpPr>
        <p:grpSpPr>
          <a:xfrm>
            <a:off x="360001" y="886446"/>
            <a:ext cx="8648890" cy="6457557"/>
            <a:chOff x="360001" y="886446"/>
            <a:chExt cx="8648890" cy="6457557"/>
          </a:xfrm>
        </p:grpSpPr>
        <p:sp>
          <p:nvSpPr>
            <p:cNvPr id="28" name="object 28"/>
            <p:cNvSpPr/>
            <p:nvPr/>
          </p:nvSpPr>
          <p:spPr>
            <a:xfrm>
              <a:off x="6669332" y="1074710"/>
              <a:ext cx="126364" cy="126364"/>
            </a:xfrm>
            <a:custGeom>
              <a:avLst/>
              <a:gdLst/>
              <a:ahLst/>
              <a:cxnLst/>
              <a:rect l="l" t="t" r="r" b="b"/>
              <a:pathLst>
                <a:path w="126365" h="126365">
                  <a:moveTo>
                    <a:pt x="63004" y="0"/>
                  </a:moveTo>
                  <a:lnTo>
                    <a:pt x="38479" y="4951"/>
                  </a:lnTo>
                  <a:lnTo>
                    <a:pt x="18453" y="18453"/>
                  </a:lnTo>
                  <a:lnTo>
                    <a:pt x="4951" y="38479"/>
                  </a:lnTo>
                  <a:lnTo>
                    <a:pt x="0" y="63004"/>
                  </a:lnTo>
                  <a:lnTo>
                    <a:pt x="4951" y="87522"/>
                  </a:lnTo>
                  <a:lnTo>
                    <a:pt x="18453" y="107545"/>
                  </a:lnTo>
                  <a:lnTo>
                    <a:pt x="38479" y="121045"/>
                  </a:lnTo>
                  <a:lnTo>
                    <a:pt x="63004" y="125996"/>
                  </a:lnTo>
                  <a:lnTo>
                    <a:pt x="87529" y="121045"/>
                  </a:lnTo>
                  <a:lnTo>
                    <a:pt x="107556" y="107545"/>
                  </a:lnTo>
                  <a:lnTo>
                    <a:pt x="121058" y="87522"/>
                  </a:lnTo>
                  <a:lnTo>
                    <a:pt x="126009" y="63004"/>
                  </a:lnTo>
                  <a:lnTo>
                    <a:pt x="121058" y="38479"/>
                  </a:lnTo>
                  <a:lnTo>
                    <a:pt x="107556" y="18453"/>
                  </a:lnTo>
                  <a:lnTo>
                    <a:pt x="87529" y="4951"/>
                  </a:lnTo>
                  <a:lnTo>
                    <a:pt x="63004" y="0"/>
                  </a:lnTo>
                  <a:close/>
                </a:path>
              </a:pathLst>
            </a:custGeom>
            <a:solidFill>
              <a:srgbClr val="AB182D"/>
            </a:solidFill>
          </p:spPr>
          <p:txBody>
            <a:bodyPr wrap="square" lIns="0" tIns="0" rIns="0" bIns="0" rtlCol="0"/>
            <a:lstStyle/>
            <a:p>
              <a:endParaRPr/>
            </a:p>
          </p:txBody>
        </p:sp>
        <p:pic>
          <p:nvPicPr>
            <p:cNvPr id="29" name="object 29"/>
            <p:cNvPicPr/>
            <p:nvPr/>
          </p:nvPicPr>
          <p:blipFill>
            <a:blip r:embed="rId2" cstate="print"/>
            <a:stretch>
              <a:fillRect/>
            </a:stretch>
          </p:blipFill>
          <p:spPr>
            <a:xfrm>
              <a:off x="360001" y="886446"/>
              <a:ext cx="8648890" cy="6457557"/>
            </a:xfrm>
            <a:prstGeom prst="rect">
              <a:avLst/>
            </a:prstGeom>
          </p:spPr>
        </p:pic>
      </p:grpSp>
      <p:sp>
        <p:nvSpPr>
          <p:cNvPr id="30" name="object 30"/>
          <p:cNvSpPr txBox="1"/>
          <p:nvPr/>
        </p:nvSpPr>
        <p:spPr>
          <a:xfrm>
            <a:off x="457200" y="5226606"/>
            <a:ext cx="1646350" cy="936154"/>
          </a:xfrm>
          <a:prstGeom prst="rect">
            <a:avLst/>
          </a:prstGeom>
        </p:spPr>
        <p:txBody>
          <a:bodyPr vert="horz" wrap="square" lIns="0" tIns="12700" rIns="0" bIns="0" rtlCol="0">
            <a:spAutoFit/>
          </a:bodyPr>
          <a:lstStyle/>
          <a:p>
            <a:pPr marL="334645" marR="327025" indent="104139">
              <a:lnSpc>
                <a:spcPct val="100000"/>
              </a:lnSpc>
              <a:spcBef>
                <a:spcPts val="100"/>
              </a:spcBef>
            </a:pPr>
            <a:r>
              <a:rPr lang="ca-ES" sz="1200" b="1" dirty="0">
                <a:solidFill>
                  <a:srgbClr val="FFFFFF"/>
                </a:solidFill>
                <a:latin typeface="Arial"/>
              </a:rPr>
              <a:t>25 eixos </a:t>
            </a:r>
            <a:r>
              <a:rPr lang="ca-ES" sz="1200" dirty="0"/>
              <a:t> </a:t>
            </a:r>
            <a:r>
              <a:rPr lang="ca-ES" sz="1200" b="1" dirty="0">
                <a:solidFill>
                  <a:srgbClr val="FFFFFF"/>
                </a:solidFill>
                <a:latin typeface="Arial"/>
              </a:rPr>
              <a:t>comercials:</a:t>
            </a:r>
            <a:endParaRPr lang="ca-ES" sz="1200" dirty="0">
              <a:latin typeface="Arial"/>
              <a:cs typeface="Arial"/>
            </a:endParaRPr>
          </a:p>
          <a:p>
            <a:pPr marL="63500" marR="5080" indent="-51435">
              <a:lnSpc>
                <a:spcPct val="100000"/>
              </a:lnSpc>
              <a:spcBef>
                <a:spcPts val="20"/>
              </a:spcBef>
            </a:pPr>
            <a:r>
              <a:rPr lang="ca-ES" sz="1200" b="1" dirty="0">
                <a:solidFill>
                  <a:srgbClr val="FFFFFF"/>
                </a:solidFill>
                <a:latin typeface="Arial"/>
              </a:rPr>
              <a:t>10.000</a:t>
            </a:r>
            <a:r>
              <a:rPr lang="ca-ES" sz="1200" dirty="0"/>
              <a:t> </a:t>
            </a:r>
            <a:r>
              <a:rPr lang="ca-ES" sz="1200" b="1" dirty="0">
                <a:solidFill>
                  <a:srgbClr val="FFFFFF"/>
                </a:solidFill>
                <a:latin typeface="Arial"/>
              </a:rPr>
              <a:t>establiments </a:t>
            </a:r>
            <a:r>
              <a:rPr lang="ca-ES" sz="1200" dirty="0"/>
              <a:t> </a:t>
            </a:r>
            <a:r>
              <a:rPr lang="ca-ES" sz="1200" b="1" dirty="0">
                <a:solidFill>
                  <a:srgbClr val="FFFFFF"/>
                </a:solidFill>
                <a:latin typeface="Arial"/>
              </a:rPr>
              <a:t>i</a:t>
            </a:r>
            <a:r>
              <a:rPr lang="ca-ES" sz="1200" dirty="0"/>
              <a:t> </a:t>
            </a:r>
            <a:r>
              <a:rPr lang="ca-ES" sz="1200" b="1" dirty="0">
                <a:solidFill>
                  <a:srgbClr val="FFFFFF"/>
                </a:solidFill>
                <a:latin typeface="Arial"/>
              </a:rPr>
              <a:t>+9.000</a:t>
            </a:r>
            <a:r>
              <a:rPr lang="ca-ES" sz="1200" dirty="0"/>
              <a:t> </a:t>
            </a:r>
            <a:r>
              <a:rPr lang="ca-ES" sz="1200" b="1" dirty="0">
                <a:solidFill>
                  <a:srgbClr val="FFFFFF"/>
                </a:solidFill>
                <a:latin typeface="Arial"/>
              </a:rPr>
              <a:t>empreses</a:t>
            </a:r>
            <a:endParaRPr lang="ca-ES" sz="1200" dirty="0">
              <a:latin typeface="Arial"/>
              <a:cs typeface="Arial"/>
            </a:endParaRPr>
          </a:p>
          <a:p>
            <a:pPr marL="379730">
              <a:lnSpc>
                <a:spcPct val="100000"/>
              </a:lnSpc>
              <a:spcBef>
                <a:spcPts val="15"/>
              </a:spcBef>
            </a:pPr>
            <a:r>
              <a:rPr lang="ca-ES" sz="1200" b="1" dirty="0">
                <a:solidFill>
                  <a:srgbClr val="FFFFFF"/>
                </a:solidFill>
                <a:latin typeface="Arial"/>
              </a:rPr>
              <a:t>de</a:t>
            </a:r>
            <a:r>
              <a:rPr lang="ca-ES" sz="1200" dirty="0"/>
              <a:t> </a:t>
            </a:r>
            <a:r>
              <a:rPr lang="ca-ES" sz="1200" b="1" dirty="0">
                <a:solidFill>
                  <a:srgbClr val="FFFFFF"/>
                </a:solidFill>
                <a:latin typeface="Arial"/>
              </a:rPr>
              <a:t>serveis</a:t>
            </a:r>
            <a:endParaRPr lang="ca-ES" sz="1200" dirty="0">
              <a:latin typeface="Arial"/>
              <a:cs typeface="Arial"/>
            </a:endParaRPr>
          </a:p>
        </p:txBody>
      </p:sp>
      <p:sp>
        <p:nvSpPr>
          <p:cNvPr id="31" name="object 31"/>
          <p:cNvSpPr/>
          <p:nvPr/>
        </p:nvSpPr>
        <p:spPr>
          <a:xfrm>
            <a:off x="6543167" y="6267132"/>
            <a:ext cx="1271905" cy="355600"/>
          </a:xfrm>
          <a:custGeom>
            <a:avLst/>
            <a:gdLst/>
            <a:ahLst/>
            <a:cxnLst/>
            <a:rect l="l" t="t" r="r" b="b"/>
            <a:pathLst>
              <a:path w="1271904" h="355600">
                <a:moveTo>
                  <a:pt x="366928" y="317766"/>
                </a:moveTo>
                <a:lnTo>
                  <a:pt x="358698" y="309295"/>
                </a:lnTo>
                <a:lnTo>
                  <a:pt x="351929" y="309206"/>
                </a:lnTo>
                <a:lnTo>
                  <a:pt x="347700" y="313334"/>
                </a:lnTo>
                <a:lnTo>
                  <a:pt x="324739" y="328231"/>
                </a:lnTo>
                <a:lnTo>
                  <a:pt x="298538" y="333273"/>
                </a:lnTo>
                <a:lnTo>
                  <a:pt x="272288" y="328472"/>
                </a:lnTo>
                <a:lnTo>
                  <a:pt x="218833" y="294360"/>
                </a:lnTo>
                <a:lnTo>
                  <a:pt x="184035" y="288023"/>
                </a:lnTo>
                <a:lnTo>
                  <a:pt x="149237" y="294678"/>
                </a:lnTo>
                <a:lnTo>
                  <a:pt x="118897" y="314261"/>
                </a:lnTo>
                <a:lnTo>
                  <a:pt x="108051" y="322668"/>
                </a:lnTo>
                <a:lnTo>
                  <a:pt x="95859" y="328866"/>
                </a:lnTo>
                <a:lnTo>
                  <a:pt x="82638" y="332740"/>
                </a:lnTo>
                <a:lnTo>
                  <a:pt x="68694" y="334149"/>
                </a:lnTo>
                <a:lnTo>
                  <a:pt x="54762" y="333006"/>
                </a:lnTo>
                <a:lnTo>
                  <a:pt x="41668" y="329349"/>
                </a:lnTo>
                <a:lnTo>
                  <a:pt x="29718" y="323291"/>
                </a:lnTo>
                <a:lnTo>
                  <a:pt x="19227" y="314947"/>
                </a:lnTo>
                <a:lnTo>
                  <a:pt x="14998" y="310819"/>
                </a:lnTo>
                <a:lnTo>
                  <a:pt x="8229" y="310908"/>
                </a:lnTo>
                <a:lnTo>
                  <a:pt x="0" y="319379"/>
                </a:lnTo>
                <a:lnTo>
                  <a:pt x="88" y="326161"/>
                </a:lnTo>
                <a:lnTo>
                  <a:pt x="4305" y="330288"/>
                </a:lnTo>
                <a:lnTo>
                  <a:pt x="17881" y="341134"/>
                </a:lnTo>
                <a:lnTo>
                  <a:pt x="33248" y="349059"/>
                </a:lnTo>
                <a:lnTo>
                  <a:pt x="50038" y="353923"/>
                </a:lnTo>
                <a:lnTo>
                  <a:pt x="67868" y="355574"/>
                </a:lnTo>
                <a:lnTo>
                  <a:pt x="86829" y="353745"/>
                </a:lnTo>
                <a:lnTo>
                  <a:pt x="103835" y="348742"/>
                </a:lnTo>
                <a:lnTo>
                  <a:pt x="119519" y="340753"/>
                </a:lnTo>
                <a:lnTo>
                  <a:pt x="133515" y="329895"/>
                </a:lnTo>
                <a:lnTo>
                  <a:pt x="156959" y="314807"/>
                </a:lnTo>
                <a:lnTo>
                  <a:pt x="183972" y="309600"/>
                </a:lnTo>
                <a:lnTo>
                  <a:pt x="210972" y="314388"/>
                </a:lnTo>
                <a:lnTo>
                  <a:pt x="234416" y="329272"/>
                </a:lnTo>
                <a:lnTo>
                  <a:pt x="248246" y="340194"/>
                </a:lnTo>
                <a:lnTo>
                  <a:pt x="263740" y="348183"/>
                </a:lnTo>
                <a:lnTo>
                  <a:pt x="280530" y="353085"/>
                </a:lnTo>
                <a:lnTo>
                  <a:pt x="298615" y="354749"/>
                </a:lnTo>
                <a:lnTo>
                  <a:pt x="316407" y="352983"/>
                </a:lnTo>
                <a:lnTo>
                  <a:pt x="333260" y="347941"/>
                </a:lnTo>
                <a:lnTo>
                  <a:pt x="348792" y="339788"/>
                </a:lnTo>
                <a:lnTo>
                  <a:pt x="362610" y="328676"/>
                </a:lnTo>
                <a:lnTo>
                  <a:pt x="366839" y="324548"/>
                </a:lnTo>
                <a:lnTo>
                  <a:pt x="366928" y="317766"/>
                </a:lnTo>
                <a:close/>
              </a:path>
              <a:path w="1271904" h="355600">
                <a:moveTo>
                  <a:pt x="366928" y="245770"/>
                </a:moveTo>
                <a:lnTo>
                  <a:pt x="358698" y="237299"/>
                </a:lnTo>
                <a:lnTo>
                  <a:pt x="351929" y="237210"/>
                </a:lnTo>
                <a:lnTo>
                  <a:pt x="347700" y="241338"/>
                </a:lnTo>
                <a:lnTo>
                  <a:pt x="324739" y="256222"/>
                </a:lnTo>
                <a:lnTo>
                  <a:pt x="298538" y="261277"/>
                </a:lnTo>
                <a:lnTo>
                  <a:pt x="272288" y="256463"/>
                </a:lnTo>
                <a:lnTo>
                  <a:pt x="218833" y="222364"/>
                </a:lnTo>
                <a:lnTo>
                  <a:pt x="184035" y="216014"/>
                </a:lnTo>
                <a:lnTo>
                  <a:pt x="149237" y="222681"/>
                </a:lnTo>
                <a:lnTo>
                  <a:pt x="118897" y="242265"/>
                </a:lnTo>
                <a:lnTo>
                  <a:pt x="108051" y="250672"/>
                </a:lnTo>
                <a:lnTo>
                  <a:pt x="95859" y="256870"/>
                </a:lnTo>
                <a:lnTo>
                  <a:pt x="82638" y="260731"/>
                </a:lnTo>
                <a:lnTo>
                  <a:pt x="68694" y="262153"/>
                </a:lnTo>
                <a:lnTo>
                  <a:pt x="54762" y="260997"/>
                </a:lnTo>
                <a:lnTo>
                  <a:pt x="41668" y="257340"/>
                </a:lnTo>
                <a:lnTo>
                  <a:pt x="29718" y="251282"/>
                </a:lnTo>
                <a:lnTo>
                  <a:pt x="19227" y="242951"/>
                </a:lnTo>
                <a:lnTo>
                  <a:pt x="14998" y="238823"/>
                </a:lnTo>
                <a:lnTo>
                  <a:pt x="8229" y="238912"/>
                </a:lnTo>
                <a:lnTo>
                  <a:pt x="0" y="247383"/>
                </a:lnTo>
                <a:lnTo>
                  <a:pt x="88" y="254165"/>
                </a:lnTo>
                <a:lnTo>
                  <a:pt x="4305" y="258292"/>
                </a:lnTo>
                <a:lnTo>
                  <a:pt x="17881" y="269138"/>
                </a:lnTo>
                <a:lnTo>
                  <a:pt x="33248" y="277063"/>
                </a:lnTo>
                <a:lnTo>
                  <a:pt x="50038" y="281927"/>
                </a:lnTo>
                <a:lnTo>
                  <a:pt x="67868" y="283578"/>
                </a:lnTo>
                <a:lnTo>
                  <a:pt x="86829" y="281736"/>
                </a:lnTo>
                <a:lnTo>
                  <a:pt x="103835" y="276745"/>
                </a:lnTo>
                <a:lnTo>
                  <a:pt x="119519" y="268744"/>
                </a:lnTo>
                <a:lnTo>
                  <a:pt x="133515" y="257898"/>
                </a:lnTo>
                <a:lnTo>
                  <a:pt x="156959" y="242811"/>
                </a:lnTo>
                <a:lnTo>
                  <a:pt x="183972" y="237604"/>
                </a:lnTo>
                <a:lnTo>
                  <a:pt x="210972" y="242379"/>
                </a:lnTo>
                <a:lnTo>
                  <a:pt x="234416" y="257276"/>
                </a:lnTo>
                <a:lnTo>
                  <a:pt x="248246" y="268198"/>
                </a:lnTo>
                <a:lnTo>
                  <a:pt x="263740" y="276186"/>
                </a:lnTo>
                <a:lnTo>
                  <a:pt x="280530" y="281089"/>
                </a:lnTo>
                <a:lnTo>
                  <a:pt x="298615" y="282752"/>
                </a:lnTo>
                <a:lnTo>
                  <a:pt x="316407" y="280987"/>
                </a:lnTo>
                <a:lnTo>
                  <a:pt x="333260" y="275945"/>
                </a:lnTo>
                <a:lnTo>
                  <a:pt x="348792" y="267792"/>
                </a:lnTo>
                <a:lnTo>
                  <a:pt x="362610" y="256679"/>
                </a:lnTo>
                <a:lnTo>
                  <a:pt x="366839" y="252552"/>
                </a:lnTo>
                <a:lnTo>
                  <a:pt x="366928" y="245770"/>
                </a:lnTo>
                <a:close/>
              </a:path>
              <a:path w="1271904" h="355600">
                <a:moveTo>
                  <a:pt x="366928" y="173761"/>
                </a:moveTo>
                <a:lnTo>
                  <a:pt x="358698" y="165290"/>
                </a:lnTo>
                <a:lnTo>
                  <a:pt x="351929" y="165201"/>
                </a:lnTo>
                <a:lnTo>
                  <a:pt x="347700" y="169329"/>
                </a:lnTo>
                <a:lnTo>
                  <a:pt x="324739" y="184213"/>
                </a:lnTo>
                <a:lnTo>
                  <a:pt x="298538" y="189268"/>
                </a:lnTo>
                <a:lnTo>
                  <a:pt x="272288" y="184454"/>
                </a:lnTo>
                <a:lnTo>
                  <a:pt x="218833" y="150342"/>
                </a:lnTo>
                <a:lnTo>
                  <a:pt x="184035" y="144005"/>
                </a:lnTo>
                <a:lnTo>
                  <a:pt x="149237" y="150672"/>
                </a:lnTo>
                <a:lnTo>
                  <a:pt x="118897" y="170256"/>
                </a:lnTo>
                <a:lnTo>
                  <a:pt x="108051" y="178663"/>
                </a:lnTo>
                <a:lnTo>
                  <a:pt x="95859" y="184861"/>
                </a:lnTo>
                <a:lnTo>
                  <a:pt x="82638" y="188722"/>
                </a:lnTo>
                <a:lnTo>
                  <a:pt x="68694" y="190144"/>
                </a:lnTo>
                <a:lnTo>
                  <a:pt x="54762" y="188988"/>
                </a:lnTo>
                <a:lnTo>
                  <a:pt x="41668" y="185331"/>
                </a:lnTo>
                <a:lnTo>
                  <a:pt x="29718" y="179273"/>
                </a:lnTo>
                <a:lnTo>
                  <a:pt x="19227" y="170942"/>
                </a:lnTo>
                <a:lnTo>
                  <a:pt x="14998" y="166814"/>
                </a:lnTo>
                <a:lnTo>
                  <a:pt x="8229" y="166903"/>
                </a:lnTo>
                <a:lnTo>
                  <a:pt x="0" y="175374"/>
                </a:lnTo>
                <a:lnTo>
                  <a:pt x="88" y="182156"/>
                </a:lnTo>
                <a:lnTo>
                  <a:pt x="4305" y="186283"/>
                </a:lnTo>
                <a:lnTo>
                  <a:pt x="17881" y="197116"/>
                </a:lnTo>
                <a:lnTo>
                  <a:pt x="33248" y="205054"/>
                </a:lnTo>
                <a:lnTo>
                  <a:pt x="50038" y="209918"/>
                </a:lnTo>
                <a:lnTo>
                  <a:pt x="67868" y="211569"/>
                </a:lnTo>
                <a:lnTo>
                  <a:pt x="86829" y="209727"/>
                </a:lnTo>
                <a:lnTo>
                  <a:pt x="103835" y="204736"/>
                </a:lnTo>
                <a:lnTo>
                  <a:pt x="119519" y="196735"/>
                </a:lnTo>
                <a:lnTo>
                  <a:pt x="133515" y="185889"/>
                </a:lnTo>
                <a:lnTo>
                  <a:pt x="156959" y="170802"/>
                </a:lnTo>
                <a:lnTo>
                  <a:pt x="183972" y="165582"/>
                </a:lnTo>
                <a:lnTo>
                  <a:pt x="210972" y="170370"/>
                </a:lnTo>
                <a:lnTo>
                  <a:pt x="234416" y="185267"/>
                </a:lnTo>
                <a:lnTo>
                  <a:pt x="248246" y="196189"/>
                </a:lnTo>
                <a:lnTo>
                  <a:pt x="263740" y="204165"/>
                </a:lnTo>
                <a:lnTo>
                  <a:pt x="280530" y="209067"/>
                </a:lnTo>
                <a:lnTo>
                  <a:pt x="298615" y="210743"/>
                </a:lnTo>
                <a:lnTo>
                  <a:pt x="316407" y="208978"/>
                </a:lnTo>
                <a:lnTo>
                  <a:pt x="333260" y="203936"/>
                </a:lnTo>
                <a:lnTo>
                  <a:pt x="348792" y="195783"/>
                </a:lnTo>
                <a:lnTo>
                  <a:pt x="362610" y="184670"/>
                </a:lnTo>
                <a:lnTo>
                  <a:pt x="366839" y="180543"/>
                </a:lnTo>
                <a:lnTo>
                  <a:pt x="366928" y="173761"/>
                </a:lnTo>
                <a:close/>
              </a:path>
              <a:path w="1271904" h="355600">
                <a:moveTo>
                  <a:pt x="1271676" y="173761"/>
                </a:moveTo>
                <a:lnTo>
                  <a:pt x="1263446" y="165290"/>
                </a:lnTo>
                <a:lnTo>
                  <a:pt x="1256677" y="165201"/>
                </a:lnTo>
                <a:lnTo>
                  <a:pt x="1252448" y="169329"/>
                </a:lnTo>
                <a:lnTo>
                  <a:pt x="1229487" y="184213"/>
                </a:lnTo>
                <a:lnTo>
                  <a:pt x="1203286" y="189268"/>
                </a:lnTo>
                <a:lnTo>
                  <a:pt x="1177036" y="184454"/>
                </a:lnTo>
                <a:lnTo>
                  <a:pt x="1123581" y="150342"/>
                </a:lnTo>
                <a:lnTo>
                  <a:pt x="1088783" y="144005"/>
                </a:lnTo>
                <a:lnTo>
                  <a:pt x="1053985" y="150672"/>
                </a:lnTo>
                <a:lnTo>
                  <a:pt x="1023645" y="170256"/>
                </a:lnTo>
                <a:lnTo>
                  <a:pt x="1012786" y="178663"/>
                </a:lnTo>
                <a:lnTo>
                  <a:pt x="1000594" y="184861"/>
                </a:lnTo>
                <a:lnTo>
                  <a:pt x="987374" y="188722"/>
                </a:lnTo>
                <a:lnTo>
                  <a:pt x="973442" y="190144"/>
                </a:lnTo>
                <a:lnTo>
                  <a:pt x="959497" y="188988"/>
                </a:lnTo>
                <a:lnTo>
                  <a:pt x="946404" y="185331"/>
                </a:lnTo>
                <a:lnTo>
                  <a:pt x="934453" y="179273"/>
                </a:lnTo>
                <a:lnTo>
                  <a:pt x="923975" y="170942"/>
                </a:lnTo>
                <a:lnTo>
                  <a:pt x="919746" y="166814"/>
                </a:lnTo>
                <a:lnTo>
                  <a:pt x="912977" y="166903"/>
                </a:lnTo>
                <a:lnTo>
                  <a:pt x="904748" y="175374"/>
                </a:lnTo>
                <a:lnTo>
                  <a:pt x="904836" y="182156"/>
                </a:lnTo>
                <a:lnTo>
                  <a:pt x="909053" y="186283"/>
                </a:lnTo>
                <a:lnTo>
                  <a:pt x="922616" y="197116"/>
                </a:lnTo>
                <a:lnTo>
                  <a:pt x="937996" y="205054"/>
                </a:lnTo>
                <a:lnTo>
                  <a:pt x="954786" y="209918"/>
                </a:lnTo>
                <a:lnTo>
                  <a:pt x="972616" y="211569"/>
                </a:lnTo>
                <a:lnTo>
                  <a:pt x="991565" y="209727"/>
                </a:lnTo>
                <a:lnTo>
                  <a:pt x="1008570" y="204736"/>
                </a:lnTo>
                <a:lnTo>
                  <a:pt x="1024267" y="196735"/>
                </a:lnTo>
                <a:lnTo>
                  <a:pt x="1038263" y="185889"/>
                </a:lnTo>
                <a:lnTo>
                  <a:pt x="1061694" y="170802"/>
                </a:lnTo>
                <a:lnTo>
                  <a:pt x="1088707" y="165582"/>
                </a:lnTo>
                <a:lnTo>
                  <a:pt x="1115720" y="170370"/>
                </a:lnTo>
                <a:lnTo>
                  <a:pt x="1139164" y="185267"/>
                </a:lnTo>
                <a:lnTo>
                  <a:pt x="1152994" y="196189"/>
                </a:lnTo>
                <a:lnTo>
                  <a:pt x="1168488" y="204165"/>
                </a:lnTo>
                <a:lnTo>
                  <a:pt x="1185265" y="209067"/>
                </a:lnTo>
                <a:lnTo>
                  <a:pt x="1203363" y="210743"/>
                </a:lnTo>
                <a:lnTo>
                  <a:pt x="1221143" y="208978"/>
                </a:lnTo>
                <a:lnTo>
                  <a:pt x="1237996" y="203936"/>
                </a:lnTo>
                <a:lnTo>
                  <a:pt x="1253528" y="195783"/>
                </a:lnTo>
                <a:lnTo>
                  <a:pt x="1267358" y="184670"/>
                </a:lnTo>
                <a:lnTo>
                  <a:pt x="1271587" y="180543"/>
                </a:lnTo>
                <a:lnTo>
                  <a:pt x="1271676" y="173761"/>
                </a:lnTo>
                <a:close/>
              </a:path>
              <a:path w="1271904" h="355600">
                <a:moveTo>
                  <a:pt x="1271676" y="101752"/>
                </a:moveTo>
                <a:lnTo>
                  <a:pt x="1263446" y="93281"/>
                </a:lnTo>
                <a:lnTo>
                  <a:pt x="1256677" y="93192"/>
                </a:lnTo>
                <a:lnTo>
                  <a:pt x="1252448" y="97320"/>
                </a:lnTo>
                <a:lnTo>
                  <a:pt x="1229487" y="112217"/>
                </a:lnTo>
                <a:lnTo>
                  <a:pt x="1203286" y="117259"/>
                </a:lnTo>
                <a:lnTo>
                  <a:pt x="1177036" y="112458"/>
                </a:lnTo>
                <a:lnTo>
                  <a:pt x="1123581" y="78346"/>
                </a:lnTo>
                <a:lnTo>
                  <a:pt x="1088783" y="72009"/>
                </a:lnTo>
                <a:lnTo>
                  <a:pt x="1053985" y="78676"/>
                </a:lnTo>
                <a:lnTo>
                  <a:pt x="1023645" y="98247"/>
                </a:lnTo>
                <a:lnTo>
                  <a:pt x="1012786" y="106654"/>
                </a:lnTo>
                <a:lnTo>
                  <a:pt x="1000594" y="112852"/>
                </a:lnTo>
                <a:lnTo>
                  <a:pt x="987374" y="116725"/>
                </a:lnTo>
                <a:lnTo>
                  <a:pt x="973442" y="118135"/>
                </a:lnTo>
                <a:lnTo>
                  <a:pt x="959497" y="116992"/>
                </a:lnTo>
                <a:lnTo>
                  <a:pt x="946404" y="113334"/>
                </a:lnTo>
                <a:lnTo>
                  <a:pt x="934453" y="107276"/>
                </a:lnTo>
                <a:lnTo>
                  <a:pt x="923975" y="98933"/>
                </a:lnTo>
                <a:lnTo>
                  <a:pt x="919746" y="94805"/>
                </a:lnTo>
                <a:lnTo>
                  <a:pt x="912977" y="94894"/>
                </a:lnTo>
                <a:lnTo>
                  <a:pt x="904748" y="103365"/>
                </a:lnTo>
                <a:lnTo>
                  <a:pt x="904836" y="110147"/>
                </a:lnTo>
                <a:lnTo>
                  <a:pt x="909053" y="114274"/>
                </a:lnTo>
                <a:lnTo>
                  <a:pt x="922616" y="125120"/>
                </a:lnTo>
                <a:lnTo>
                  <a:pt x="937996" y="133045"/>
                </a:lnTo>
                <a:lnTo>
                  <a:pt x="954786" y="137909"/>
                </a:lnTo>
                <a:lnTo>
                  <a:pt x="972616" y="139560"/>
                </a:lnTo>
                <a:lnTo>
                  <a:pt x="991565" y="137731"/>
                </a:lnTo>
                <a:lnTo>
                  <a:pt x="1008570" y="132740"/>
                </a:lnTo>
                <a:lnTo>
                  <a:pt x="1024267" y="124739"/>
                </a:lnTo>
                <a:lnTo>
                  <a:pt x="1038263" y="113880"/>
                </a:lnTo>
                <a:lnTo>
                  <a:pt x="1061694" y="98793"/>
                </a:lnTo>
                <a:lnTo>
                  <a:pt x="1088707" y="93586"/>
                </a:lnTo>
                <a:lnTo>
                  <a:pt x="1115720" y="98374"/>
                </a:lnTo>
                <a:lnTo>
                  <a:pt x="1139164" y="113258"/>
                </a:lnTo>
                <a:lnTo>
                  <a:pt x="1152994" y="124180"/>
                </a:lnTo>
                <a:lnTo>
                  <a:pt x="1168488" y="132168"/>
                </a:lnTo>
                <a:lnTo>
                  <a:pt x="1185265" y="137071"/>
                </a:lnTo>
                <a:lnTo>
                  <a:pt x="1203363" y="138734"/>
                </a:lnTo>
                <a:lnTo>
                  <a:pt x="1221143" y="136969"/>
                </a:lnTo>
                <a:lnTo>
                  <a:pt x="1237996" y="131927"/>
                </a:lnTo>
                <a:lnTo>
                  <a:pt x="1253528" y="123774"/>
                </a:lnTo>
                <a:lnTo>
                  <a:pt x="1267358" y="112661"/>
                </a:lnTo>
                <a:lnTo>
                  <a:pt x="1271587" y="108534"/>
                </a:lnTo>
                <a:lnTo>
                  <a:pt x="1271676" y="101752"/>
                </a:lnTo>
                <a:close/>
              </a:path>
              <a:path w="1271904" h="355600">
                <a:moveTo>
                  <a:pt x="1271676" y="29743"/>
                </a:moveTo>
                <a:lnTo>
                  <a:pt x="1263446" y="21272"/>
                </a:lnTo>
                <a:lnTo>
                  <a:pt x="1256677" y="21183"/>
                </a:lnTo>
                <a:lnTo>
                  <a:pt x="1252448" y="25311"/>
                </a:lnTo>
                <a:lnTo>
                  <a:pt x="1229487" y="40208"/>
                </a:lnTo>
                <a:lnTo>
                  <a:pt x="1203286" y="45250"/>
                </a:lnTo>
                <a:lnTo>
                  <a:pt x="1177036" y="40449"/>
                </a:lnTo>
                <a:lnTo>
                  <a:pt x="1123581" y="6337"/>
                </a:lnTo>
                <a:lnTo>
                  <a:pt x="1088783" y="0"/>
                </a:lnTo>
                <a:lnTo>
                  <a:pt x="1053985" y="6654"/>
                </a:lnTo>
                <a:lnTo>
                  <a:pt x="1023645" y="26238"/>
                </a:lnTo>
                <a:lnTo>
                  <a:pt x="1012786" y="34645"/>
                </a:lnTo>
                <a:lnTo>
                  <a:pt x="1000594" y="40843"/>
                </a:lnTo>
                <a:lnTo>
                  <a:pt x="987374" y="44716"/>
                </a:lnTo>
                <a:lnTo>
                  <a:pt x="973442" y="46126"/>
                </a:lnTo>
                <a:lnTo>
                  <a:pt x="959497" y="44983"/>
                </a:lnTo>
                <a:lnTo>
                  <a:pt x="946404" y="41325"/>
                </a:lnTo>
                <a:lnTo>
                  <a:pt x="934453" y="35267"/>
                </a:lnTo>
                <a:lnTo>
                  <a:pt x="923975" y="26924"/>
                </a:lnTo>
                <a:lnTo>
                  <a:pt x="919746" y="22796"/>
                </a:lnTo>
                <a:lnTo>
                  <a:pt x="912977" y="22885"/>
                </a:lnTo>
                <a:lnTo>
                  <a:pt x="904748" y="31356"/>
                </a:lnTo>
                <a:lnTo>
                  <a:pt x="904836" y="38138"/>
                </a:lnTo>
                <a:lnTo>
                  <a:pt x="909053" y="42265"/>
                </a:lnTo>
                <a:lnTo>
                  <a:pt x="922616" y="53111"/>
                </a:lnTo>
                <a:lnTo>
                  <a:pt x="937996" y="61036"/>
                </a:lnTo>
                <a:lnTo>
                  <a:pt x="954786" y="65900"/>
                </a:lnTo>
                <a:lnTo>
                  <a:pt x="972616" y="67551"/>
                </a:lnTo>
                <a:lnTo>
                  <a:pt x="991565" y="65722"/>
                </a:lnTo>
                <a:lnTo>
                  <a:pt x="1008570" y="60718"/>
                </a:lnTo>
                <a:lnTo>
                  <a:pt x="1024267" y="52730"/>
                </a:lnTo>
                <a:lnTo>
                  <a:pt x="1038263" y="41871"/>
                </a:lnTo>
                <a:lnTo>
                  <a:pt x="1061694" y="26784"/>
                </a:lnTo>
                <a:lnTo>
                  <a:pt x="1088707" y="21577"/>
                </a:lnTo>
                <a:lnTo>
                  <a:pt x="1115720" y="26365"/>
                </a:lnTo>
                <a:lnTo>
                  <a:pt x="1139164" y="41249"/>
                </a:lnTo>
                <a:lnTo>
                  <a:pt x="1152994" y="52171"/>
                </a:lnTo>
                <a:lnTo>
                  <a:pt x="1168488" y="60159"/>
                </a:lnTo>
                <a:lnTo>
                  <a:pt x="1185265" y="65062"/>
                </a:lnTo>
                <a:lnTo>
                  <a:pt x="1203363" y="66725"/>
                </a:lnTo>
                <a:lnTo>
                  <a:pt x="1221143" y="64960"/>
                </a:lnTo>
                <a:lnTo>
                  <a:pt x="1237996" y="59918"/>
                </a:lnTo>
                <a:lnTo>
                  <a:pt x="1253528" y="51765"/>
                </a:lnTo>
                <a:lnTo>
                  <a:pt x="1267358" y="40652"/>
                </a:lnTo>
                <a:lnTo>
                  <a:pt x="1271587" y="36525"/>
                </a:lnTo>
                <a:lnTo>
                  <a:pt x="1271676" y="29743"/>
                </a:lnTo>
                <a:close/>
              </a:path>
            </a:pathLst>
          </a:custGeom>
          <a:solidFill>
            <a:srgbClr val="000000"/>
          </a:solidFill>
        </p:spPr>
        <p:txBody>
          <a:bodyPr wrap="square" lIns="0" tIns="0" rIns="0" bIns="0" rtlCol="0"/>
          <a:lstStyle/>
          <a:p>
            <a:endParaRPr/>
          </a:p>
        </p:txBody>
      </p:sp>
      <p:sp>
        <p:nvSpPr>
          <p:cNvPr id="32" name="object 32"/>
          <p:cNvSpPr txBox="1"/>
          <p:nvPr/>
        </p:nvSpPr>
        <p:spPr>
          <a:xfrm>
            <a:off x="5922945" y="5238803"/>
            <a:ext cx="382905" cy="317500"/>
          </a:xfrm>
          <a:prstGeom prst="rect">
            <a:avLst/>
          </a:prstGeom>
        </p:spPr>
        <p:txBody>
          <a:bodyPr vert="horz" wrap="square" lIns="0" tIns="27939" rIns="0" bIns="0" rtlCol="0">
            <a:spAutoFit/>
          </a:bodyPr>
          <a:lstStyle/>
          <a:p>
            <a:pPr marL="44450" marR="5080" indent="-32384">
              <a:lnSpc>
                <a:spcPts val="1100"/>
              </a:lnSpc>
              <a:spcBef>
                <a:spcPts val="219"/>
              </a:spcBef>
            </a:pPr>
            <a:r>
              <a:rPr lang="ca-ES" sz="1000" b="1" dirty="0">
                <a:latin typeface="Arial"/>
              </a:rPr>
              <a:t>Ciutat Vella</a:t>
            </a:r>
            <a:endParaRPr lang="ca-ES" sz="1000">
              <a:latin typeface="Arial"/>
              <a:cs typeface="Arial"/>
            </a:endParaRPr>
          </a:p>
        </p:txBody>
      </p:sp>
      <p:sp>
        <p:nvSpPr>
          <p:cNvPr id="33" name="object 33"/>
          <p:cNvSpPr txBox="1"/>
          <p:nvPr/>
        </p:nvSpPr>
        <p:spPr>
          <a:xfrm>
            <a:off x="4492289" y="3949372"/>
            <a:ext cx="670841" cy="289823"/>
          </a:xfrm>
          <a:prstGeom prst="rect">
            <a:avLst/>
          </a:prstGeom>
        </p:spPr>
        <p:txBody>
          <a:bodyPr vert="horz" wrap="square" lIns="0" tIns="12700" rIns="0" bIns="0" rtlCol="0">
            <a:spAutoFit/>
          </a:bodyPr>
          <a:lstStyle/>
          <a:p>
            <a:pPr marL="12700">
              <a:lnSpc>
                <a:spcPct val="100000"/>
              </a:lnSpc>
              <a:spcBef>
                <a:spcPts val="100"/>
              </a:spcBef>
            </a:pPr>
            <a:r>
              <a:rPr lang="ca-ES" sz="1000" b="1" dirty="0">
                <a:latin typeface="Arial"/>
              </a:rPr>
              <a:t>Les</a:t>
            </a:r>
            <a:r>
              <a:rPr lang="ca-ES" dirty="0"/>
              <a:t> </a:t>
            </a:r>
            <a:r>
              <a:rPr lang="ca-ES" sz="1000" b="1" dirty="0">
                <a:latin typeface="Arial"/>
              </a:rPr>
              <a:t>Corts</a:t>
            </a:r>
            <a:endParaRPr lang="ca-ES" sz="1000" dirty="0">
              <a:latin typeface="Arial"/>
              <a:cs typeface="Arial"/>
            </a:endParaRPr>
          </a:p>
        </p:txBody>
      </p:sp>
      <p:sp>
        <p:nvSpPr>
          <p:cNvPr id="34" name="object 34"/>
          <p:cNvSpPr txBox="1"/>
          <p:nvPr/>
        </p:nvSpPr>
        <p:spPr>
          <a:xfrm>
            <a:off x="6670213" y="2897177"/>
            <a:ext cx="614498" cy="317500"/>
          </a:xfrm>
          <a:prstGeom prst="rect">
            <a:avLst/>
          </a:prstGeom>
        </p:spPr>
        <p:txBody>
          <a:bodyPr vert="horz" wrap="square" lIns="0" tIns="27939" rIns="0" bIns="0" rtlCol="0">
            <a:spAutoFit/>
          </a:bodyPr>
          <a:lstStyle/>
          <a:p>
            <a:pPr marL="12700" marR="5080" indent="82550">
              <a:lnSpc>
                <a:spcPts val="1100"/>
              </a:lnSpc>
              <a:spcBef>
                <a:spcPts val="219"/>
              </a:spcBef>
            </a:pPr>
            <a:r>
              <a:rPr lang="ca-ES" sz="1000" b="1" dirty="0">
                <a:latin typeface="Arial"/>
              </a:rPr>
              <a:t>Horta-Guinardó</a:t>
            </a:r>
            <a:endParaRPr lang="ca-ES" sz="1000" dirty="0">
              <a:latin typeface="Arial"/>
              <a:cs typeface="Arial"/>
            </a:endParaRPr>
          </a:p>
        </p:txBody>
      </p:sp>
      <p:sp>
        <p:nvSpPr>
          <p:cNvPr id="35" name="object 35"/>
          <p:cNvSpPr txBox="1"/>
          <p:nvPr/>
        </p:nvSpPr>
        <p:spPr>
          <a:xfrm>
            <a:off x="7957994" y="4011856"/>
            <a:ext cx="299085" cy="177800"/>
          </a:xfrm>
          <a:prstGeom prst="rect">
            <a:avLst/>
          </a:prstGeom>
        </p:spPr>
        <p:txBody>
          <a:bodyPr vert="horz" wrap="square" lIns="0" tIns="12700" rIns="0" bIns="0" rtlCol="0">
            <a:spAutoFit/>
          </a:bodyPr>
          <a:lstStyle/>
          <a:p>
            <a:pPr marL="12700">
              <a:lnSpc>
                <a:spcPct val="100000"/>
              </a:lnSpc>
              <a:spcBef>
                <a:spcPts val="100"/>
              </a:spcBef>
            </a:pPr>
            <a:r>
              <a:rPr lang="ca-ES" sz="1000" b="1" dirty="0">
                <a:latin typeface="Arial"/>
              </a:rPr>
              <a:t>Sant</a:t>
            </a:r>
            <a:endParaRPr lang="ca-ES" sz="1000">
              <a:latin typeface="Arial"/>
              <a:cs typeface="Arial"/>
            </a:endParaRPr>
          </a:p>
        </p:txBody>
      </p:sp>
      <p:sp>
        <p:nvSpPr>
          <p:cNvPr id="36" name="object 36"/>
          <p:cNvSpPr txBox="1"/>
          <p:nvPr/>
        </p:nvSpPr>
        <p:spPr>
          <a:xfrm>
            <a:off x="7875824" y="4151556"/>
            <a:ext cx="463550" cy="177800"/>
          </a:xfrm>
          <a:prstGeom prst="rect">
            <a:avLst/>
          </a:prstGeom>
        </p:spPr>
        <p:txBody>
          <a:bodyPr vert="horz" wrap="square" lIns="0" tIns="12700" rIns="0" bIns="0" rtlCol="0">
            <a:spAutoFit/>
          </a:bodyPr>
          <a:lstStyle/>
          <a:p>
            <a:pPr marL="12700">
              <a:lnSpc>
                <a:spcPct val="100000"/>
              </a:lnSpc>
              <a:spcBef>
                <a:spcPts val="100"/>
              </a:spcBef>
            </a:pPr>
            <a:r>
              <a:rPr lang="ca-ES" sz="1000" b="1" dirty="0">
                <a:latin typeface="Arial"/>
              </a:rPr>
              <a:t>Andreu</a:t>
            </a:r>
            <a:endParaRPr lang="ca-ES" sz="1000">
              <a:latin typeface="Arial"/>
              <a:cs typeface="Arial"/>
            </a:endParaRPr>
          </a:p>
        </p:txBody>
      </p:sp>
      <p:sp>
        <p:nvSpPr>
          <p:cNvPr id="37" name="object 37"/>
          <p:cNvSpPr txBox="1"/>
          <p:nvPr/>
        </p:nvSpPr>
        <p:spPr>
          <a:xfrm>
            <a:off x="5139899" y="3091487"/>
            <a:ext cx="876021" cy="761365"/>
          </a:xfrm>
          <a:prstGeom prst="rect">
            <a:avLst/>
          </a:prstGeom>
        </p:spPr>
        <p:txBody>
          <a:bodyPr vert="horz" wrap="square" lIns="0" tIns="27939" rIns="0" bIns="0" rtlCol="0">
            <a:spAutoFit/>
          </a:bodyPr>
          <a:lstStyle/>
          <a:p>
            <a:pPr marL="37465" marR="5080" indent="162560">
              <a:lnSpc>
                <a:spcPts val="1100"/>
              </a:lnSpc>
              <a:spcBef>
                <a:spcPts val="219"/>
              </a:spcBef>
            </a:pPr>
            <a:r>
              <a:rPr lang="ca-ES" sz="1000" b="1" dirty="0">
                <a:latin typeface="Arial"/>
              </a:rPr>
              <a:t>Sarrià - Sant</a:t>
            </a:r>
            <a:r>
              <a:rPr lang="ca-ES" dirty="0"/>
              <a:t> </a:t>
            </a:r>
            <a:r>
              <a:rPr lang="ca-ES" sz="1000" b="1" dirty="0">
                <a:latin typeface="Arial"/>
              </a:rPr>
              <a:t>Gervasi</a:t>
            </a:r>
            <a:endParaRPr lang="ca-ES" sz="1000" dirty="0">
              <a:latin typeface="Arial"/>
              <a:cs typeface="Arial"/>
            </a:endParaRPr>
          </a:p>
          <a:p>
            <a:pPr marL="12700">
              <a:lnSpc>
                <a:spcPct val="100000"/>
              </a:lnSpc>
              <a:spcBef>
                <a:spcPts val="670"/>
              </a:spcBef>
            </a:pPr>
            <a:r>
              <a:rPr lang="ca-ES" sz="800" b="1" dirty="0">
                <a:solidFill>
                  <a:srgbClr val="FFFFFF"/>
                </a:solidFill>
                <a:latin typeface="Arial"/>
              </a:rPr>
              <a:t>37</a:t>
            </a:r>
            <a:endParaRPr lang="ca-ES" sz="800" dirty="0">
              <a:latin typeface="Arial"/>
              <a:cs typeface="Arial"/>
            </a:endParaRPr>
          </a:p>
          <a:p>
            <a:pPr marL="612140">
              <a:lnSpc>
                <a:spcPts val="905"/>
              </a:lnSpc>
              <a:spcBef>
                <a:spcPts val="30"/>
              </a:spcBef>
            </a:pPr>
            <a:r>
              <a:rPr lang="ca-ES" sz="800" b="1" dirty="0">
                <a:solidFill>
                  <a:srgbClr val="FFFFFF"/>
                </a:solidFill>
                <a:latin typeface="Arial"/>
              </a:rPr>
              <a:t>33</a:t>
            </a:r>
            <a:endParaRPr lang="ca-ES" sz="800" dirty="0">
              <a:latin typeface="Arial"/>
              <a:cs typeface="Arial"/>
            </a:endParaRPr>
          </a:p>
          <a:p>
            <a:pPr marL="182245">
              <a:lnSpc>
                <a:spcPts val="905"/>
              </a:lnSpc>
            </a:pPr>
            <a:r>
              <a:rPr lang="ca-ES" sz="800" b="1" dirty="0">
                <a:solidFill>
                  <a:srgbClr val="FFFFFF"/>
                </a:solidFill>
                <a:latin typeface="Arial"/>
              </a:rPr>
              <a:t>38</a:t>
            </a:r>
            <a:endParaRPr lang="ca-ES" sz="800" dirty="0">
              <a:latin typeface="Arial"/>
              <a:cs typeface="Arial"/>
            </a:endParaRPr>
          </a:p>
        </p:txBody>
      </p:sp>
      <p:sp>
        <p:nvSpPr>
          <p:cNvPr id="38" name="object 38"/>
          <p:cNvSpPr txBox="1"/>
          <p:nvPr/>
        </p:nvSpPr>
        <p:spPr>
          <a:xfrm>
            <a:off x="5534455" y="3982434"/>
            <a:ext cx="133985"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15</a:t>
            </a:r>
            <a:endParaRPr lang="ca-ES" sz="800">
              <a:latin typeface="Arial"/>
              <a:cs typeface="Arial"/>
            </a:endParaRPr>
          </a:p>
        </p:txBody>
      </p:sp>
      <p:sp>
        <p:nvSpPr>
          <p:cNvPr id="39" name="object 39"/>
          <p:cNvSpPr txBox="1"/>
          <p:nvPr/>
        </p:nvSpPr>
        <p:spPr>
          <a:xfrm>
            <a:off x="6367888" y="3579147"/>
            <a:ext cx="137160"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21</a:t>
            </a:r>
            <a:endParaRPr lang="ca-ES" sz="800">
              <a:latin typeface="Arial"/>
              <a:cs typeface="Arial"/>
            </a:endParaRPr>
          </a:p>
        </p:txBody>
      </p:sp>
      <p:sp>
        <p:nvSpPr>
          <p:cNvPr id="40" name="object 40"/>
          <p:cNvSpPr txBox="1"/>
          <p:nvPr/>
        </p:nvSpPr>
        <p:spPr>
          <a:xfrm>
            <a:off x="6179648" y="4020146"/>
            <a:ext cx="153035"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22</a:t>
            </a:r>
            <a:endParaRPr lang="ca-ES" sz="800">
              <a:latin typeface="Arial"/>
              <a:cs typeface="Arial"/>
            </a:endParaRPr>
          </a:p>
        </p:txBody>
      </p:sp>
      <p:sp>
        <p:nvSpPr>
          <p:cNvPr id="41" name="object 41"/>
          <p:cNvSpPr txBox="1"/>
          <p:nvPr/>
        </p:nvSpPr>
        <p:spPr>
          <a:xfrm>
            <a:off x="6453737" y="3930103"/>
            <a:ext cx="132080"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12</a:t>
            </a:r>
            <a:endParaRPr lang="ca-ES" sz="800">
              <a:latin typeface="Arial"/>
              <a:cs typeface="Arial"/>
            </a:endParaRPr>
          </a:p>
        </p:txBody>
      </p:sp>
      <p:sp>
        <p:nvSpPr>
          <p:cNvPr id="42" name="object 42"/>
          <p:cNvSpPr txBox="1"/>
          <p:nvPr/>
        </p:nvSpPr>
        <p:spPr>
          <a:xfrm>
            <a:off x="7046428" y="4054346"/>
            <a:ext cx="136525"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16</a:t>
            </a:r>
            <a:endParaRPr lang="ca-ES" sz="800">
              <a:latin typeface="Arial"/>
              <a:cs typeface="Arial"/>
            </a:endParaRPr>
          </a:p>
        </p:txBody>
      </p:sp>
      <p:sp>
        <p:nvSpPr>
          <p:cNvPr id="43" name="object 43"/>
          <p:cNvSpPr txBox="1"/>
          <p:nvPr/>
        </p:nvSpPr>
        <p:spPr>
          <a:xfrm>
            <a:off x="6683156" y="3381146"/>
            <a:ext cx="152400"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07</a:t>
            </a:r>
            <a:endParaRPr lang="ca-ES" sz="800">
              <a:latin typeface="Arial"/>
              <a:cs typeface="Arial"/>
            </a:endParaRPr>
          </a:p>
        </p:txBody>
      </p:sp>
      <p:sp>
        <p:nvSpPr>
          <p:cNvPr id="44" name="object 44"/>
          <p:cNvSpPr txBox="1"/>
          <p:nvPr/>
        </p:nvSpPr>
        <p:spPr>
          <a:xfrm>
            <a:off x="7109378" y="3291146"/>
            <a:ext cx="135255"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18</a:t>
            </a:r>
            <a:endParaRPr lang="ca-ES" sz="800">
              <a:latin typeface="Arial"/>
              <a:cs typeface="Arial"/>
            </a:endParaRPr>
          </a:p>
        </p:txBody>
      </p:sp>
      <p:sp>
        <p:nvSpPr>
          <p:cNvPr id="45" name="object 45"/>
          <p:cNvSpPr txBox="1"/>
          <p:nvPr/>
        </p:nvSpPr>
        <p:spPr>
          <a:xfrm>
            <a:off x="6442412" y="2902591"/>
            <a:ext cx="158115"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40</a:t>
            </a:r>
            <a:endParaRPr lang="ca-ES" sz="800">
              <a:latin typeface="Arial"/>
              <a:cs typeface="Arial"/>
            </a:endParaRPr>
          </a:p>
        </p:txBody>
      </p:sp>
      <p:sp>
        <p:nvSpPr>
          <p:cNvPr id="46" name="object 46"/>
          <p:cNvSpPr txBox="1"/>
          <p:nvPr/>
        </p:nvSpPr>
        <p:spPr>
          <a:xfrm>
            <a:off x="7632001" y="3024746"/>
            <a:ext cx="160020"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06</a:t>
            </a:r>
            <a:endParaRPr lang="ca-ES" sz="800">
              <a:latin typeface="Arial"/>
              <a:cs typeface="Arial"/>
            </a:endParaRPr>
          </a:p>
        </p:txBody>
      </p:sp>
      <p:sp>
        <p:nvSpPr>
          <p:cNvPr id="47" name="object 47"/>
          <p:cNvSpPr txBox="1"/>
          <p:nvPr/>
        </p:nvSpPr>
        <p:spPr>
          <a:xfrm>
            <a:off x="7572772" y="3318146"/>
            <a:ext cx="129539"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17</a:t>
            </a:r>
            <a:endParaRPr lang="ca-ES" sz="800">
              <a:latin typeface="Arial"/>
              <a:cs typeface="Arial"/>
            </a:endParaRPr>
          </a:p>
        </p:txBody>
      </p:sp>
      <p:sp>
        <p:nvSpPr>
          <p:cNvPr id="48" name="object 48"/>
          <p:cNvSpPr txBox="1"/>
          <p:nvPr/>
        </p:nvSpPr>
        <p:spPr>
          <a:xfrm>
            <a:off x="7751478" y="3073893"/>
            <a:ext cx="507618" cy="499745"/>
          </a:xfrm>
          <a:prstGeom prst="rect">
            <a:avLst/>
          </a:prstGeom>
        </p:spPr>
        <p:txBody>
          <a:bodyPr vert="horz" wrap="square" lIns="0" tIns="39370" rIns="0" bIns="0" rtlCol="0">
            <a:spAutoFit/>
          </a:bodyPr>
          <a:lstStyle/>
          <a:p>
            <a:pPr marR="5080" algn="r">
              <a:lnSpc>
                <a:spcPct val="100000"/>
              </a:lnSpc>
              <a:spcBef>
                <a:spcPts val="310"/>
              </a:spcBef>
            </a:pPr>
            <a:r>
              <a:rPr lang="ca-ES" sz="800" b="1" dirty="0">
                <a:solidFill>
                  <a:srgbClr val="FFFFFF"/>
                </a:solidFill>
                <a:latin typeface="Arial"/>
              </a:rPr>
              <a:t>25</a:t>
            </a:r>
            <a:endParaRPr lang="ca-ES" sz="800" dirty="0">
              <a:latin typeface="Arial"/>
              <a:cs typeface="Arial"/>
            </a:endParaRPr>
          </a:p>
          <a:p>
            <a:pPr marL="12700" marR="48895" indent="57785">
              <a:lnSpc>
                <a:spcPts val="1100"/>
              </a:lnSpc>
              <a:spcBef>
                <a:spcPts val="384"/>
              </a:spcBef>
            </a:pPr>
            <a:r>
              <a:rPr lang="ca-ES" sz="1000" b="1" dirty="0">
                <a:latin typeface="Arial"/>
              </a:rPr>
              <a:t>Nou Barris</a:t>
            </a:r>
            <a:endParaRPr lang="ca-ES" sz="1000" dirty="0">
              <a:latin typeface="Arial"/>
              <a:cs typeface="Arial"/>
            </a:endParaRPr>
          </a:p>
        </p:txBody>
      </p:sp>
      <p:sp>
        <p:nvSpPr>
          <p:cNvPr id="49" name="object 49"/>
          <p:cNvSpPr txBox="1"/>
          <p:nvPr/>
        </p:nvSpPr>
        <p:spPr>
          <a:xfrm>
            <a:off x="8354917" y="2904147"/>
            <a:ext cx="151765"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27</a:t>
            </a:r>
            <a:endParaRPr lang="ca-ES" sz="800">
              <a:latin typeface="Arial"/>
              <a:cs typeface="Arial"/>
            </a:endParaRPr>
          </a:p>
        </p:txBody>
      </p:sp>
      <p:sp>
        <p:nvSpPr>
          <p:cNvPr id="50" name="object 50"/>
          <p:cNvSpPr txBox="1"/>
          <p:nvPr/>
        </p:nvSpPr>
        <p:spPr>
          <a:xfrm>
            <a:off x="8604184" y="2992678"/>
            <a:ext cx="158115"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08</a:t>
            </a:r>
            <a:endParaRPr lang="ca-ES" sz="800">
              <a:latin typeface="Arial"/>
              <a:cs typeface="Arial"/>
            </a:endParaRPr>
          </a:p>
        </p:txBody>
      </p:sp>
      <p:sp>
        <p:nvSpPr>
          <p:cNvPr id="51" name="object 51"/>
          <p:cNvSpPr txBox="1"/>
          <p:nvPr/>
        </p:nvSpPr>
        <p:spPr>
          <a:xfrm>
            <a:off x="8310178" y="3316678"/>
            <a:ext cx="156210"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39</a:t>
            </a:r>
            <a:endParaRPr lang="ca-ES" sz="800">
              <a:latin typeface="Arial"/>
              <a:cs typeface="Arial"/>
            </a:endParaRPr>
          </a:p>
        </p:txBody>
      </p:sp>
      <p:sp>
        <p:nvSpPr>
          <p:cNvPr id="52" name="object 52"/>
          <p:cNvSpPr txBox="1"/>
          <p:nvPr/>
        </p:nvSpPr>
        <p:spPr>
          <a:xfrm>
            <a:off x="7443161" y="3737590"/>
            <a:ext cx="153670"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24</a:t>
            </a:r>
            <a:endParaRPr lang="ca-ES" sz="800">
              <a:latin typeface="Arial"/>
              <a:cs typeface="Arial"/>
            </a:endParaRPr>
          </a:p>
        </p:txBody>
      </p:sp>
      <p:sp>
        <p:nvSpPr>
          <p:cNvPr id="53" name="object 53"/>
          <p:cNvSpPr txBox="1"/>
          <p:nvPr/>
        </p:nvSpPr>
        <p:spPr>
          <a:xfrm>
            <a:off x="7778710" y="4043634"/>
            <a:ext cx="133350"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31</a:t>
            </a:r>
            <a:endParaRPr lang="ca-ES" sz="800">
              <a:latin typeface="Arial"/>
              <a:cs typeface="Arial"/>
            </a:endParaRPr>
          </a:p>
        </p:txBody>
      </p:sp>
      <p:sp>
        <p:nvSpPr>
          <p:cNvPr id="54" name="object 54"/>
          <p:cNvSpPr txBox="1"/>
          <p:nvPr/>
        </p:nvSpPr>
        <p:spPr>
          <a:xfrm>
            <a:off x="8374495" y="3996747"/>
            <a:ext cx="158115"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04</a:t>
            </a:r>
            <a:endParaRPr lang="ca-ES" sz="800">
              <a:latin typeface="Arial"/>
              <a:cs typeface="Arial"/>
            </a:endParaRPr>
          </a:p>
        </p:txBody>
      </p:sp>
      <p:sp>
        <p:nvSpPr>
          <p:cNvPr id="55" name="object 55"/>
          <p:cNvSpPr txBox="1"/>
          <p:nvPr/>
        </p:nvSpPr>
        <p:spPr>
          <a:xfrm>
            <a:off x="7433955" y="4207027"/>
            <a:ext cx="133985"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13</a:t>
            </a:r>
            <a:endParaRPr lang="ca-ES" sz="800">
              <a:latin typeface="Arial"/>
              <a:cs typeface="Arial"/>
            </a:endParaRPr>
          </a:p>
        </p:txBody>
      </p:sp>
      <p:sp>
        <p:nvSpPr>
          <p:cNvPr id="56" name="object 56"/>
          <p:cNvSpPr txBox="1"/>
          <p:nvPr/>
        </p:nvSpPr>
        <p:spPr>
          <a:xfrm>
            <a:off x="7080586" y="4802959"/>
            <a:ext cx="158750"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09</a:t>
            </a:r>
            <a:endParaRPr lang="ca-ES" sz="800">
              <a:latin typeface="Arial"/>
              <a:cs typeface="Arial"/>
            </a:endParaRPr>
          </a:p>
        </p:txBody>
      </p:sp>
      <p:sp>
        <p:nvSpPr>
          <p:cNvPr id="57" name="object 57"/>
          <p:cNvSpPr txBox="1"/>
          <p:nvPr/>
        </p:nvSpPr>
        <p:spPr>
          <a:xfrm>
            <a:off x="7405380" y="4866322"/>
            <a:ext cx="158115"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29</a:t>
            </a:r>
            <a:endParaRPr lang="ca-ES" sz="800">
              <a:latin typeface="Arial"/>
              <a:cs typeface="Arial"/>
            </a:endParaRPr>
          </a:p>
        </p:txBody>
      </p:sp>
      <p:sp>
        <p:nvSpPr>
          <p:cNvPr id="58" name="object 58"/>
          <p:cNvSpPr txBox="1"/>
          <p:nvPr/>
        </p:nvSpPr>
        <p:spPr>
          <a:xfrm>
            <a:off x="7747153" y="4720345"/>
            <a:ext cx="157480"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34</a:t>
            </a:r>
            <a:endParaRPr lang="ca-ES" sz="800">
              <a:latin typeface="Arial"/>
              <a:cs typeface="Arial"/>
            </a:endParaRPr>
          </a:p>
        </p:txBody>
      </p:sp>
      <p:sp>
        <p:nvSpPr>
          <p:cNvPr id="59" name="object 59"/>
          <p:cNvSpPr txBox="1"/>
          <p:nvPr/>
        </p:nvSpPr>
        <p:spPr>
          <a:xfrm>
            <a:off x="7887016" y="5069591"/>
            <a:ext cx="156845"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03</a:t>
            </a:r>
            <a:endParaRPr lang="ca-ES" sz="800">
              <a:latin typeface="Arial"/>
              <a:cs typeface="Arial"/>
            </a:endParaRPr>
          </a:p>
        </p:txBody>
      </p:sp>
      <p:sp>
        <p:nvSpPr>
          <p:cNvPr id="60" name="object 60"/>
          <p:cNvSpPr txBox="1"/>
          <p:nvPr/>
        </p:nvSpPr>
        <p:spPr>
          <a:xfrm>
            <a:off x="7040058" y="5045075"/>
            <a:ext cx="774700" cy="605294"/>
          </a:xfrm>
          <a:prstGeom prst="rect">
            <a:avLst/>
          </a:prstGeom>
        </p:spPr>
        <p:txBody>
          <a:bodyPr vert="horz" wrap="square" lIns="0" tIns="12700" rIns="0" bIns="0" rtlCol="0">
            <a:spAutoFit/>
          </a:bodyPr>
          <a:lstStyle/>
          <a:p>
            <a:pPr marL="83820">
              <a:lnSpc>
                <a:spcPct val="100000"/>
              </a:lnSpc>
              <a:spcBef>
                <a:spcPts val="100"/>
              </a:spcBef>
            </a:pPr>
            <a:r>
              <a:rPr lang="ca-ES" sz="1000" b="1" dirty="0">
                <a:latin typeface="Arial"/>
              </a:rPr>
              <a:t>Sant</a:t>
            </a:r>
            <a:r>
              <a:rPr lang="ca-ES" dirty="0"/>
              <a:t> </a:t>
            </a:r>
            <a:r>
              <a:rPr lang="ca-ES" sz="1000" b="1" dirty="0">
                <a:latin typeface="Arial"/>
              </a:rPr>
              <a:t>Martí</a:t>
            </a:r>
            <a:endParaRPr lang="ca-ES" sz="1000" dirty="0">
              <a:latin typeface="Arial"/>
              <a:cs typeface="Arial"/>
            </a:endParaRPr>
          </a:p>
          <a:p>
            <a:pPr>
              <a:lnSpc>
                <a:spcPct val="100000"/>
              </a:lnSpc>
              <a:spcBef>
                <a:spcPts val="5"/>
              </a:spcBef>
            </a:pPr>
            <a:endParaRPr lang="ca-ES" sz="1250" dirty="0">
              <a:latin typeface="Arial"/>
              <a:cs typeface="Arial"/>
            </a:endParaRPr>
          </a:p>
          <a:p>
            <a:pPr marL="12700">
              <a:lnSpc>
                <a:spcPct val="100000"/>
              </a:lnSpc>
            </a:pPr>
            <a:r>
              <a:rPr lang="ca-ES" sz="800" b="1" dirty="0">
                <a:solidFill>
                  <a:srgbClr val="FFFFFF"/>
                </a:solidFill>
                <a:latin typeface="Arial"/>
              </a:rPr>
              <a:t>28</a:t>
            </a:r>
            <a:endParaRPr lang="ca-ES" sz="800" dirty="0">
              <a:latin typeface="Arial"/>
              <a:cs typeface="Arial"/>
            </a:endParaRPr>
          </a:p>
        </p:txBody>
      </p:sp>
      <p:sp>
        <p:nvSpPr>
          <p:cNvPr id="61" name="object 61"/>
          <p:cNvSpPr txBox="1"/>
          <p:nvPr/>
        </p:nvSpPr>
        <p:spPr>
          <a:xfrm>
            <a:off x="5685504" y="4179402"/>
            <a:ext cx="888118" cy="767715"/>
          </a:xfrm>
          <a:prstGeom prst="rect">
            <a:avLst/>
          </a:prstGeom>
        </p:spPr>
        <p:txBody>
          <a:bodyPr vert="horz" wrap="square" lIns="0" tIns="29209" rIns="0" bIns="0" rtlCol="0">
            <a:spAutoFit/>
          </a:bodyPr>
          <a:lstStyle/>
          <a:p>
            <a:pPr marL="364490">
              <a:lnSpc>
                <a:spcPct val="100000"/>
              </a:lnSpc>
              <a:spcBef>
                <a:spcPts val="229"/>
              </a:spcBef>
            </a:pPr>
            <a:r>
              <a:rPr lang="ca-ES" sz="1000" b="1" dirty="0">
                <a:latin typeface="Arial"/>
              </a:rPr>
              <a:t>Gràcia</a:t>
            </a:r>
            <a:endParaRPr lang="ca-ES" sz="1000" dirty="0">
              <a:latin typeface="Arial"/>
              <a:cs typeface="Arial"/>
            </a:endParaRPr>
          </a:p>
          <a:p>
            <a:pPr marR="71755" algn="r">
              <a:lnSpc>
                <a:spcPct val="100000"/>
              </a:lnSpc>
              <a:spcBef>
                <a:spcPts val="105"/>
              </a:spcBef>
            </a:pPr>
            <a:r>
              <a:rPr lang="ca-ES" sz="800" b="1" dirty="0">
                <a:solidFill>
                  <a:srgbClr val="FFFFFF"/>
                </a:solidFill>
                <a:latin typeface="Arial"/>
              </a:rPr>
              <a:t>01</a:t>
            </a:r>
            <a:endParaRPr lang="ca-ES" sz="800" dirty="0">
              <a:latin typeface="Arial"/>
              <a:cs typeface="Arial"/>
            </a:endParaRPr>
          </a:p>
          <a:p>
            <a:pPr>
              <a:lnSpc>
                <a:spcPct val="100000"/>
              </a:lnSpc>
              <a:spcBef>
                <a:spcPts val="30"/>
              </a:spcBef>
            </a:pPr>
            <a:endParaRPr lang="ca-ES" sz="1000" dirty="0">
              <a:latin typeface="Arial"/>
              <a:cs typeface="Arial"/>
            </a:endParaRPr>
          </a:p>
          <a:p>
            <a:pPr marR="125730" algn="ctr">
              <a:lnSpc>
                <a:spcPct val="100000"/>
              </a:lnSpc>
            </a:pPr>
            <a:r>
              <a:rPr lang="ca-ES" sz="800" b="1" dirty="0">
                <a:solidFill>
                  <a:srgbClr val="FFFFFF"/>
                </a:solidFill>
                <a:latin typeface="Arial"/>
              </a:rPr>
              <a:t>10</a:t>
            </a:r>
            <a:endParaRPr lang="ca-ES" sz="800" dirty="0">
              <a:latin typeface="Arial"/>
              <a:cs typeface="Arial"/>
            </a:endParaRPr>
          </a:p>
          <a:p>
            <a:pPr marR="182880" algn="ctr">
              <a:lnSpc>
                <a:spcPct val="100000"/>
              </a:lnSpc>
              <a:spcBef>
                <a:spcPts val="105"/>
              </a:spcBef>
            </a:pPr>
            <a:r>
              <a:rPr lang="ca-ES" sz="1000" b="1" dirty="0">
                <a:latin typeface="Arial"/>
              </a:rPr>
              <a:t>L’Eixample</a:t>
            </a:r>
            <a:endParaRPr lang="ca-ES" sz="1000" dirty="0">
              <a:latin typeface="Arial"/>
              <a:cs typeface="Arial"/>
            </a:endParaRPr>
          </a:p>
        </p:txBody>
      </p:sp>
      <p:sp>
        <p:nvSpPr>
          <p:cNvPr id="62" name="object 62"/>
          <p:cNvSpPr txBox="1"/>
          <p:nvPr/>
        </p:nvSpPr>
        <p:spPr>
          <a:xfrm>
            <a:off x="6550362" y="4613334"/>
            <a:ext cx="157480"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30</a:t>
            </a:r>
            <a:endParaRPr lang="ca-ES" sz="800">
              <a:latin typeface="Arial"/>
              <a:cs typeface="Arial"/>
            </a:endParaRPr>
          </a:p>
        </p:txBody>
      </p:sp>
      <p:sp>
        <p:nvSpPr>
          <p:cNvPr id="63" name="object 63"/>
          <p:cNvSpPr txBox="1"/>
          <p:nvPr/>
        </p:nvSpPr>
        <p:spPr>
          <a:xfrm>
            <a:off x="6756472" y="4799545"/>
            <a:ext cx="183255" cy="135935"/>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11</a:t>
            </a:r>
            <a:endParaRPr lang="ca-ES" sz="800" dirty="0">
              <a:latin typeface="Arial"/>
              <a:cs typeface="Arial"/>
            </a:endParaRPr>
          </a:p>
        </p:txBody>
      </p:sp>
      <p:sp>
        <p:nvSpPr>
          <p:cNvPr id="64" name="object 64"/>
          <p:cNvSpPr txBox="1"/>
          <p:nvPr/>
        </p:nvSpPr>
        <p:spPr>
          <a:xfrm>
            <a:off x="6471752" y="4992003"/>
            <a:ext cx="132080"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14</a:t>
            </a:r>
            <a:endParaRPr lang="ca-ES" sz="800">
              <a:latin typeface="Arial"/>
              <a:cs typeface="Arial"/>
            </a:endParaRPr>
          </a:p>
        </p:txBody>
      </p:sp>
      <p:sp>
        <p:nvSpPr>
          <p:cNvPr id="65" name="object 65"/>
          <p:cNvSpPr txBox="1"/>
          <p:nvPr/>
        </p:nvSpPr>
        <p:spPr>
          <a:xfrm>
            <a:off x="5418684" y="4992003"/>
            <a:ext cx="153035"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32</a:t>
            </a:r>
            <a:endParaRPr lang="ca-ES" sz="800">
              <a:latin typeface="Arial"/>
              <a:cs typeface="Arial"/>
            </a:endParaRPr>
          </a:p>
        </p:txBody>
      </p:sp>
      <p:sp>
        <p:nvSpPr>
          <p:cNvPr id="66" name="object 66"/>
          <p:cNvSpPr txBox="1"/>
          <p:nvPr/>
        </p:nvSpPr>
        <p:spPr>
          <a:xfrm>
            <a:off x="5370960" y="4594159"/>
            <a:ext cx="155575"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26</a:t>
            </a:r>
            <a:endParaRPr lang="ca-ES" sz="800">
              <a:latin typeface="Arial"/>
              <a:cs typeface="Arial"/>
            </a:endParaRPr>
          </a:p>
        </p:txBody>
      </p:sp>
      <p:sp>
        <p:nvSpPr>
          <p:cNvPr id="67" name="object 67"/>
          <p:cNvSpPr txBox="1"/>
          <p:nvPr/>
        </p:nvSpPr>
        <p:spPr>
          <a:xfrm>
            <a:off x="5702057" y="5285590"/>
            <a:ext cx="156845"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05</a:t>
            </a:r>
            <a:endParaRPr lang="ca-ES" sz="800">
              <a:latin typeface="Arial"/>
              <a:cs typeface="Arial"/>
            </a:endParaRPr>
          </a:p>
        </p:txBody>
      </p:sp>
      <p:sp>
        <p:nvSpPr>
          <p:cNvPr id="68" name="object 68"/>
          <p:cNvSpPr txBox="1"/>
          <p:nvPr/>
        </p:nvSpPr>
        <p:spPr>
          <a:xfrm>
            <a:off x="6236079" y="5728434"/>
            <a:ext cx="154305"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02</a:t>
            </a:r>
            <a:endParaRPr lang="ca-ES" sz="800">
              <a:latin typeface="Arial"/>
              <a:cs typeface="Arial"/>
            </a:endParaRPr>
          </a:p>
        </p:txBody>
      </p:sp>
      <p:sp>
        <p:nvSpPr>
          <p:cNvPr id="69" name="object 69"/>
          <p:cNvSpPr txBox="1"/>
          <p:nvPr/>
        </p:nvSpPr>
        <p:spPr>
          <a:xfrm>
            <a:off x="6343647" y="5453890"/>
            <a:ext cx="156210"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35</a:t>
            </a:r>
            <a:endParaRPr lang="ca-ES" sz="800">
              <a:latin typeface="Arial"/>
              <a:cs typeface="Arial"/>
            </a:endParaRPr>
          </a:p>
        </p:txBody>
      </p:sp>
      <p:sp>
        <p:nvSpPr>
          <p:cNvPr id="70" name="object 70"/>
          <p:cNvSpPr txBox="1"/>
          <p:nvPr/>
        </p:nvSpPr>
        <p:spPr>
          <a:xfrm>
            <a:off x="4365073" y="5128248"/>
            <a:ext cx="946150" cy="435609"/>
          </a:xfrm>
          <a:prstGeom prst="rect">
            <a:avLst/>
          </a:prstGeom>
        </p:spPr>
        <p:txBody>
          <a:bodyPr vert="horz" wrap="square" lIns="0" tIns="72390" rIns="0" bIns="0" rtlCol="0">
            <a:spAutoFit/>
          </a:bodyPr>
          <a:lstStyle/>
          <a:p>
            <a:pPr marL="12700">
              <a:lnSpc>
                <a:spcPct val="100000"/>
              </a:lnSpc>
              <a:spcBef>
                <a:spcPts val="570"/>
              </a:spcBef>
            </a:pPr>
            <a:r>
              <a:rPr lang="ca-ES" sz="800" b="1" dirty="0">
                <a:solidFill>
                  <a:srgbClr val="FFFFFF"/>
                </a:solidFill>
                <a:latin typeface="Arial"/>
              </a:rPr>
              <a:t>23</a:t>
            </a:r>
            <a:endParaRPr lang="ca-ES" sz="800">
              <a:latin typeface="Arial"/>
              <a:cs typeface="Arial"/>
            </a:endParaRPr>
          </a:p>
          <a:p>
            <a:pPr marL="27305">
              <a:lnSpc>
                <a:spcPct val="100000"/>
              </a:lnSpc>
              <a:spcBef>
                <a:spcPts val="595"/>
              </a:spcBef>
            </a:pPr>
            <a:r>
              <a:rPr lang="ca-ES" sz="1000" b="1" dirty="0">
                <a:latin typeface="Arial"/>
              </a:rPr>
              <a:t>Sants-Montjuïc</a:t>
            </a:r>
            <a:endParaRPr lang="ca-ES" sz="1000">
              <a:latin typeface="Arial"/>
              <a:cs typeface="Arial"/>
            </a:endParaRPr>
          </a:p>
        </p:txBody>
      </p:sp>
      <p:sp>
        <p:nvSpPr>
          <p:cNvPr id="71" name="object 71"/>
          <p:cNvSpPr txBox="1"/>
          <p:nvPr/>
        </p:nvSpPr>
        <p:spPr>
          <a:xfrm>
            <a:off x="4855827" y="4907546"/>
            <a:ext cx="137160"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19</a:t>
            </a:r>
            <a:endParaRPr lang="ca-ES" sz="800">
              <a:latin typeface="Arial"/>
              <a:cs typeface="Arial"/>
            </a:endParaRPr>
          </a:p>
        </p:txBody>
      </p:sp>
      <p:sp>
        <p:nvSpPr>
          <p:cNvPr id="72" name="object 72"/>
          <p:cNvSpPr txBox="1"/>
          <p:nvPr/>
        </p:nvSpPr>
        <p:spPr>
          <a:xfrm>
            <a:off x="4659509" y="4496334"/>
            <a:ext cx="157480"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36</a:t>
            </a:r>
            <a:endParaRPr lang="ca-ES" sz="800">
              <a:latin typeface="Arial"/>
              <a:cs typeface="Arial"/>
            </a:endParaRPr>
          </a:p>
        </p:txBody>
      </p:sp>
      <p:sp>
        <p:nvSpPr>
          <p:cNvPr id="73" name="object 73"/>
          <p:cNvSpPr txBox="1"/>
          <p:nvPr/>
        </p:nvSpPr>
        <p:spPr>
          <a:xfrm>
            <a:off x="5112964" y="4218102"/>
            <a:ext cx="155575" cy="147320"/>
          </a:xfrm>
          <a:prstGeom prst="rect">
            <a:avLst/>
          </a:prstGeom>
        </p:spPr>
        <p:txBody>
          <a:bodyPr vert="horz" wrap="square" lIns="0" tIns="12700" rIns="0" bIns="0" rtlCol="0">
            <a:spAutoFit/>
          </a:bodyPr>
          <a:lstStyle/>
          <a:p>
            <a:pPr marL="12700">
              <a:lnSpc>
                <a:spcPct val="100000"/>
              </a:lnSpc>
              <a:spcBef>
                <a:spcPts val="100"/>
              </a:spcBef>
            </a:pPr>
            <a:r>
              <a:rPr lang="ca-ES" sz="800" b="1" dirty="0">
                <a:solidFill>
                  <a:srgbClr val="FFFFFF"/>
                </a:solidFill>
                <a:latin typeface="Arial"/>
              </a:rPr>
              <a:t>20</a:t>
            </a:r>
            <a:endParaRPr lang="ca-ES" sz="800">
              <a:latin typeface="Arial"/>
              <a:cs typeface="Arial"/>
            </a:endParaRPr>
          </a:p>
        </p:txBody>
      </p:sp>
      <p:sp>
        <p:nvSpPr>
          <p:cNvPr id="74" name="object 74"/>
          <p:cNvSpPr txBox="1"/>
          <p:nvPr/>
        </p:nvSpPr>
        <p:spPr>
          <a:xfrm>
            <a:off x="2227311" y="4341354"/>
            <a:ext cx="1658889" cy="751488"/>
          </a:xfrm>
          <a:prstGeom prst="rect">
            <a:avLst/>
          </a:prstGeom>
        </p:spPr>
        <p:txBody>
          <a:bodyPr vert="horz" wrap="square" lIns="0" tIns="12700" rIns="0" bIns="0" rtlCol="0">
            <a:spAutoFit/>
          </a:bodyPr>
          <a:lstStyle/>
          <a:p>
            <a:pPr marL="381635">
              <a:lnSpc>
                <a:spcPct val="100000"/>
              </a:lnSpc>
              <a:spcBef>
                <a:spcPts val="100"/>
              </a:spcBef>
            </a:pPr>
            <a:r>
              <a:rPr lang="ca-ES" sz="1200" b="1" dirty="0">
                <a:solidFill>
                  <a:srgbClr val="FFFFFF"/>
                </a:solidFill>
                <a:latin typeface="Arial"/>
              </a:rPr>
              <a:t>Mercats:</a:t>
            </a:r>
            <a:endParaRPr lang="ca-ES" sz="1200" dirty="0">
              <a:latin typeface="Arial"/>
              <a:cs typeface="Arial"/>
            </a:endParaRPr>
          </a:p>
          <a:p>
            <a:pPr marL="12700">
              <a:lnSpc>
                <a:spcPct val="100000"/>
              </a:lnSpc>
              <a:spcBef>
                <a:spcPts val="10"/>
              </a:spcBef>
            </a:pPr>
            <a:r>
              <a:rPr lang="ca-ES" sz="1200" b="1" dirty="0">
                <a:solidFill>
                  <a:srgbClr val="FFFFFF"/>
                </a:solidFill>
                <a:latin typeface="Arial"/>
              </a:rPr>
              <a:t>2.143</a:t>
            </a:r>
            <a:r>
              <a:rPr lang="ca-ES" sz="1200" dirty="0"/>
              <a:t> </a:t>
            </a:r>
            <a:r>
              <a:rPr lang="ca-ES" sz="1200" b="1" dirty="0">
                <a:solidFill>
                  <a:srgbClr val="FFFFFF"/>
                </a:solidFill>
                <a:latin typeface="Arial"/>
              </a:rPr>
              <a:t>establiments</a:t>
            </a:r>
            <a:endParaRPr lang="ca-ES" sz="1200" dirty="0">
              <a:latin typeface="Arial"/>
              <a:cs typeface="Arial"/>
            </a:endParaRPr>
          </a:p>
          <a:p>
            <a:pPr marL="24130" marR="16510" indent="52069">
              <a:lnSpc>
                <a:spcPct val="100000"/>
              </a:lnSpc>
              <a:spcBef>
                <a:spcPts val="10"/>
              </a:spcBef>
            </a:pPr>
            <a:r>
              <a:rPr lang="ca-ES" sz="1200" b="1" dirty="0">
                <a:solidFill>
                  <a:srgbClr val="FFFFFF"/>
                </a:solidFill>
                <a:latin typeface="Arial"/>
              </a:rPr>
              <a:t>1.423 d’alimentaris </a:t>
            </a:r>
            <a:r>
              <a:rPr lang="ca-ES" sz="1200" dirty="0"/>
              <a:t> </a:t>
            </a:r>
            <a:r>
              <a:rPr lang="ca-ES" sz="1200" b="1" dirty="0">
                <a:solidFill>
                  <a:srgbClr val="FFFFFF"/>
                </a:solidFill>
                <a:latin typeface="Arial"/>
              </a:rPr>
              <a:t>720</a:t>
            </a:r>
            <a:r>
              <a:rPr lang="ca-ES" sz="1200" dirty="0"/>
              <a:t> </a:t>
            </a:r>
            <a:r>
              <a:rPr lang="ca-ES" sz="1200" b="1" dirty="0">
                <a:solidFill>
                  <a:srgbClr val="FFFFFF"/>
                </a:solidFill>
                <a:latin typeface="Arial"/>
              </a:rPr>
              <a:t>de no alimentaris</a:t>
            </a:r>
            <a:endParaRPr lang="ca-ES" sz="1200" dirty="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TotalTime>
  <Words>3416</Words>
  <Application>Microsoft Office PowerPoint</Application>
  <PresentationFormat>Personalització</PresentationFormat>
  <Paragraphs>534</Paragraphs>
  <Slides>20</Slides>
  <Notes>0</Notes>
  <HiddenSlides>0</HiddenSlides>
  <MMClips>0</MMClips>
  <ScaleCrop>false</ScaleCrop>
  <HeadingPairs>
    <vt:vector size="6" baseType="variant">
      <vt:variant>
        <vt:lpstr>Tipus de lletra utilitzats</vt:lpstr>
      </vt:variant>
      <vt:variant>
        <vt:i4>3</vt:i4>
      </vt:variant>
      <vt:variant>
        <vt:lpstr>Tema</vt:lpstr>
      </vt:variant>
      <vt:variant>
        <vt:i4>1</vt:i4>
      </vt:variant>
      <vt:variant>
        <vt:lpstr>Títols de les diapositives</vt:lpstr>
      </vt:variant>
      <vt:variant>
        <vt:i4>20</vt:i4>
      </vt:variant>
    </vt:vector>
  </HeadingPairs>
  <TitlesOfParts>
    <vt:vector size="24" baseType="lpstr">
      <vt:lpstr>Arial</vt:lpstr>
      <vt:lpstr>Calibri</vt:lpstr>
      <vt:lpstr>Times New Roman</vt:lpstr>
      <vt:lpstr>Office Theme</vt:lpstr>
      <vt:lpstr>Inversions Xarxa de Mercats de Barcelona</vt:lpstr>
      <vt:lpstr>Xarxa de mercats </vt:lpstr>
      <vt:lpstr>1. Mercats 2020: dades principals </vt:lpstr>
      <vt:lpstr>2. Mercats 2020-21: actuacions covid-19 </vt:lpstr>
      <vt:lpstr>2. Mercats 2020-21: actuacions covid-19 </vt:lpstr>
      <vt:lpstr>3. Un model d’èxit: el model “Mercats de Barcelona” </vt:lpstr>
      <vt:lpstr>4. Xarxa de mercats de Barcelona: procés de transformació </vt:lpstr>
      <vt:lpstr>5. Model de desenvolupament: col·laboració publicoprivada </vt:lpstr>
      <vt:lpstr>6. Mercats de Barcelona: ànima i motor </vt:lpstr>
      <vt:lpstr>7. Valors tradicionals i nous reptes </vt:lpstr>
      <vt:lpstr>8. Les inversions en la xarxa de mercats </vt:lpstr>
      <vt:lpstr>8. Inversions: resum per conceptes </vt:lpstr>
      <vt:lpstr>8. Inversions: grans transformacions i grans millores</vt:lpstr>
      <vt:lpstr>8. Inversions: Pla general d’obres, millores i manteniment (PGO) per conceptes </vt:lpstr>
      <vt:lpstr>8. Inversions: de la transformació física a la digital </vt:lpstr>
      <vt:lpstr>9. Mercats + sostenibles </vt:lpstr>
      <vt:lpstr>9. Mercats + sostenibles </vt:lpstr>
      <vt:lpstr>9. Mercats + sostenibles </vt:lpstr>
      <vt:lpstr>9. Mercats + sostenibles </vt:lpstr>
      <vt:lpstr>9. Mercats + sostenibles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Inversions Xarxa de Mercats de Barcelona</dc:title>
  <dc:creator>Maria Luisa Barrera Jurado [Linguaserve I.S. SA]</dc:creator>
  <cp:lastModifiedBy>Ajuntament de Barcelona</cp:lastModifiedBy>
  <cp:revision>17</cp:revision>
  <cp:lastPrinted>2021-03-30T12:55:35Z</cp:lastPrinted>
  <dcterms:created xsi:type="dcterms:W3CDTF">2021-02-07T11:04:45Z</dcterms:created>
  <dcterms:modified xsi:type="dcterms:W3CDTF">2021-03-30T15:28:20Z</dcterms:modified>
</cp:coreProperties>
</file>