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365" r:id="rId3"/>
    <p:sldId id="351" r:id="rId4"/>
    <p:sldId id="375" r:id="rId5"/>
    <p:sldId id="377" r:id="rId6"/>
    <p:sldId id="378" r:id="rId7"/>
    <p:sldId id="353" r:id="rId8"/>
    <p:sldId id="374" r:id="rId9"/>
    <p:sldId id="370" r:id="rId10"/>
    <p:sldId id="261" r:id="rId11"/>
  </p:sldIdLst>
  <p:sldSz cx="8891588" cy="6696075"/>
  <p:notesSz cx="6797675" cy="9926638"/>
  <p:defaultTextStyle>
    <a:defPPr>
      <a:defRPr lang="es-ES"/>
    </a:defPPr>
    <a:lvl1pPr marL="0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1pPr>
    <a:lvl2pPr marL="374081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2pPr>
    <a:lvl3pPr marL="748162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3pPr>
    <a:lvl4pPr marL="1122243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4pPr>
    <a:lvl5pPr marL="1496324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5pPr>
    <a:lvl6pPr marL="1870405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6pPr>
    <a:lvl7pPr marL="2244486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7pPr>
    <a:lvl8pPr marL="2618567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8pPr>
    <a:lvl9pPr marL="2992648" algn="l" defTabSz="748162" rtl="0" eaLnBrk="1" latinLnBrk="0" hangingPunct="1">
      <a:defRPr sz="147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09" userDrawn="1">
          <p15:clr>
            <a:srgbClr val="A4A3A4"/>
          </p15:clr>
        </p15:guide>
        <p15:guide id="3" pos="515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juntament de Barcelona" initials="AdB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963634"/>
    <a:srgbClr val="EBD9F3"/>
    <a:srgbClr val="FFFFFF"/>
    <a:srgbClr val="D66593"/>
    <a:srgbClr val="D64D93"/>
    <a:srgbClr val="FFFFCC"/>
    <a:srgbClr val="E9C167"/>
    <a:srgbClr val="D60093"/>
    <a:srgbClr val="E723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 mitjà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0" autoAdjust="0"/>
    <p:restoredTop sz="98224" autoAdjust="0"/>
  </p:normalViewPr>
  <p:slideViewPr>
    <p:cSldViewPr snapToGrid="0" snapToObjects="1">
      <p:cViewPr>
        <p:scale>
          <a:sx n="90" d="100"/>
          <a:sy n="90" d="100"/>
        </p:scale>
        <p:origin x="-173" y="134"/>
      </p:cViewPr>
      <p:guideLst>
        <p:guide orient="horz" pos="2109"/>
        <p:guide pos="5159"/>
      </p:guideLst>
    </p:cSldViewPr>
  </p:slideViewPr>
  <p:outlineViewPr>
    <p:cViewPr>
      <p:scale>
        <a:sx n="33" d="100"/>
        <a:sy n="33" d="100"/>
      </p:scale>
      <p:origin x="264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5" d="100"/>
          <a:sy n="55" d="100"/>
        </p:scale>
        <p:origin x="-1771" y="-77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Crèdit</a:t>
            </a:r>
            <a:r>
              <a:rPr lang="en-US" baseline="0"/>
              <a:t> inicial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'Gràfica 2+4'!$A$5</c:f>
              <c:strCache>
                <c:ptCount val="1"/>
                <c:pt idx="0">
                  <c:v>Capítols 2+4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Pt>
            <c:idx val="9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FF0000"/>
              </a:solidFill>
            </c:spPr>
          </c:dPt>
          <c:cat>
            <c:numRef>
              <c:f>'Gràfica 2+4'!$B$4:$P$4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'Gràfica 2+4'!$B$5:$P$5</c:f>
              <c:numCache>
                <c:formatCode>_-* #,##0.0\ _€_-;\-* #,##0.0\ _€_-;_-* "-"??\ _€_-;_-@_-</c:formatCode>
                <c:ptCount val="10"/>
                <c:pt idx="0">
                  <c:v>1438.1</c:v>
                </c:pt>
                <c:pt idx="1">
                  <c:v>1419.1</c:v>
                </c:pt>
                <c:pt idx="2">
                  <c:v>1485.9</c:v>
                </c:pt>
                <c:pt idx="3">
                  <c:v>1599.1</c:v>
                </c:pt>
                <c:pt idx="4">
                  <c:v>1597.1</c:v>
                </c:pt>
                <c:pt idx="5">
                  <c:v>1741.2</c:v>
                </c:pt>
                <c:pt idx="6">
                  <c:v>1767.7</c:v>
                </c:pt>
                <c:pt idx="7">
                  <c:v>1758.4</c:v>
                </c:pt>
                <c:pt idx="8">
                  <c:v>1864.8</c:v>
                </c:pt>
                <c:pt idx="9">
                  <c:v>1928.7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E08-4C23-93BB-E5F54B920B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65012992"/>
        <c:axId val="165014528"/>
      </c:barChart>
      <c:lineChart>
        <c:grouping val="standard"/>
        <c:varyColors val="0"/>
        <c:ser>
          <c:idx val="1"/>
          <c:order val="1"/>
          <c:marker>
            <c:symbol val="none"/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'Gràfica 2+4'!$B$6:$P$6</c:f>
              <c:numCache>
                <c:formatCode>_-* #,##0.0\ _€_-;\-* #,##0.0\ _€_-;_-* "-"??\ _€_-;_-@_-</c:formatCode>
                <c:ptCount val="10"/>
                <c:pt idx="0">
                  <c:v>1438.1</c:v>
                </c:pt>
                <c:pt idx="1">
                  <c:v>1419.1</c:v>
                </c:pt>
                <c:pt idx="2">
                  <c:v>1485.9</c:v>
                </c:pt>
                <c:pt idx="3">
                  <c:v>1599.1</c:v>
                </c:pt>
                <c:pt idx="4">
                  <c:v>1597.1</c:v>
                </c:pt>
                <c:pt idx="5">
                  <c:v>1741.2</c:v>
                </c:pt>
                <c:pt idx="6">
                  <c:v>1767.7</c:v>
                </c:pt>
                <c:pt idx="7">
                  <c:v>1758.4</c:v>
                </c:pt>
                <c:pt idx="8">
                  <c:v>1864.8</c:v>
                </c:pt>
                <c:pt idx="9">
                  <c:v>1928.7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EE08-4C23-93BB-E5F54B920B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012992"/>
        <c:axId val="165014528"/>
      </c:lineChart>
      <c:catAx>
        <c:axId val="165012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5014528"/>
        <c:crosses val="autoZero"/>
        <c:auto val="1"/>
        <c:lblAlgn val="ctr"/>
        <c:lblOffset val="100"/>
        <c:noMultiLvlLbl val="0"/>
      </c:catAx>
      <c:valAx>
        <c:axId val="165014528"/>
        <c:scaling>
          <c:orientation val="minMax"/>
          <c:min val="100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165012992"/>
        <c:crosses val="autoZero"/>
        <c:crossBetween val="between"/>
      </c:valAx>
    </c:plotArea>
    <c:legend>
      <c:legendPos val="b"/>
      <c:legendEntry>
        <c:idx val="1"/>
        <c:delete val="1"/>
      </c:legendEntry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9349173203728577"/>
          <c:y val="0.15006074711650128"/>
          <c:w val="0.58756614497462689"/>
          <c:h val="0.6540906800864783"/>
        </c:manualLayout>
      </c:layout>
      <c:pieChart>
        <c:varyColors val="1"/>
        <c:ser>
          <c:idx val="2"/>
          <c:order val="0"/>
          <c:tx>
            <c:strRef>
              <c:f>'Tipologies inversió '!$V$12</c:f>
              <c:strCache>
                <c:ptCount val="1"/>
                <c:pt idx="0">
                  <c:v>Previsió 
P 2021</c:v>
                </c:pt>
              </c:strCache>
            </c:strRef>
          </c:tx>
          <c:spPr>
            <a:ln w="1270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8EC3A7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03C-410E-81DF-66F69E3CE5AA}"/>
              </c:ext>
            </c:extLst>
          </c:dPt>
          <c:dPt>
            <c:idx val="1"/>
            <c:bubble3D val="0"/>
            <c:spPr>
              <a:solidFill>
                <a:srgbClr val="DC5356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03C-410E-81DF-66F69E3CE5AA}"/>
              </c:ext>
            </c:extLst>
          </c:dPt>
          <c:dPt>
            <c:idx val="2"/>
            <c:bubble3D val="0"/>
            <c:spPr>
              <a:solidFill>
                <a:srgbClr val="F0CB69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03C-410E-81DF-66F69E3CE5AA}"/>
              </c:ext>
            </c:extLst>
          </c:dPt>
          <c:dPt>
            <c:idx val="3"/>
            <c:bubble3D val="0"/>
            <c:spPr>
              <a:solidFill>
                <a:srgbClr val="5FB7E5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03C-410E-81DF-66F69E3CE5AA}"/>
              </c:ext>
            </c:extLst>
          </c:dPt>
          <c:dPt>
            <c:idx val="4"/>
            <c:bubble3D val="0"/>
            <c:spPr>
              <a:solidFill>
                <a:srgbClr val="8D91C5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03C-410E-81DF-66F69E3CE5AA}"/>
              </c:ext>
            </c:extLst>
          </c:dPt>
          <c:dPt>
            <c:idx val="5"/>
            <c:bubble3D val="0"/>
            <c:spPr>
              <a:solidFill>
                <a:srgbClr val="6D53DC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203C-410E-81DF-66F69E3CE5AA}"/>
              </c:ext>
            </c:extLst>
          </c:dPt>
          <c:dPt>
            <c:idx val="6"/>
            <c:bubble3D val="0"/>
            <c:spPr>
              <a:solidFill>
                <a:srgbClr val="FD6A37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203C-410E-81DF-66F69E3CE5AA}"/>
              </c:ext>
            </c:extLst>
          </c:dPt>
          <c:dPt>
            <c:idx val="7"/>
            <c:bubble3D val="0"/>
            <c:spPr>
              <a:solidFill>
                <a:srgbClr val="E54D24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203C-410E-81DF-66F69E3CE5AA}"/>
              </c:ext>
            </c:extLst>
          </c:dPt>
          <c:dPt>
            <c:idx val="8"/>
            <c:bubble3D val="0"/>
            <c:spPr>
              <a:solidFill>
                <a:srgbClr val="B1D6C6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203C-410E-81DF-66F69E3CE5AA}"/>
              </c:ext>
            </c:extLst>
          </c:dPt>
          <c:dPt>
            <c:idx val="9"/>
            <c:bubble3D val="0"/>
            <c:spPr>
              <a:solidFill>
                <a:srgbClr val="ED8285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203C-410E-81DF-66F69E3CE5AA}"/>
              </c:ext>
            </c:extLst>
          </c:dPt>
          <c:dPt>
            <c:idx val="10"/>
            <c:bubble3D val="0"/>
            <c:spPr>
              <a:solidFill>
                <a:srgbClr val="FAE09B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203C-410E-81DF-66F69E3CE5AA}"/>
              </c:ext>
            </c:extLst>
          </c:dPt>
          <c:dPt>
            <c:idx val="11"/>
            <c:bubble3D val="0"/>
            <c:spPr>
              <a:solidFill>
                <a:srgbClr val="85CDF2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203C-410E-81DF-66F69E3CE5AA}"/>
              </c:ext>
            </c:extLst>
          </c:dPt>
          <c:dPt>
            <c:idx val="12"/>
            <c:bubble3D val="0"/>
            <c:spPr>
              <a:solidFill>
                <a:srgbClr val="D2C3E0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203C-410E-81DF-66F69E3CE5AA}"/>
              </c:ext>
            </c:extLst>
          </c:dPt>
          <c:dPt>
            <c:idx val="13"/>
            <c:bubble3D val="0"/>
            <c:spPr>
              <a:solidFill>
                <a:srgbClr val="9F89FA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203C-410E-81DF-66F69E3CE5AA}"/>
              </c:ext>
            </c:extLst>
          </c:dPt>
          <c:dPt>
            <c:idx val="14"/>
            <c:bubble3D val="0"/>
            <c:spPr>
              <a:solidFill>
                <a:srgbClr val="FF916C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203C-410E-81DF-66F69E3CE5AA}"/>
              </c:ext>
            </c:extLst>
          </c:dPt>
          <c:dPt>
            <c:idx val="15"/>
            <c:bubble3D val="0"/>
            <c:spPr>
              <a:solidFill>
                <a:srgbClr val="C5C3C3"/>
              </a:solidFill>
              <a:ln w="12700"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F-203C-410E-81DF-66F69E3CE5AA}"/>
              </c:ext>
            </c:extLst>
          </c:dPt>
          <c:dLbls>
            <c:dLbl>
              <c:idx val="2"/>
              <c:layout/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200" b="1">
                      <a:solidFill>
                        <a:sysClr val="windowText" lastClr="000000"/>
                      </a:solidFill>
                    </a:defRPr>
                  </a:pPr>
                  <a:endParaRPr lang="ca-ES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5.3938226894618656E-3"/>
                  <c:y val="-5.107771903025235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200" b="1">
                      <a:solidFill>
                        <a:sysClr val="windowText" lastClr="000000"/>
                      </a:solidFill>
                    </a:defRPr>
                  </a:pPr>
                  <a:endParaRPr lang="ca-E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6.9928588105953038E-3"/>
                  <c:y val="5.5267403985817171E-2"/>
                </c:manualLayout>
              </c:layout>
              <c:numFmt formatCode="General" sourceLinked="0"/>
              <c:spPr/>
              <c:txPr>
                <a:bodyPr/>
                <a:lstStyle/>
                <a:p>
                  <a:pPr>
                    <a:defRPr sz="1050" b="1">
                      <a:solidFill>
                        <a:sysClr val="windowText" lastClr="000000"/>
                      </a:solidFill>
                    </a:defRPr>
                  </a:pPr>
                  <a:endParaRPr lang="ca-E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8"/>
              <c:layout>
                <c:manualLayout>
                  <c:x val="1.399539704267513E-2"/>
                  <c:y val="-3.7491683634846992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200" b="1">
                      <a:solidFill>
                        <a:sysClr val="windowText" lastClr="000000"/>
                      </a:solidFill>
                    </a:defRPr>
                  </a:pPr>
                  <a:endParaRPr lang="ca-E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6.5431450402448174E-2"/>
                  <c:y val="9.174915941815074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2.0623184699712298E-2"/>
                  <c:y val="5.1680101440086952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200" b="1">
                      <a:solidFill>
                        <a:sysClr val="windowText" lastClr="000000"/>
                      </a:solidFill>
                    </a:defRPr>
                  </a:pPr>
                  <a:endParaRPr lang="ca-E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1"/>
              <c:layout>
                <c:manualLayout>
                  <c:x val="5.4315942857404466E-2"/>
                  <c:y val="0.1184652937815392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2"/>
              <c:layout>
                <c:manualLayout>
                  <c:x val="-3.5239634353313273E-2"/>
                  <c:y val="2.6142738457444218E-3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200" b="1">
                      <a:solidFill>
                        <a:sysClr val="windowText" lastClr="000000"/>
                      </a:solidFill>
                    </a:defRPr>
                  </a:pPr>
                  <a:endParaRPr lang="ca-E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'Tipologies inversió '!$A$13:$A$26</c:f>
              <c:strCache>
                <c:ptCount val="14"/>
                <c:pt idx="0">
                  <c:v>Habitatge</c:v>
                </c:pt>
                <c:pt idx="1">
                  <c:v>Espai públic</c:v>
                </c:pt>
                <c:pt idx="2">
                  <c:v>Manteniment </c:v>
                </c:pt>
                <c:pt idx="3">
                  <c:v>Equipament</c:v>
                </c:pt>
                <c:pt idx="4">
                  <c:v>Reserva</c:v>
                </c:pt>
                <c:pt idx="5">
                  <c:v>Fons pendent </c:v>
                </c:pt>
                <c:pt idx="6">
                  <c:v>Sistemes d'informació</c:v>
                </c:pt>
                <c:pt idx="7">
                  <c:v>Altres</c:v>
                </c:pt>
                <c:pt idx="8">
                  <c:v>Transferències de capital</c:v>
                </c:pt>
                <c:pt idx="9">
                  <c:v>Districtes</c:v>
                </c:pt>
                <c:pt idx="10">
                  <c:v>Fons de reobertura de l'economia local</c:v>
                </c:pt>
                <c:pt idx="11">
                  <c:v>Adquisició locals i edificis singulars</c:v>
                </c:pt>
                <c:pt idx="12">
                  <c:v>Economia circular </c:v>
                </c:pt>
                <c:pt idx="13">
                  <c:v>Rehabilitació i Promoció</c:v>
                </c:pt>
              </c:strCache>
            </c:strRef>
          </c:cat>
          <c:val>
            <c:numRef>
              <c:f>'Tipologies inversió '!$C$13:$C$26</c:f>
              <c:numCache>
                <c:formatCode>#,##0.0</c:formatCode>
                <c:ptCount val="14"/>
                <c:pt idx="0">
                  <c:v>162.69999999999999</c:v>
                </c:pt>
                <c:pt idx="1">
                  <c:v>152.39999999999998</c:v>
                </c:pt>
                <c:pt idx="2">
                  <c:v>94.8</c:v>
                </c:pt>
                <c:pt idx="3">
                  <c:v>96.6</c:v>
                </c:pt>
                <c:pt idx="4">
                  <c:v>12.2</c:v>
                </c:pt>
                <c:pt idx="5">
                  <c:v>107</c:v>
                </c:pt>
                <c:pt idx="6">
                  <c:v>26.7</c:v>
                </c:pt>
                <c:pt idx="7">
                  <c:v>3.7</c:v>
                </c:pt>
                <c:pt idx="8">
                  <c:v>7.3</c:v>
                </c:pt>
                <c:pt idx="9">
                  <c:v>30</c:v>
                </c:pt>
                <c:pt idx="10">
                  <c:v>20</c:v>
                </c:pt>
                <c:pt idx="11">
                  <c:v>46</c:v>
                </c:pt>
                <c:pt idx="12">
                  <c:v>6</c:v>
                </c:pt>
                <c:pt idx="13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0-203C-410E-81DF-66F69E3CE5A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0"/>
          <c:y val="3.0455310156922238E-2"/>
          <c:w val="0.42019725454170526"/>
          <c:h val="0.95847003160419697"/>
        </c:manualLayout>
      </c:layout>
      <c:overlay val="0"/>
      <c:txPr>
        <a:bodyPr/>
        <a:lstStyle/>
        <a:p>
          <a:pPr rtl="0">
            <a:defRPr sz="1100"/>
          </a:pPr>
          <a:endParaRPr lang="ca-ES"/>
        </a:p>
      </c:txPr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7" y="9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49688" y="9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137A40-0AA9-4595-9D72-5DDD8D3C0CEB}" type="datetimeFigureOut">
              <a:rPr lang="ca-ES" smtClean="0"/>
              <a:t>22/12/2020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4538"/>
            <a:ext cx="49434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79452" y="4715114"/>
            <a:ext cx="5438776" cy="44677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7" y="9428635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635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D0DC7-5C9C-4CE8-982C-87BBF5500AC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7719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0DC7-5C9C-4CE8-982C-87BBF5500ACE}" type="slidenum">
              <a:rPr lang="ca-ES" smtClean="0"/>
              <a:t>2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63014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2DD92-FD6B-4ED7-B66A-89DA456B478F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2DD92-FD6B-4ED7-B66A-89DA456B478F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2DD92-FD6B-4ED7-B66A-89DA456B478F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2DD92-FD6B-4ED7-B66A-89DA456B478F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2DD92-FD6B-4ED7-B66A-89DA456B478F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2DD92-FD6B-4ED7-B66A-89DA456B478F}" type="slidenum">
              <a:rPr lang="es-ES" smtClean="0"/>
              <a:pPr/>
              <a:t>8</a:t>
            </a:fld>
            <a:endParaRPr lang="es-E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D0DC7-5C9C-4CE8-982C-87BBF5500ACE}" type="slidenum">
              <a:rPr lang="ca-ES" smtClean="0"/>
              <a:t>9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1207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6869" y="1095863"/>
            <a:ext cx="7557850" cy="2331226"/>
          </a:xfrm>
        </p:spPr>
        <p:txBody>
          <a:bodyPr anchor="b"/>
          <a:lstStyle>
            <a:lvl1pPr algn="ctr">
              <a:defRPr sz="5834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1449" y="3516990"/>
            <a:ext cx="6668691" cy="1616668"/>
          </a:xfrm>
        </p:spPr>
        <p:txBody>
          <a:bodyPr/>
          <a:lstStyle>
            <a:lvl1pPr marL="0" indent="0" algn="ctr">
              <a:buNone/>
              <a:defRPr sz="2334"/>
            </a:lvl1pPr>
            <a:lvl2pPr marL="444581" indent="0" algn="ctr">
              <a:buNone/>
              <a:defRPr sz="1945"/>
            </a:lvl2pPr>
            <a:lvl3pPr marL="889163" indent="0" algn="ctr">
              <a:buNone/>
              <a:defRPr sz="1750"/>
            </a:lvl3pPr>
            <a:lvl4pPr marL="1333744" indent="0" algn="ctr">
              <a:buNone/>
              <a:defRPr sz="1556"/>
            </a:lvl4pPr>
            <a:lvl5pPr marL="1778325" indent="0" algn="ctr">
              <a:buNone/>
              <a:defRPr sz="1556"/>
            </a:lvl5pPr>
            <a:lvl6pPr marL="2222906" indent="0" algn="ctr">
              <a:buNone/>
              <a:defRPr sz="1556"/>
            </a:lvl6pPr>
            <a:lvl7pPr marL="2667488" indent="0" algn="ctr">
              <a:buNone/>
              <a:defRPr sz="1556"/>
            </a:lvl7pPr>
            <a:lvl8pPr marL="3112069" indent="0" algn="ctr">
              <a:buNone/>
              <a:defRPr sz="1556"/>
            </a:lvl8pPr>
            <a:lvl9pPr marL="3556650" indent="0" algn="ctr">
              <a:buNone/>
              <a:defRPr sz="1556"/>
            </a:lvl9pPr>
          </a:lstStyle>
          <a:p>
            <a:r>
              <a:rPr lang="es-ES_tradnl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975C-E5AA-4887-9A8C-ACA77BF0749D}" type="datetime1">
              <a:rPr lang="es-ES" smtClean="0"/>
              <a:t>22/12/2020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pPr/>
              <a:t>‹#›</a:t>
            </a:fld>
            <a:r>
              <a:rPr lang="es-ES" dirty="0"/>
              <a:t>+1</a:t>
            </a:r>
          </a:p>
        </p:txBody>
      </p:sp>
    </p:spTree>
    <p:extLst>
      <p:ext uri="{BB962C8B-B14F-4D97-AF65-F5344CB8AC3E}">
        <p14:creationId xmlns:p14="http://schemas.microsoft.com/office/powerpoint/2010/main" val="55247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95FC9-14EE-4789-942E-92768A3150D6}" type="datetime1">
              <a:rPr lang="es-ES" smtClean="0"/>
              <a:t>22/12/2020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843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3043" y="356504"/>
            <a:ext cx="1917249" cy="5674614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297" y="356504"/>
            <a:ext cx="5640601" cy="5674614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9A847-9EEB-4B33-96D4-E974412C1568}" type="datetime1">
              <a:rPr lang="es-ES" smtClean="0"/>
              <a:t>22/12/2020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3911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F3D48-BF42-4E7C-96E8-597D07BAEDE2}" type="datetime1">
              <a:rPr lang="es-ES" smtClean="0"/>
              <a:t>22/12/2020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3408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66" y="1669371"/>
            <a:ext cx="7668995" cy="2785381"/>
          </a:xfrm>
        </p:spPr>
        <p:txBody>
          <a:bodyPr anchor="b"/>
          <a:lstStyle>
            <a:lvl1pPr>
              <a:defRPr sz="5834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666" y="4481102"/>
            <a:ext cx="7668995" cy="1464766"/>
          </a:xfrm>
        </p:spPr>
        <p:txBody>
          <a:bodyPr/>
          <a:lstStyle>
            <a:lvl1pPr marL="0" indent="0">
              <a:buNone/>
              <a:defRPr sz="2334">
                <a:solidFill>
                  <a:schemeClr val="tx1"/>
                </a:solidFill>
              </a:defRPr>
            </a:lvl1pPr>
            <a:lvl2pPr marL="444581" indent="0">
              <a:buNone/>
              <a:defRPr sz="1945">
                <a:solidFill>
                  <a:schemeClr val="tx1">
                    <a:tint val="75000"/>
                  </a:schemeClr>
                </a:solidFill>
              </a:defRPr>
            </a:lvl2pPr>
            <a:lvl3pPr marL="889163" indent="0">
              <a:buNone/>
              <a:defRPr sz="1750">
                <a:solidFill>
                  <a:schemeClr val="tx1">
                    <a:tint val="75000"/>
                  </a:schemeClr>
                </a:solidFill>
              </a:defRPr>
            </a:lvl3pPr>
            <a:lvl4pPr marL="1333744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4pPr>
            <a:lvl5pPr marL="1778325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5pPr>
            <a:lvl6pPr marL="2222906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6pPr>
            <a:lvl7pPr marL="2667488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7pPr>
            <a:lvl8pPr marL="3112069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8pPr>
            <a:lvl9pPr marL="3556650" indent="0">
              <a:buNone/>
              <a:defRPr sz="15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731E4-F1EA-441D-B05D-8C72FD644440}" type="datetime1">
              <a:rPr lang="es-ES" smtClean="0"/>
              <a:t>22/12/2020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213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297" y="1782520"/>
            <a:ext cx="3778925" cy="424859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1366" y="1782520"/>
            <a:ext cx="3778925" cy="424859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A63B-582C-4743-B4BA-200924BDD0FC}" type="datetime1">
              <a:rPr lang="es-ES" smtClean="0"/>
              <a:t>22/12/2020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941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55" y="356505"/>
            <a:ext cx="7668995" cy="129426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456" y="1641469"/>
            <a:ext cx="3761558" cy="804459"/>
          </a:xfrm>
        </p:spPr>
        <p:txBody>
          <a:bodyPr anchor="b"/>
          <a:lstStyle>
            <a:lvl1pPr marL="0" indent="0">
              <a:buNone/>
              <a:defRPr sz="2334" b="1"/>
            </a:lvl1pPr>
            <a:lvl2pPr marL="444581" indent="0">
              <a:buNone/>
              <a:defRPr sz="1945" b="1"/>
            </a:lvl2pPr>
            <a:lvl3pPr marL="889163" indent="0">
              <a:buNone/>
              <a:defRPr sz="1750" b="1"/>
            </a:lvl3pPr>
            <a:lvl4pPr marL="1333744" indent="0">
              <a:buNone/>
              <a:defRPr sz="1556" b="1"/>
            </a:lvl4pPr>
            <a:lvl5pPr marL="1778325" indent="0">
              <a:buNone/>
              <a:defRPr sz="1556" b="1"/>
            </a:lvl5pPr>
            <a:lvl6pPr marL="2222906" indent="0">
              <a:buNone/>
              <a:defRPr sz="1556" b="1"/>
            </a:lvl6pPr>
            <a:lvl7pPr marL="2667488" indent="0">
              <a:buNone/>
              <a:defRPr sz="1556" b="1"/>
            </a:lvl7pPr>
            <a:lvl8pPr marL="3112069" indent="0">
              <a:buNone/>
              <a:defRPr sz="1556" b="1"/>
            </a:lvl8pPr>
            <a:lvl9pPr marL="3556650" indent="0">
              <a:buNone/>
              <a:defRPr sz="1556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456" y="2445927"/>
            <a:ext cx="3761558" cy="3597591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01367" y="1641469"/>
            <a:ext cx="3780083" cy="804459"/>
          </a:xfrm>
        </p:spPr>
        <p:txBody>
          <a:bodyPr anchor="b"/>
          <a:lstStyle>
            <a:lvl1pPr marL="0" indent="0">
              <a:buNone/>
              <a:defRPr sz="2334" b="1"/>
            </a:lvl1pPr>
            <a:lvl2pPr marL="444581" indent="0">
              <a:buNone/>
              <a:defRPr sz="1945" b="1"/>
            </a:lvl2pPr>
            <a:lvl3pPr marL="889163" indent="0">
              <a:buNone/>
              <a:defRPr sz="1750" b="1"/>
            </a:lvl3pPr>
            <a:lvl4pPr marL="1333744" indent="0">
              <a:buNone/>
              <a:defRPr sz="1556" b="1"/>
            </a:lvl4pPr>
            <a:lvl5pPr marL="1778325" indent="0">
              <a:buNone/>
              <a:defRPr sz="1556" b="1"/>
            </a:lvl5pPr>
            <a:lvl6pPr marL="2222906" indent="0">
              <a:buNone/>
              <a:defRPr sz="1556" b="1"/>
            </a:lvl6pPr>
            <a:lvl7pPr marL="2667488" indent="0">
              <a:buNone/>
              <a:defRPr sz="1556" b="1"/>
            </a:lvl7pPr>
            <a:lvl8pPr marL="3112069" indent="0">
              <a:buNone/>
              <a:defRPr sz="1556" b="1"/>
            </a:lvl8pPr>
            <a:lvl9pPr marL="3556650" indent="0">
              <a:buNone/>
              <a:defRPr sz="1556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01367" y="2445927"/>
            <a:ext cx="3780083" cy="3597591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A5C05-8E21-42D3-85DB-4B84EDA219E5}" type="datetime1">
              <a:rPr lang="es-ES" smtClean="0"/>
              <a:t>22/12/2020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4167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2B0ED-BDF3-4596-A8F5-4C334A723B9F}" type="datetime1">
              <a:rPr lang="es-ES" smtClean="0"/>
              <a:t>22/12/2020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344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741-80ED-4EC4-A6C0-D3843E92633F}" type="datetime1">
              <a:rPr lang="es-ES" smtClean="0"/>
              <a:t>22/12/2020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305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55" y="446405"/>
            <a:ext cx="2867769" cy="1562418"/>
          </a:xfrm>
        </p:spPr>
        <p:txBody>
          <a:bodyPr anchor="b"/>
          <a:lstStyle>
            <a:lvl1pPr>
              <a:defRPr sz="3112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0083" y="964112"/>
            <a:ext cx="4501366" cy="4758553"/>
          </a:xfrm>
        </p:spPr>
        <p:txBody>
          <a:bodyPr/>
          <a:lstStyle>
            <a:lvl1pPr>
              <a:defRPr sz="3112"/>
            </a:lvl1pPr>
            <a:lvl2pPr>
              <a:defRPr sz="2723"/>
            </a:lvl2pPr>
            <a:lvl3pPr>
              <a:defRPr sz="2334"/>
            </a:lvl3pPr>
            <a:lvl4pPr>
              <a:defRPr sz="1945"/>
            </a:lvl4pPr>
            <a:lvl5pPr>
              <a:defRPr sz="1945"/>
            </a:lvl5pPr>
            <a:lvl6pPr>
              <a:defRPr sz="1945"/>
            </a:lvl6pPr>
            <a:lvl7pPr>
              <a:defRPr sz="1945"/>
            </a:lvl7pPr>
            <a:lvl8pPr>
              <a:defRPr sz="1945"/>
            </a:lvl8pPr>
            <a:lvl9pPr>
              <a:defRPr sz="1945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455" y="2008823"/>
            <a:ext cx="2867769" cy="3721592"/>
          </a:xfrm>
        </p:spPr>
        <p:txBody>
          <a:bodyPr/>
          <a:lstStyle>
            <a:lvl1pPr marL="0" indent="0">
              <a:buNone/>
              <a:defRPr sz="1556"/>
            </a:lvl1pPr>
            <a:lvl2pPr marL="444581" indent="0">
              <a:buNone/>
              <a:defRPr sz="1361"/>
            </a:lvl2pPr>
            <a:lvl3pPr marL="889163" indent="0">
              <a:buNone/>
              <a:defRPr sz="1167"/>
            </a:lvl3pPr>
            <a:lvl4pPr marL="1333744" indent="0">
              <a:buNone/>
              <a:defRPr sz="972"/>
            </a:lvl4pPr>
            <a:lvl5pPr marL="1778325" indent="0">
              <a:buNone/>
              <a:defRPr sz="972"/>
            </a:lvl5pPr>
            <a:lvl6pPr marL="2222906" indent="0">
              <a:buNone/>
              <a:defRPr sz="972"/>
            </a:lvl6pPr>
            <a:lvl7pPr marL="2667488" indent="0">
              <a:buNone/>
              <a:defRPr sz="972"/>
            </a:lvl7pPr>
            <a:lvl8pPr marL="3112069" indent="0">
              <a:buNone/>
              <a:defRPr sz="972"/>
            </a:lvl8pPr>
            <a:lvl9pPr marL="3556650" indent="0">
              <a:buNone/>
              <a:defRPr sz="972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08B8-481F-43D6-AF4A-01DFEB5A0179}" type="datetime1">
              <a:rPr lang="es-ES" smtClean="0"/>
              <a:t>22/12/2020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62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55" y="446405"/>
            <a:ext cx="2867769" cy="1562418"/>
          </a:xfrm>
        </p:spPr>
        <p:txBody>
          <a:bodyPr anchor="b"/>
          <a:lstStyle>
            <a:lvl1pPr>
              <a:defRPr sz="3112"/>
            </a:lvl1pPr>
          </a:lstStyle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780083" y="964112"/>
            <a:ext cx="4501366" cy="4758553"/>
          </a:xfrm>
        </p:spPr>
        <p:txBody>
          <a:bodyPr anchor="t"/>
          <a:lstStyle>
            <a:lvl1pPr marL="0" indent="0">
              <a:buNone/>
              <a:defRPr sz="3112"/>
            </a:lvl1pPr>
            <a:lvl2pPr marL="444581" indent="0">
              <a:buNone/>
              <a:defRPr sz="2723"/>
            </a:lvl2pPr>
            <a:lvl3pPr marL="889163" indent="0">
              <a:buNone/>
              <a:defRPr sz="2334"/>
            </a:lvl3pPr>
            <a:lvl4pPr marL="1333744" indent="0">
              <a:buNone/>
              <a:defRPr sz="1945"/>
            </a:lvl4pPr>
            <a:lvl5pPr marL="1778325" indent="0">
              <a:buNone/>
              <a:defRPr sz="1945"/>
            </a:lvl5pPr>
            <a:lvl6pPr marL="2222906" indent="0">
              <a:buNone/>
              <a:defRPr sz="1945"/>
            </a:lvl6pPr>
            <a:lvl7pPr marL="2667488" indent="0">
              <a:buNone/>
              <a:defRPr sz="1945"/>
            </a:lvl7pPr>
            <a:lvl8pPr marL="3112069" indent="0">
              <a:buNone/>
              <a:defRPr sz="1945"/>
            </a:lvl8pPr>
            <a:lvl9pPr marL="3556650" indent="0">
              <a:buNone/>
              <a:defRPr sz="1945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455" y="2008823"/>
            <a:ext cx="2867769" cy="3721592"/>
          </a:xfrm>
        </p:spPr>
        <p:txBody>
          <a:bodyPr/>
          <a:lstStyle>
            <a:lvl1pPr marL="0" indent="0">
              <a:buNone/>
              <a:defRPr sz="1556"/>
            </a:lvl1pPr>
            <a:lvl2pPr marL="444581" indent="0">
              <a:buNone/>
              <a:defRPr sz="1361"/>
            </a:lvl2pPr>
            <a:lvl3pPr marL="889163" indent="0">
              <a:buNone/>
              <a:defRPr sz="1167"/>
            </a:lvl3pPr>
            <a:lvl4pPr marL="1333744" indent="0">
              <a:buNone/>
              <a:defRPr sz="972"/>
            </a:lvl4pPr>
            <a:lvl5pPr marL="1778325" indent="0">
              <a:buNone/>
              <a:defRPr sz="972"/>
            </a:lvl5pPr>
            <a:lvl6pPr marL="2222906" indent="0">
              <a:buNone/>
              <a:defRPr sz="972"/>
            </a:lvl6pPr>
            <a:lvl7pPr marL="2667488" indent="0">
              <a:buNone/>
              <a:defRPr sz="972"/>
            </a:lvl7pPr>
            <a:lvl8pPr marL="3112069" indent="0">
              <a:buNone/>
              <a:defRPr sz="972"/>
            </a:lvl8pPr>
            <a:lvl9pPr marL="3556650" indent="0">
              <a:buNone/>
              <a:defRPr sz="972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885A-6B50-4D21-875C-C167F2C0554A}" type="datetime1">
              <a:rPr lang="es-ES" smtClean="0"/>
              <a:t>22/12/2020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A3A0-81A8-4045-BB55-3A1B1CC8521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653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297" y="356505"/>
            <a:ext cx="7668995" cy="1294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297" y="1782520"/>
            <a:ext cx="7668995" cy="4248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1297" y="6206271"/>
            <a:ext cx="2000607" cy="356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8DEEC-ABEF-4E27-A7C5-E01473CB76BD}" type="datetime1">
              <a:rPr lang="es-ES" smtClean="0"/>
              <a:t>22/12/2020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45339" y="6206271"/>
            <a:ext cx="3000911" cy="356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79684" y="6206271"/>
            <a:ext cx="2000607" cy="356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BA3A0-81A8-4045-BB55-3A1B1CC8521E}" type="slidenum">
              <a:rPr lang="es-ES" smtClean="0"/>
              <a:pPr/>
              <a:t>‹#›</a:t>
            </a:fld>
            <a:r>
              <a:rPr lang="es-ES" dirty="0"/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140258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889163" rtl="0" eaLnBrk="1" latinLnBrk="0" hangingPunct="1">
        <a:lnSpc>
          <a:spcPct val="90000"/>
        </a:lnSpc>
        <a:spcBef>
          <a:spcPct val="0"/>
        </a:spcBef>
        <a:buNone/>
        <a:defRPr sz="42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291" indent="-222291" algn="l" defTabSz="889163" rtl="0" eaLnBrk="1" latinLnBrk="0" hangingPunct="1">
        <a:lnSpc>
          <a:spcPct val="90000"/>
        </a:lnSpc>
        <a:spcBef>
          <a:spcPts val="972"/>
        </a:spcBef>
        <a:buFont typeface="Arial" panose="020B0604020202020204" pitchFamily="34" charset="0"/>
        <a:buChar char="•"/>
        <a:defRPr sz="2723" kern="1200">
          <a:solidFill>
            <a:schemeClr val="tx1"/>
          </a:solidFill>
          <a:latin typeface="+mn-lt"/>
          <a:ea typeface="+mn-ea"/>
          <a:cs typeface="+mn-cs"/>
        </a:defRPr>
      </a:lvl1pPr>
      <a:lvl2pPr marL="666872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2334" kern="1200">
          <a:solidFill>
            <a:schemeClr val="tx1"/>
          </a:solidFill>
          <a:latin typeface="+mn-lt"/>
          <a:ea typeface="+mn-ea"/>
          <a:cs typeface="+mn-cs"/>
        </a:defRPr>
      </a:lvl2pPr>
      <a:lvl3pPr marL="1111453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945" kern="1200">
          <a:solidFill>
            <a:schemeClr val="tx1"/>
          </a:solidFill>
          <a:latin typeface="+mn-lt"/>
          <a:ea typeface="+mn-ea"/>
          <a:cs typeface="+mn-cs"/>
        </a:defRPr>
      </a:lvl3pPr>
      <a:lvl4pPr marL="1556034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4pPr>
      <a:lvl5pPr marL="2000616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5pPr>
      <a:lvl6pPr marL="2445197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6pPr>
      <a:lvl7pPr marL="2889778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7pPr>
      <a:lvl8pPr marL="3334360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8pPr>
      <a:lvl9pPr marL="3778941" indent="-222291" algn="l" defTabSz="889163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1pPr>
      <a:lvl2pPr marL="444581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2pPr>
      <a:lvl3pPr marL="889163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3pPr>
      <a:lvl4pPr marL="1333744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4pPr>
      <a:lvl5pPr marL="1778325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5pPr>
      <a:lvl6pPr marL="2222906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6pPr>
      <a:lvl7pPr marL="2667488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7pPr>
      <a:lvl8pPr marL="3112069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8pPr>
      <a:lvl9pPr marL="3556650" algn="l" defTabSz="889163" rtl="0" eaLnBrk="1" latinLnBrk="0" hangingPunct="1">
        <a:defRPr sz="1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4" r="40847" b="7596"/>
          <a:stretch/>
        </p:blipFill>
        <p:spPr>
          <a:xfrm>
            <a:off x="4902745" y="853758"/>
            <a:ext cx="3991873" cy="5833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3121" y="1702948"/>
            <a:ext cx="7249650" cy="1741269"/>
          </a:xfrm>
        </p:spPr>
        <p:txBody>
          <a:bodyPr anchor="t">
            <a:noAutofit/>
          </a:bodyPr>
          <a:lstStyle/>
          <a:p>
            <a:pPr algn="l">
              <a:tabLst>
                <a:tab pos="1971675" algn="l"/>
              </a:tabLst>
            </a:pPr>
            <a:r>
              <a:rPr lang="ca-ES" sz="4400" b="1" dirty="0">
                <a:latin typeface="Arial" charset="0"/>
                <a:ea typeface="Arial" charset="0"/>
                <a:cs typeface="Arial" charset="0"/>
              </a:rPr>
              <a:t>Proposta de Pressupost </a:t>
            </a:r>
            <a:r>
              <a:rPr lang="ca-ES" sz="4400" b="1" dirty="0" smtClean="0">
                <a:latin typeface="Arial" charset="0"/>
                <a:ea typeface="Arial" charset="0"/>
                <a:cs typeface="Arial" charset="0"/>
              </a:rPr>
              <a:t>2021</a:t>
            </a:r>
            <a:endParaRPr lang="es-ES" sz="3600" b="1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868680" y="6126480"/>
            <a:ext cx="7525512" cy="0"/>
          </a:xfrm>
          <a:prstGeom prst="line">
            <a:avLst/>
          </a:prstGeom>
          <a:ln w="12700">
            <a:solidFill>
              <a:srgbClr val="E723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768096" y="5738342"/>
            <a:ext cx="2816352" cy="534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Arial" charset="0"/>
                <a:ea typeface="Arial" charset="0"/>
                <a:cs typeface="Arial" charset="0"/>
              </a:rPr>
              <a:t>23 de desembre de 2020</a:t>
            </a:r>
            <a:endParaRPr lang="ca-ES" sz="1400" dirty="0">
              <a:latin typeface="Arial" charset="0"/>
              <a:ea typeface="Arial" charset="0"/>
              <a:cs typeface="Arial" charset="0"/>
            </a:endParaRPr>
          </a:p>
          <a:p>
            <a:endParaRPr lang="ca-ES" dirty="0"/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84" y="211756"/>
            <a:ext cx="1339200" cy="364316"/>
          </a:xfrm>
          <a:prstGeom prst="rect">
            <a:avLst/>
          </a:prstGeom>
        </p:spPr>
      </p:pic>
      <p:sp>
        <p:nvSpPr>
          <p:cNvPr id="3" name="QuadreDeText 2"/>
          <p:cNvSpPr txBox="1"/>
          <p:nvPr/>
        </p:nvSpPr>
        <p:spPr>
          <a:xfrm>
            <a:off x="680755" y="6272784"/>
            <a:ext cx="13332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2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(V. Consell Plenari)</a:t>
            </a:r>
            <a:endParaRPr lang="ca-ES" sz="12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QuadreDeText 3"/>
          <p:cNvSpPr txBox="1"/>
          <p:nvPr/>
        </p:nvSpPr>
        <p:spPr>
          <a:xfrm>
            <a:off x="773121" y="3081166"/>
            <a:ext cx="7525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 l’acord pressupostari de desembre 2020 entre l’equip de Govern i el Grup Municipal Esquerra </a:t>
            </a:r>
            <a:r>
              <a:rPr lang="ca-ES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ca-ES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epublicana de </a:t>
            </a:r>
            <a:r>
              <a:rPr lang="ca-ES" sz="1800" dirty="0">
                <a:solidFill>
                  <a:srgbClr val="FF0000"/>
                </a:solidFill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C</a:t>
            </a:r>
            <a:r>
              <a:rPr lang="ca-ES" sz="1800" dirty="0" smtClean="0">
                <a:solidFill>
                  <a:srgbClr val="FF0000"/>
                </a:solidFill>
                <a:latin typeface="Arial" panose="020B0604020202020204" pitchFamily="34" charset="0"/>
                <a:ea typeface="BatangChe" panose="02030609000101010101" pitchFamily="49" charset="-127"/>
                <a:cs typeface="Arial" panose="020B0604020202020204" pitchFamily="34" charset="0"/>
              </a:rPr>
              <a:t>atalunya</a:t>
            </a:r>
            <a:endParaRPr lang="ca-ES" sz="1800" dirty="0">
              <a:solidFill>
                <a:srgbClr val="FF0000"/>
              </a:solidFill>
              <a:latin typeface="Arial" panose="020B0604020202020204" pitchFamily="34" charset="0"/>
              <a:ea typeface="BatangChe" panose="02030609000101010101" pitchFamily="49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6927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444" y="5202364"/>
            <a:ext cx="2382004" cy="64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31597" y="200966"/>
            <a:ext cx="401934" cy="4421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68217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279684" y="5875330"/>
            <a:ext cx="2000607" cy="356504"/>
          </a:xfrm>
        </p:spPr>
        <p:txBody>
          <a:bodyPr/>
          <a:lstStyle/>
          <a:p>
            <a:fld id="{F7FBA3A0-81A8-4045-BB55-3A1B1CC8521E}" type="slidenum">
              <a:rPr lang="es-ES" smtClean="0"/>
              <a:t>1</a:t>
            </a:fld>
            <a:endParaRPr lang="es-ES"/>
          </a:p>
        </p:txBody>
      </p:sp>
      <p:grpSp>
        <p:nvGrpSpPr>
          <p:cNvPr id="17" name="Agrupa 16"/>
          <p:cNvGrpSpPr/>
          <p:nvPr/>
        </p:nvGrpSpPr>
        <p:grpSpPr>
          <a:xfrm>
            <a:off x="519805" y="1220965"/>
            <a:ext cx="7903959" cy="2413976"/>
            <a:chOff x="506926" y="1332964"/>
            <a:chExt cx="7903958" cy="2321130"/>
          </a:xfrm>
        </p:grpSpPr>
        <p:grpSp>
          <p:nvGrpSpPr>
            <p:cNvPr id="14" name="Agrupa 13"/>
            <p:cNvGrpSpPr/>
            <p:nvPr/>
          </p:nvGrpSpPr>
          <p:grpSpPr>
            <a:xfrm>
              <a:off x="506926" y="1332964"/>
              <a:ext cx="3504590" cy="2297142"/>
              <a:chOff x="506926" y="1403798"/>
              <a:chExt cx="3504590" cy="229714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506926" y="1403798"/>
                <a:ext cx="3504590" cy="2297142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a-ES" dirty="0"/>
              </a:p>
            </p:txBody>
          </p:sp>
          <p:sp>
            <p:nvSpPr>
              <p:cNvPr id="11" name="QuadreDeText 10"/>
              <p:cNvSpPr txBox="1"/>
              <p:nvPr/>
            </p:nvSpPr>
            <p:spPr>
              <a:xfrm>
                <a:off x="764903" y="1607949"/>
                <a:ext cx="2988640" cy="11541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endParaRPr lang="ca-ES" sz="2000" b="1" dirty="0">
                  <a:solidFill>
                    <a:schemeClr val="bg1"/>
                  </a:solidFill>
                </a:endParaRPr>
              </a:p>
              <a:p>
                <a:pPr algn="ctr"/>
                <a:endParaRPr lang="ca-ES" sz="1200" b="1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ca-ES" sz="2000" b="1" dirty="0">
                    <a:solidFill>
                      <a:schemeClr val="bg1"/>
                    </a:solidFill>
                  </a:rPr>
                  <a:t>CRISIS COVID-19</a:t>
                </a:r>
              </a:p>
              <a:p>
                <a:pPr algn="ctr"/>
                <a:r>
                  <a:rPr lang="ca-ES" sz="2000" b="1" dirty="0">
                    <a:solidFill>
                      <a:schemeClr val="bg1"/>
                    </a:solidFill>
                  </a:rPr>
                  <a:t>Caiguda </a:t>
                </a:r>
                <a:r>
                  <a:rPr lang="ca-ES" sz="2000" b="1" dirty="0" smtClean="0">
                    <a:solidFill>
                      <a:schemeClr val="bg1"/>
                    </a:solidFill>
                  </a:rPr>
                  <a:t>sobre el 11,2%PIB</a:t>
                </a:r>
                <a:endParaRPr lang="ca-ES" sz="2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5" name="Agrupa 14"/>
            <p:cNvGrpSpPr/>
            <p:nvPr/>
          </p:nvGrpSpPr>
          <p:grpSpPr>
            <a:xfrm>
              <a:off x="4906294" y="1332964"/>
              <a:ext cx="3504590" cy="2321130"/>
              <a:chOff x="4906294" y="1262130"/>
              <a:chExt cx="3504590" cy="2321130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4906294" y="1262130"/>
                <a:ext cx="3504590" cy="2297142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a-ES"/>
              </a:p>
            </p:txBody>
          </p:sp>
          <p:sp>
            <p:nvSpPr>
              <p:cNvPr id="12" name="QuadreDeText 11"/>
              <p:cNvSpPr txBox="1"/>
              <p:nvPr/>
            </p:nvSpPr>
            <p:spPr>
              <a:xfrm>
                <a:off x="4913062" y="1482093"/>
                <a:ext cx="3440988" cy="21011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a-ES" sz="2000" b="1" dirty="0">
                    <a:solidFill>
                      <a:schemeClr val="bg1"/>
                    </a:solidFill>
                  </a:rPr>
                  <a:t>INCERTESA EVOLUCIÓ ECONOMIA</a:t>
                </a:r>
              </a:p>
              <a:p>
                <a:pPr algn="ctr"/>
                <a:endParaRPr lang="ca-ES" sz="1200" b="1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ca-ES" sz="2000" b="1" dirty="0">
                    <a:solidFill>
                      <a:schemeClr val="bg1"/>
                    </a:solidFill>
                  </a:rPr>
                  <a:t>Nou sostre de despesa Estat</a:t>
                </a:r>
              </a:p>
              <a:p>
                <a:pPr algn="ctr"/>
                <a:r>
                  <a:rPr lang="ca-ES" sz="2000" b="1" dirty="0">
                    <a:solidFill>
                      <a:schemeClr val="bg1"/>
                    </a:solidFill>
                  </a:rPr>
                  <a:t>Anul·lació regla despesa, desequilibri i fons</a:t>
                </a:r>
              </a:p>
              <a:p>
                <a:pPr algn="ctr"/>
                <a:endParaRPr lang="ca-ES" sz="20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6" name="Agrupa 15"/>
          <p:cNvGrpSpPr/>
          <p:nvPr/>
        </p:nvGrpSpPr>
        <p:grpSpPr>
          <a:xfrm>
            <a:off x="2726258" y="3801837"/>
            <a:ext cx="3504590" cy="2389028"/>
            <a:chOff x="3003280" y="3656255"/>
            <a:chExt cx="3504590" cy="2297142"/>
          </a:xfrm>
        </p:grpSpPr>
        <p:sp>
          <p:nvSpPr>
            <p:cNvPr id="9" name="Oval 8"/>
            <p:cNvSpPr/>
            <p:nvPr/>
          </p:nvSpPr>
          <p:spPr>
            <a:xfrm>
              <a:off x="3003280" y="3656255"/>
              <a:ext cx="3504590" cy="229714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  <p:sp>
          <p:nvSpPr>
            <p:cNvPr id="13" name="QuadreDeText 12"/>
            <p:cNvSpPr txBox="1"/>
            <p:nvPr/>
          </p:nvSpPr>
          <p:spPr>
            <a:xfrm>
              <a:off x="3368443" y="3940717"/>
              <a:ext cx="2819663" cy="16868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2000" b="1" dirty="0">
                  <a:solidFill>
                    <a:schemeClr val="bg1"/>
                  </a:solidFill>
                </a:rPr>
                <a:t>Emergència social</a:t>
              </a:r>
            </a:p>
            <a:p>
              <a:pPr algn="ctr"/>
              <a:endParaRPr lang="ca-ES" sz="1200" b="1" dirty="0">
                <a:solidFill>
                  <a:schemeClr val="bg1"/>
                </a:solidFill>
              </a:endParaRPr>
            </a:p>
            <a:p>
              <a:pPr algn="ctr"/>
              <a:r>
                <a:rPr lang="ca-ES" sz="2000" b="1" dirty="0">
                  <a:solidFill>
                    <a:schemeClr val="bg1"/>
                  </a:solidFill>
                </a:rPr>
                <a:t>Re-engegar i reorientar l’economia</a:t>
              </a:r>
            </a:p>
            <a:p>
              <a:pPr algn="ctr"/>
              <a:endParaRPr lang="ca-ES" sz="1400" b="1" dirty="0">
                <a:solidFill>
                  <a:schemeClr val="bg1"/>
                </a:solidFill>
              </a:endParaRPr>
            </a:p>
            <a:p>
              <a:pPr algn="ctr"/>
              <a:r>
                <a:rPr lang="ca-ES" sz="2000" b="1" dirty="0">
                  <a:solidFill>
                    <a:schemeClr val="bg1"/>
                  </a:solidFill>
                </a:rPr>
                <a:t>Adaptar la ciutat</a:t>
              </a:r>
            </a:p>
          </p:txBody>
        </p:sp>
      </p:grpSp>
      <p:sp>
        <p:nvSpPr>
          <p:cNvPr id="6" name="Flecha: a la izquierda y derecha 5">
            <a:extLst>
              <a:ext uri="{FF2B5EF4-FFF2-40B4-BE49-F238E27FC236}">
                <a16:creationId xmlns="" xmlns:a16="http://schemas.microsoft.com/office/drawing/2014/main" id="{E9F2C47C-2368-41BF-8771-46D127085C63}"/>
              </a:ext>
            </a:extLst>
          </p:cNvPr>
          <p:cNvSpPr/>
          <p:nvPr/>
        </p:nvSpPr>
        <p:spPr>
          <a:xfrm>
            <a:off x="4031164" y="2415479"/>
            <a:ext cx="894778" cy="356162"/>
          </a:xfrm>
          <a:prstGeom prst="left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endParaRPr lang="ca-ES"/>
          </a:p>
        </p:txBody>
      </p:sp>
      <p:grpSp>
        <p:nvGrpSpPr>
          <p:cNvPr id="23" name="Grupo 22">
            <a:extLst>
              <a:ext uri="{FF2B5EF4-FFF2-40B4-BE49-F238E27FC236}">
                <a16:creationId xmlns="" xmlns:a16="http://schemas.microsoft.com/office/drawing/2014/main" id="{F75418B6-9123-455B-A786-CB1FA2DA811C}"/>
              </a:ext>
            </a:extLst>
          </p:cNvPr>
          <p:cNvGrpSpPr/>
          <p:nvPr/>
        </p:nvGrpSpPr>
        <p:grpSpPr>
          <a:xfrm>
            <a:off x="2651556" y="3503598"/>
            <a:ext cx="3653997" cy="894778"/>
            <a:chOff x="2651555" y="3834540"/>
            <a:chExt cx="3653997" cy="894778"/>
          </a:xfrm>
        </p:grpSpPr>
        <p:sp>
          <p:nvSpPr>
            <p:cNvPr id="19" name="Flecha: a la izquierda y derecha 18">
              <a:extLst>
                <a:ext uri="{FF2B5EF4-FFF2-40B4-BE49-F238E27FC236}">
                  <a16:creationId xmlns="" xmlns:a16="http://schemas.microsoft.com/office/drawing/2014/main" id="{5BA3AE14-D41D-42FE-BF06-7FD8FBC72A6D}"/>
                </a:ext>
              </a:extLst>
            </p:cNvPr>
            <p:cNvSpPr/>
            <p:nvPr/>
          </p:nvSpPr>
          <p:spPr>
            <a:xfrm rot="7127591">
              <a:off x="5680082" y="4103848"/>
              <a:ext cx="894778" cy="356162"/>
            </a:xfrm>
            <a:prstGeom prst="leftRight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  <p:sp>
          <p:nvSpPr>
            <p:cNvPr id="20" name="Flecha: a la izquierda y derecha 19">
              <a:extLst>
                <a:ext uri="{FF2B5EF4-FFF2-40B4-BE49-F238E27FC236}">
                  <a16:creationId xmlns="" xmlns:a16="http://schemas.microsoft.com/office/drawing/2014/main" id="{B547A079-D4B1-4D2C-9FBB-FE45E4536065}"/>
                </a:ext>
              </a:extLst>
            </p:cNvPr>
            <p:cNvSpPr/>
            <p:nvPr/>
          </p:nvSpPr>
          <p:spPr>
            <a:xfrm rot="-18000000">
              <a:off x="2382247" y="4103848"/>
              <a:ext cx="894778" cy="356162"/>
            </a:xfrm>
            <a:prstGeom prst="leftRight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/>
            </a:p>
          </p:txBody>
        </p:sp>
      </p:grpSp>
    </p:spTree>
    <p:extLst>
      <p:ext uri="{BB962C8B-B14F-4D97-AF65-F5344CB8AC3E}">
        <p14:creationId xmlns:p14="http://schemas.microsoft.com/office/powerpoint/2010/main" val="226222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a-ES" sz="48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Proposta de Pressupost</a:t>
            </a:r>
          </a:p>
        </p:txBody>
      </p:sp>
    </p:spTree>
    <p:extLst>
      <p:ext uri="{BB962C8B-B14F-4D97-AF65-F5344CB8AC3E}">
        <p14:creationId xmlns:p14="http://schemas.microsoft.com/office/powerpoint/2010/main" val="196292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460308" y="6068337"/>
            <a:ext cx="2074704" cy="356504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3</a:t>
            </a:fld>
            <a:endParaRPr lang="ca-ES"/>
          </a:p>
        </p:txBody>
      </p:sp>
      <p:sp>
        <p:nvSpPr>
          <p:cNvPr id="5" name="QuadreDeText 4"/>
          <p:cNvSpPr txBox="1">
            <a:spLocks/>
          </p:cNvSpPr>
          <p:nvPr/>
        </p:nvSpPr>
        <p:spPr>
          <a:xfrm>
            <a:off x="661479" y="823831"/>
            <a:ext cx="6998825" cy="397718"/>
          </a:xfrm>
          <a:prstGeom prst="rect">
            <a:avLst/>
          </a:prstGeom>
          <a:noFill/>
        </p:spPr>
        <p:txBody>
          <a:bodyPr wrap="square" lIns="89072" tIns="44536" rIns="89072" bIns="44536" rtlCol="0">
            <a:spAutoFit/>
          </a:bodyPr>
          <a:lstStyle>
            <a:defPPr>
              <a:defRPr lang="es-ES"/>
            </a:defPPr>
            <a:lvl1pPr>
              <a:defRPr sz="20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a-ES" dirty="0"/>
              <a:t>1. Proposta de pressupost </a:t>
            </a:r>
            <a:r>
              <a:rPr lang="ca-ES" dirty="0" smtClean="0"/>
              <a:t>2021. </a:t>
            </a:r>
            <a:r>
              <a:rPr lang="ca-ES" dirty="0"/>
              <a:t>Volum d’ingressos</a:t>
            </a:r>
          </a:p>
        </p:txBody>
      </p:sp>
      <p:sp>
        <p:nvSpPr>
          <p:cNvPr id="4" name="Rectangle 3"/>
          <p:cNvSpPr/>
          <p:nvPr/>
        </p:nvSpPr>
        <p:spPr>
          <a:xfrm>
            <a:off x="611190" y="1670752"/>
            <a:ext cx="7669212" cy="32783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0" name="QuadreDeText 9"/>
          <p:cNvSpPr txBox="1"/>
          <p:nvPr/>
        </p:nvSpPr>
        <p:spPr>
          <a:xfrm>
            <a:off x="568658" y="5096323"/>
            <a:ext cx="15760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000" i="1" dirty="0"/>
              <a:t>Imports en milions d’euros</a:t>
            </a:r>
          </a:p>
        </p:txBody>
      </p:sp>
      <p:graphicFrame>
        <p:nvGraphicFramePr>
          <p:cNvPr id="6" name="Tau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507502"/>
              </p:ext>
            </p:extLst>
          </p:nvPr>
        </p:nvGraphicFramePr>
        <p:xfrm>
          <a:off x="611188" y="1728036"/>
          <a:ext cx="7669214" cy="3240002"/>
        </p:xfrm>
        <a:graphic>
          <a:graphicData uri="http://schemas.openxmlformats.org/drawingml/2006/table">
            <a:tbl>
              <a:tblPr/>
              <a:tblGrid>
                <a:gridCol w="2762480"/>
                <a:gridCol w="885034"/>
                <a:gridCol w="885034"/>
                <a:gridCol w="885034"/>
                <a:gridCol w="156183"/>
                <a:gridCol w="885034"/>
                <a:gridCol w="156183"/>
                <a:gridCol w="566162"/>
                <a:gridCol w="488070"/>
              </a:tblGrid>
              <a:tr h="529672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Capítols</a:t>
                      </a:r>
                    </a:p>
                  </a:txBody>
                  <a:tcPr marL="8742" marR="8742" marT="874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 inicial 2018</a:t>
                      </a:r>
                    </a:p>
                  </a:txBody>
                  <a:tcPr marL="8742" marR="8742" marT="874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 inicial 2019</a:t>
                      </a:r>
                    </a:p>
                  </a:txBody>
                  <a:tcPr marL="8742" marR="8742" marT="874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 inicial 2020</a:t>
                      </a:r>
                    </a:p>
                  </a:txBody>
                  <a:tcPr marL="8742" marR="8742" marT="874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PI 2021 </a:t>
                      </a:r>
                    </a:p>
                  </a:txBody>
                  <a:tcPr marL="8742" marR="8742" marT="8742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Inc P2021 vs P2020</a:t>
                      </a:r>
                    </a:p>
                  </a:txBody>
                  <a:tcPr marL="8742" marR="8742" marT="874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19359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Impostos directes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1.075,0</a:t>
                      </a:r>
                    </a:p>
                  </a:txBody>
                  <a:tcPr marL="8742" marR="8742" marT="874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1.075,0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1.069,5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1.068,1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-1,4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-0,1%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359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Impostos indirectes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76,7</a:t>
                      </a:r>
                    </a:p>
                  </a:txBody>
                  <a:tcPr marL="8742" marR="8742" marT="874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76,7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125,5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97,1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-28,4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-22,7%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59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Taxes i altres ingressos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270,6</a:t>
                      </a:r>
                    </a:p>
                  </a:txBody>
                  <a:tcPr marL="8742" marR="8742" marT="874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270,6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350,9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340,7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-10,2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-2,9%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59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Transferències corrents projectades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1.084,3</a:t>
                      </a:r>
                    </a:p>
                  </a:txBody>
                  <a:tcPr marL="8742" marR="8742" marT="874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1.082,8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1.213,3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1.244,4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31,1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2,6%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59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Ingressos patrimonials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54,2</a:t>
                      </a:r>
                    </a:p>
                  </a:txBody>
                  <a:tcPr marL="8742" marR="8742" marT="874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54,2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39,0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23,8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-15,2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-38,9%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9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Operacions Corrents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2.560,9</a:t>
                      </a:r>
                    </a:p>
                  </a:txBody>
                  <a:tcPr marL="8742" marR="8742" marT="874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2.559,4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2.798,4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2.774,2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-24,2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-0,9%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9359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Venda d'inversions reals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</a:t>
                      </a:r>
                    </a:p>
                  </a:txBody>
                  <a:tcPr marL="8742" marR="8742" marT="874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26,9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-25,1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-93%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359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Transferències de capital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39,5</a:t>
                      </a:r>
                    </a:p>
                  </a:txBody>
                  <a:tcPr marL="8742" marR="8742" marT="874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29,2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15,8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146,3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130,5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826,1%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9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Operacions de Capital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39,6</a:t>
                      </a:r>
                    </a:p>
                  </a:txBody>
                  <a:tcPr marL="8742" marR="8742" marT="874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29,3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42,8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148,2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105,4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246,6%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9359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INGRESSOS NO FINANCERS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2.600,4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2.588,7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2.841,1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2.922,4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81,3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2,9%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19359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Actius financers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8742" marR="8742" marT="874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28,0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28,0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359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 Passius financers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139,5</a:t>
                      </a:r>
                    </a:p>
                  </a:txBody>
                  <a:tcPr marL="8742" marR="8742" marT="874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65,1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164,5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302,9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138,4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84%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59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Ingressos financers (capítols 8 i 9)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139,5</a:t>
                      </a:r>
                    </a:p>
                  </a:txBody>
                  <a:tcPr marL="8742" marR="8742" marT="8742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65,1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192,5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330,9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138,4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72%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19359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INGRESSOS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2.740,0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2.653,9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3.033,6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3.253,3</a:t>
                      </a:r>
                    </a:p>
                  </a:txBody>
                  <a:tcPr marL="8742" marR="8742" marT="8742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219,7</a:t>
                      </a:r>
                    </a:p>
                  </a:txBody>
                  <a:tcPr marL="8742" marR="8742" marT="8742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9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7,2%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591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460308" y="6068337"/>
            <a:ext cx="2074704" cy="356504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4</a:t>
            </a:fld>
            <a:endParaRPr lang="ca-ES"/>
          </a:p>
        </p:txBody>
      </p:sp>
      <p:sp>
        <p:nvSpPr>
          <p:cNvPr id="5" name="QuadreDeText 4"/>
          <p:cNvSpPr txBox="1">
            <a:spLocks/>
          </p:cNvSpPr>
          <p:nvPr/>
        </p:nvSpPr>
        <p:spPr>
          <a:xfrm>
            <a:off x="661479" y="515495"/>
            <a:ext cx="6998825" cy="397718"/>
          </a:xfrm>
          <a:prstGeom prst="rect">
            <a:avLst/>
          </a:prstGeom>
          <a:noFill/>
        </p:spPr>
        <p:txBody>
          <a:bodyPr wrap="square" lIns="89072" tIns="44536" rIns="89072" bIns="44536" rtlCol="0">
            <a:spAutoFit/>
          </a:bodyPr>
          <a:lstStyle>
            <a:defPPr>
              <a:defRPr lang="es-ES"/>
            </a:defPPr>
            <a:lvl1pPr>
              <a:defRPr sz="20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a-ES" dirty="0"/>
              <a:t>2. Proposta de pressupost </a:t>
            </a:r>
            <a:r>
              <a:rPr lang="ca-ES" dirty="0" smtClean="0"/>
              <a:t>2021. </a:t>
            </a:r>
            <a:r>
              <a:rPr lang="ca-ES" dirty="0"/>
              <a:t>El marc dels ingressos</a:t>
            </a:r>
          </a:p>
        </p:txBody>
      </p:sp>
      <p:graphicFrame>
        <p:nvGraphicFramePr>
          <p:cNvPr id="7" name="Tau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378962"/>
              </p:ext>
            </p:extLst>
          </p:nvPr>
        </p:nvGraphicFramePr>
        <p:xfrm>
          <a:off x="374171" y="1384299"/>
          <a:ext cx="8274529" cy="4457990"/>
        </p:xfrm>
        <a:graphic>
          <a:graphicData uri="http://schemas.openxmlformats.org/drawingml/2006/table">
            <a:tbl>
              <a:tblPr firstRow="1" bandRow="1"/>
              <a:tblGrid>
                <a:gridCol w="65753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991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32851">
                <a:tc>
                  <a:txBody>
                    <a:bodyPr/>
                    <a:lstStyle>
                      <a:lvl1pPr marL="0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44581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889163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33744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778325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22906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667488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112069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556650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ca-ES" sz="2500" dirty="0" smtClean="0"/>
                        <a:t>Impacte proposta OOFF</a:t>
                      </a:r>
                      <a:endParaRPr lang="ca-ES" sz="2500" dirty="0"/>
                    </a:p>
                  </a:txBody>
                  <a:tcPr marL="94036" marR="94036" marT="46826" marB="4682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44581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889163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33744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778325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22906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667488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112069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556650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ca-ES" sz="2500" dirty="0" smtClean="0"/>
                        <a:t>Impacte</a:t>
                      </a:r>
                    </a:p>
                  </a:txBody>
                  <a:tcPr marL="94036" marR="94036" marT="46826" marB="46826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23091">
                <a:tc>
                  <a:txBody>
                    <a:bodyPr/>
                    <a:lstStyle>
                      <a:lvl1pPr marL="0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44581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889163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33744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778325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22906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667488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112069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556650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ca-ES" sz="2400" b="1" dirty="0" smtClean="0"/>
                        <a:t>Congelació de tarifes i caiguda de</a:t>
                      </a:r>
                      <a:r>
                        <a:rPr lang="ca-ES" sz="2400" b="1" baseline="0" dirty="0" smtClean="0"/>
                        <a:t> l’</a:t>
                      </a:r>
                      <a:r>
                        <a:rPr lang="ca-ES" sz="2400" b="1" dirty="0" smtClean="0"/>
                        <a:t>activitat econòmica</a:t>
                      </a:r>
                      <a:endParaRPr lang="ca-ES" sz="2400" b="1" dirty="0"/>
                    </a:p>
                  </a:txBody>
                  <a:tcPr marL="94036" marR="94036" marT="46826" marB="46826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44581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889163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33744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778325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22906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667488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112069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556650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ca-ES" sz="2500" b="0" dirty="0" smtClean="0"/>
                        <a:t>-27,5</a:t>
                      </a:r>
                      <a:r>
                        <a:rPr lang="ca-ES" sz="2500" b="0" baseline="0" dirty="0" smtClean="0"/>
                        <a:t>M€</a:t>
                      </a:r>
                      <a:r>
                        <a:rPr lang="ca-ES" sz="2500" b="0" dirty="0" smtClean="0"/>
                        <a:t> </a:t>
                      </a:r>
                      <a:endParaRPr lang="ca-ES" sz="2500" b="0" dirty="0"/>
                    </a:p>
                  </a:txBody>
                  <a:tcPr marL="94036" marR="94036" marT="46826" marB="46826" anchor="ctr" anchorCtr="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89078">
                <a:tc>
                  <a:txBody>
                    <a:bodyPr/>
                    <a:lstStyle/>
                    <a:p>
                      <a:r>
                        <a:rPr lang="ca-ES" sz="2400" b="1" dirty="0" smtClean="0"/>
                        <a:t>Bonificació taxa terrasses i altres aprofitaments de l’espai públic</a:t>
                      </a:r>
                      <a:endParaRPr lang="ca-ES" sz="2400" b="1" dirty="0"/>
                    </a:p>
                  </a:txBody>
                  <a:tcPr marL="94036" marR="94036" marT="46826" marB="46826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2500" baseline="0" dirty="0" smtClean="0">
                          <a:solidFill>
                            <a:schemeClr val="tx1"/>
                          </a:solidFill>
                        </a:rPr>
                        <a:t>-14,8 M€</a:t>
                      </a:r>
                      <a:endParaRPr lang="ca-ES" sz="25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4036" marR="94036" marT="46826" marB="46826" anchor="ctr" anchorCtr="1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1312970">
                <a:tc>
                  <a:txBody>
                    <a:bodyPr/>
                    <a:lstStyle/>
                    <a:p>
                      <a:r>
                        <a:rPr lang="ca-ES" sz="2400" b="1" dirty="0" smtClean="0"/>
                        <a:t>Ajornament de l’entrada en vigor recàrrec taxa turística (IEET)</a:t>
                      </a:r>
                      <a:endParaRPr lang="ca-ES" sz="2400" b="1" dirty="0"/>
                    </a:p>
                  </a:txBody>
                  <a:tcPr marL="94036" marR="94036" marT="46826" marB="46826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2500" baseline="0" dirty="0" smtClean="0">
                          <a:solidFill>
                            <a:schemeClr val="tx1"/>
                          </a:solidFill>
                        </a:rPr>
                        <a:t>-5 M€</a:t>
                      </a:r>
                      <a:endParaRPr lang="ca-ES" sz="25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4036" marR="94036" marT="46826" marB="46826" anchor="ctr" anchorCtr="1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2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460308" y="6068337"/>
            <a:ext cx="2074704" cy="356504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5</a:t>
            </a:fld>
            <a:endParaRPr lang="ca-ES"/>
          </a:p>
        </p:txBody>
      </p:sp>
      <p:sp>
        <p:nvSpPr>
          <p:cNvPr id="5" name="QuadreDeText 4"/>
          <p:cNvSpPr txBox="1">
            <a:spLocks/>
          </p:cNvSpPr>
          <p:nvPr/>
        </p:nvSpPr>
        <p:spPr>
          <a:xfrm>
            <a:off x="661479" y="515495"/>
            <a:ext cx="6998825" cy="397718"/>
          </a:xfrm>
          <a:prstGeom prst="rect">
            <a:avLst/>
          </a:prstGeom>
          <a:noFill/>
        </p:spPr>
        <p:txBody>
          <a:bodyPr wrap="square" lIns="89072" tIns="44536" rIns="89072" bIns="44536" rtlCol="0">
            <a:spAutoFit/>
          </a:bodyPr>
          <a:lstStyle>
            <a:defPPr>
              <a:defRPr lang="es-ES"/>
            </a:defPPr>
            <a:lvl1pPr>
              <a:defRPr sz="20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a-ES" dirty="0"/>
              <a:t>2. Proposta de pressupost </a:t>
            </a:r>
            <a:r>
              <a:rPr lang="ca-ES" dirty="0" smtClean="0"/>
              <a:t>2021. </a:t>
            </a:r>
            <a:r>
              <a:rPr lang="ca-ES" dirty="0"/>
              <a:t>El marc dels ingressos</a:t>
            </a:r>
          </a:p>
        </p:txBody>
      </p:sp>
      <p:graphicFrame>
        <p:nvGraphicFramePr>
          <p:cNvPr id="7" name="Tau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552280"/>
              </p:ext>
            </p:extLst>
          </p:nvPr>
        </p:nvGraphicFramePr>
        <p:xfrm>
          <a:off x="264196" y="1308099"/>
          <a:ext cx="8424333" cy="4457700"/>
        </p:xfrm>
        <a:graphic>
          <a:graphicData uri="http://schemas.openxmlformats.org/drawingml/2006/table">
            <a:tbl>
              <a:tblPr firstRow="1" bandRow="1"/>
              <a:tblGrid>
                <a:gridCol w="66943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2995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52419">
                <a:tc>
                  <a:txBody>
                    <a:bodyPr/>
                    <a:lstStyle>
                      <a:lvl1pPr marL="0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44581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889163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33744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778325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22906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667488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112069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556650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ca-ES" sz="2500" dirty="0" smtClean="0"/>
                        <a:t>Ingressos extraordinaris</a:t>
                      </a:r>
                      <a:endParaRPr lang="ca-ES" sz="2500" dirty="0"/>
                    </a:p>
                  </a:txBody>
                  <a:tcPr marL="94036" marR="94036" marT="46826" marB="46826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44581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889163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33744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778325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22906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667488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112069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556650" algn="l" defTabSz="889163" rtl="0" eaLnBrk="1" latinLnBrk="0" hangingPunct="1">
                        <a:defRPr sz="175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endParaRPr lang="ca-ES" sz="2000" dirty="0"/>
                    </a:p>
                  </a:txBody>
                  <a:tcPr marL="94036" marR="94036" marT="46826" marB="46826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443384">
                <a:tc>
                  <a:txBody>
                    <a:bodyPr/>
                    <a:lstStyle>
                      <a:lvl1pPr marL="0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44581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889163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33744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778325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22906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667488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112069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556650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ca-ES" sz="2400" b="1" dirty="0" smtClean="0"/>
                        <a:t>Increment de la PIE respecte a la caiguda de l’activitat econòmica</a:t>
                      </a:r>
                      <a:endParaRPr lang="ca-ES" sz="2000" b="1" dirty="0"/>
                    </a:p>
                  </a:txBody>
                  <a:tcPr marL="94036" marR="94036" marT="46826" marB="46826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44581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889163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33744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778325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22906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667488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112069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556650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ca-ES" sz="2500" dirty="0" smtClean="0">
                          <a:solidFill>
                            <a:schemeClr val="tx1"/>
                          </a:solidFill>
                        </a:rPr>
                        <a:t>247 M€</a:t>
                      </a:r>
                      <a:endParaRPr lang="ca-ES" sz="2500" dirty="0">
                        <a:solidFill>
                          <a:schemeClr val="tx1"/>
                        </a:solidFill>
                      </a:endParaRPr>
                    </a:p>
                  </a:txBody>
                  <a:tcPr marL="94036" marR="94036" marT="46826" marB="46826" anchor="ctr" anchorCtr="1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31976">
                <a:tc>
                  <a:txBody>
                    <a:bodyPr/>
                    <a:lstStyle>
                      <a:lvl1pPr marL="0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44581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889163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33744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778325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22906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667488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112069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556650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ca-ES" sz="2400" b="1" dirty="0"/>
                        <a:t>Repartiment del fons incondicionat de l’Estat</a:t>
                      </a:r>
                      <a:r>
                        <a:rPr lang="ca-ES" sz="2400" b="1" baseline="0" dirty="0"/>
                        <a:t> pels ens locals</a:t>
                      </a:r>
                      <a:endParaRPr lang="ca-ES" sz="2400" b="1" dirty="0"/>
                    </a:p>
                  </a:txBody>
                  <a:tcPr marL="94036" marR="94036" marT="46826" marB="46826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44581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889163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33744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778325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22906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667488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112069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556650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ca-ES" sz="2500" dirty="0" smtClean="0">
                          <a:solidFill>
                            <a:schemeClr val="tx1"/>
                          </a:solidFill>
                        </a:rPr>
                        <a:t>107,6 </a:t>
                      </a:r>
                      <a:r>
                        <a:rPr lang="ca-ES" sz="2500" dirty="0">
                          <a:solidFill>
                            <a:schemeClr val="tx1"/>
                          </a:solidFill>
                        </a:rPr>
                        <a:t>M€</a:t>
                      </a:r>
                    </a:p>
                  </a:txBody>
                  <a:tcPr marL="94036" marR="94036" marT="46826" marB="46826" anchor="ctr" anchorCtr="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29921">
                <a:tc>
                  <a:txBody>
                    <a:bodyPr/>
                    <a:lstStyle>
                      <a:lvl1pPr marL="0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44581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889163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33744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778325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22906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667488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112069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556650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ca-ES" sz="2400" b="1" dirty="0"/>
                        <a:t>Deute Municipal per </a:t>
                      </a:r>
                      <a:r>
                        <a:rPr lang="ca-ES" sz="2400" b="1" dirty="0" smtClean="0"/>
                        <a:t>inversions</a:t>
                      </a:r>
                      <a:endParaRPr lang="ca-ES" sz="2400" b="1" dirty="0"/>
                    </a:p>
                  </a:txBody>
                  <a:tcPr marL="94036" marR="94036" marT="46826" marB="46826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44581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889163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33744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778325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22906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667488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112069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556650" algn="l" defTabSz="889163" rtl="0" eaLnBrk="1" latinLnBrk="0" hangingPunct="1">
                        <a:defRPr sz="175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ca-ES" sz="2500" dirty="0" smtClean="0">
                          <a:solidFill>
                            <a:schemeClr val="tx1"/>
                          </a:solidFill>
                        </a:rPr>
                        <a:t>150</a:t>
                      </a:r>
                      <a:r>
                        <a:rPr lang="ca-ES" sz="25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a-ES" sz="2500" baseline="0" dirty="0">
                          <a:solidFill>
                            <a:schemeClr val="tx1"/>
                          </a:solidFill>
                        </a:rPr>
                        <a:t>M€</a:t>
                      </a:r>
                      <a:endParaRPr lang="ca-ES" sz="2500" dirty="0">
                        <a:solidFill>
                          <a:schemeClr val="tx1"/>
                        </a:solidFill>
                      </a:endParaRPr>
                    </a:p>
                  </a:txBody>
                  <a:tcPr marL="94036" marR="94036" marT="46826" marB="46826" anchor="ctr" anchorCtr="1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6171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460308" y="6068337"/>
            <a:ext cx="2074704" cy="356504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6</a:t>
            </a:fld>
            <a:endParaRPr lang="ca-ES"/>
          </a:p>
        </p:txBody>
      </p:sp>
      <p:sp>
        <p:nvSpPr>
          <p:cNvPr id="5" name="QuadreDeText 4"/>
          <p:cNvSpPr txBox="1">
            <a:spLocks/>
          </p:cNvSpPr>
          <p:nvPr/>
        </p:nvSpPr>
        <p:spPr>
          <a:xfrm>
            <a:off x="661479" y="823831"/>
            <a:ext cx="6998825" cy="397718"/>
          </a:xfrm>
          <a:prstGeom prst="rect">
            <a:avLst/>
          </a:prstGeom>
          <a:noFill/>
        </p:spPr>
        <p:txBody>
          <a:bodyPr wrap="square" lIns="89072" tIns="44536" rIns="89072" bIns="44536" rtlCol="0">
            <a:spAutoFit/>
          </a:bodyPr>
          <a:lstStyle>
            <a:defPPr>
              <a:defRPr lang="es-ES"/>
            </a:defPPr>
            <a:lvl1pPr>
              <a:defRPr sz="20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a-ES" dirty="0"/>
              <a:t>3. Proposta de pressupost </a:t>
            </a:r>
            <a:r>
              <a:rPr lang="ca-ES" dirty="0" smtClean="0"/>
              <a:t>2021. </a:t>
            </a:r>
            <a:r>
              <a:rPr lang="ca-ES" dirty="0"/>
              <a:t>Despeses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134533" y="2149776"/>
            <a:ext cx="7196156" cy="27603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10" name="QuadreDeText 9"/>
          <p:cNvSpPr txBox="1"/>
          <p:nvPr/>
        </p:nvSpPr>
        <p:spPr>
          <a:xfrm>
            <a:off x="589924" y="4910080"/>
            <a:ext cx="15760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000" i="1" dirty="0"/>
              <a:t>Imports en milions d’euros</a:t>
            </a:r>
          </a:p>
        </p:txBody>
      </p:sp>
      <p:graphicFrame>
        <p:nvGraphicFramePr>
          <p:cNvPr id="2" name="Tau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483349"/>
              </p:ext>
            </p:extLst>
          </p:nvPr>
        </p:nvGraphicFramePr>
        <p:xfrm>
          <a:off x="589924" y="1907880"/>
          <a:ext cx="7669209" cy="2988003"/>
        </p:xfrm>
        <a:graphic>
          <a:graphicData uri="http://schemas.openxmlformats.org/drawingml/2006/table">
            <a:tbl>
              <a:tblPr/>
              <a:tblGrid>
                <a:gridCol w="2205222"/>
                <a:gridCol w="762014"/>
                <a:gridCol w="762014"/>
                <a:gridCol w="762014"/>
                <a:gridCol w="207822"/>
                <a:gridCol w="762014"/>
                <a:gridCol w="207822"/>
                <a:gridCol w="762014"/>
                <a:gridCol w="207822"/>
                <a:gridCol w="623466"/>
                <a:gridCol w="406985"/>
              </a:tblGrid>
              <a:tr h="449705"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Capítols</a:t>
                      </a:r>
                    </a:p>
                  </a:txBody>
                  <a:tcPr marL="8663" marR="8663" marT="866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 inicial 2018</a:t>
                      </a:r>
                    </a:p>
                  </a:txBody>
                  <a:tcPr marL="8663" marR="8663" marT="866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PI 2019 mod ajustat</a:t>
                      </a:r>
                    </a:p>
                  </a:txBody>
                  <a:tcPr marL="8663" marR="8663" marT="866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 inicial 2020</a:t>
                      </a:r>
                    </a:p>
                  </a:txBody>
                  <a:tcPr marL="8663" marR="8663" marT="866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P 2021 prorroga  </a:t>
                      </a:r>
                    </a:p>
                  </a:txBody>
                  <a:tcPr marL="8663" marR="8663" marT="8663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63" marR="8663" marT="866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P inicial 2021  </a:t>
                      </a:r>
                    </a:p>
                  </a:txBody>
                  <a:tcPr marL="8663" marR="8663" marT="8663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63" marR="8663" marT="866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Inc P2021 vs P2020</a:t>
                      </a:r>
                    </a:p>
                  </a:txBody>
                  <a:tcPr marL="8663" marR="8663" marT="866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20985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Despeses de personal 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387,5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407,9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429,7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429,7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455,8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26,1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6,1%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85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Despeses financeres (interessos)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16,4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16,4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16,2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16,0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-0,2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-1,5%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85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Capítol 2+4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1.767,7</a:t>
                      </a:r>
                    </a:p>
                  </a:txBody>
                  <a:tcPr marL="8663" marR="8663" marT="866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1.758,4</a:t>
                      </a:r>
                    </a:p>
                  </a:txBody>
                  <a:tcPr marL="8663" marR="8663" marT="866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1.864,7</a:t>
                      </a:r>
                    </a:p>
                  </a:txBody>
                  <a:tcPr marL="8663" marR="8663" marT="866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63" marR="8663" marT="866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1.857,0</a:t>
                      </a:r>
                    </a:p>
                  </a:txBody>
                  <a:tcPr marL="8663" marR="8663" marT="866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63" marR="8663" marT="866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1.928,7</a:t>
                      </a:r>
                    </a:p>
                  </a:txBody>
                  <a:tcPr marL="8663" marR="8663" marT="866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63" marR="8663" marT="866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64,0</a:t>
                      </a:r>
                    </a:p>
                  </a:txBody>
                  <a:tcPr marL="8663" marR="8663" marT="866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3,4%</a:t>
                      </a:r>
                    </a:p>
                  </a:txBody>
                  <a:tcPr marL="8663" marR="8663" marT="866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985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Capítol 5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38,9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75,4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75,3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37,2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-38,2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-50,7%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85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Capítols  2+4+5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1.806,6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1.759,3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1.940,1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1.932,3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1.965,9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25,8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1,3%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859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Despeses corrents (capítols de 1 a 5)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2.210,6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2.183,6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2.386,0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2.377,0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2.437,7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51,7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2,2%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985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Despeses de capital (capítols 6 i 7)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432,9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367,2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512,4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266,0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671,6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159,2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31,1%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9854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DESPESES NO FINANCERES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2.643,4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2.550,9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2.898,4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2.643,0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3.109,3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210,9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8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7,3%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20985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Actius Financers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43,7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43,7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50,2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14,0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47,3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-2,9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-5,8%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9859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 Passius Financers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52,9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52,9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84,9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46,8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96,7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11,8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13,9%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859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Despeses financeres (capítols 8 i 9)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96,6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96,6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135,1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60,8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144,0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8,9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6,6%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219854"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DESPESES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2740,0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2647,5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3033,6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252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2.703,8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3.253,3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ca-E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219,7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ca-ES" sz="800" b="1" i="1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7,2%</a:t>
                      </a:r>
                    </a:p>
                  </a:txBody>
                  <a:tcPr marL="8663" marR="8663" marT="866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sp>
        <p:nvSpPr>
          <p:cNvPr id="6" name="QuadreDeText 5"/>
          <p:cNvSpPr txBox="1"/>
          <p:nvPr/>
        </p:nvSpPr>
        <p:spPr>
          <a:xfrm>
            <a:off x="661480" y="5486400"/>
            <a:ext cx="76692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100" i="1" dirty="0" smtClean="0"/>
              <a:t>Repartiment del Fons de Contingència segons l’Acord de </a:t>
            </a:r>
            <a:r>
              <a:rPr lang="ca-ES" sz="1100" i="1" dirty="0"/>
              <a:t>pressupost de desembre 2020 entre l’equip de Govern el Grup Municipal d’Esquerra Republicana de Catalunya</a:t>
            </a:r>
          </a:p>
        </p:txBody>
      </p:sp>
    </p:spTree>
    <p:extLst>
      <p:ext uri="{BB962C8B-B14F-4D97-AF65-F5344CB8AC3E}">
        <p14:creationId xmlns:p14="http://schemas.microsoft.com/office/powerpoint/2010/main" val="3943657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460308" y="6068337"/>
            <a:ext cx="2074704" cy="356504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7</a:t>
            </a:fld>
            <a:endParaRPr lang="ca-ES"/>
          </a:p>
        </p:txBody>
      </p:sp>
      <p:sp>
        <p:nvSpPr>
          <p:cNvPr id="4" name="Rectangle 3"/>
          <p:cNvSpPr/>
          <p:nvPr/>
        </p:nvSpPr>
        <p:spPr>
          <a:xfrm>
            <a:off x="1394308" y="1224409"/>
            <a:ext cx="7145868" cy="40713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10" name="QuadreDeText 9"/>
          <p:cNvSpPr txBox="1">
            <a:spLocks/>
          </p:cNvSpPr>
          <p:nvPr/>
        </p:nvSpPr>
        <p:spPr>
          <a:xfrm>
            <a:off x="661478" y="826691"/>
            <a:ext cx="6998825" cy="397718"/>
          </a:xfrm>
          <a:prstGeom prst="rect">
            <a:avLst/>
          </a:prstGeom>
          <a:noFill/>
        </p:spPr>
        <p:txBody>
          <a:bodyPr wrap="square" lIns="89072" tIns="44536" rIns="89072" bIns="44536" rtlCol="0">
            <a:spAutoFit/>
          </a:bodyPr>
          <a:lstStyle>
            <a:defPPr>
              <a:defRPr lang="es-ES"/>
            </a:defPPr>
            <a:lvl1pPr>
              <a:defRPr sz="20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a-ES" dirty="0" smtClean="0"/>
              <a:t>4. Evolució de les despeses. </a:t>
            </a:r>
            <a:r>
              <a:rPr lang="ca-ES" dirty="0"/>
              <a:t>C</a:t>
            </a:r>
            <a:r>
              <a:rPr lang="ca-ES" dirty="0" smtClean="0"/>
              <a:t>apítols 2+4</a:t>
            </a:r>
            <a:endParaRPr lang="ca-ES" dirty="0"/>
          </a:p>
        </p:txBody>
      </p:sp>
      <p:sp>
        <p:nvSpPr>
          <p:cNvPr id="11" name="QuadreDeText 10"/>
          <p:cNvSpPr txBox="1"/>
          <p:nvPr/>
        </p:nvSpPr>
        <p:spPr>
          <a:xfrm>
            <a:off x="555350" y="5356208"/>
            <a:ext cx="22493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000" i="1" dirty="0" smtClean="0"/>
              <a:t>Crèdit inicial. Imports en milions d’euros</a:t>
            </a:r>
            <a:endParaRPr lang="ca-ES" sz="1000" i="1" dirty="0"/>
          </a:p>
        </p:txBody>
      </p:sp>
      <p:graphicFrame>
        <p:nvGraphicFramePr>
          <p:cNvPr id="7" name="Gràfic 6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8883167"/>
              </p:ext>
            </p:extLst>
          </p:nvPr>
        </p:nvGraphicFramePr>
        <p:xfrm>
          <a:off x="896906" y="1296037"/>
          <a:ext cx="7097775" cy="41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7967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91517" y="1782764"/>
            <a:ext cx="4890982" cy="44948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9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364171" y="6068337"/>
            <a:ext cx="2170841" cy="356504"/>
          </a:xfrm>
        </p:spPr>
        <p:txBody>
          <a:bodyPr/>
          <a:lstStyle/>
          <a:p>
            <a:fld id="{742549CD-9692-4C24-BA90-BBA7E1AE662A}" type="slidenum">
              <a:rPr lang="ca-ES" smtClean="0"/>
              <a:pPr/>
              <a:t>8</a:t>
            </a:fld>
            <a:endParaRPr lang="ca-ES"/>
          </a:p>
        </p:txBody>
      </p:sp>
      <p:sp>
        <p:nvSpPr>
          <p:cNvPr id="5" name="QuadreDeText 4"/>
          <p:cNvSpPr txBox="1">
            <a:spLocks/>
          </p:cNvSpPr>
          <p:nvPr/>
        </p:nvSpPr>
        <p:spPr>
          <a:xfrm>
            <a:off x="628607" y="823831"/>
            <a:ext cx="6998825" cy="705495"/>
          </a:xfrm>
          <a:prstGeom prst="rect">
            <a:avLst/>
          </a:prstGeom>
          <a:noFill/>
        </p:spPr>
        <p:txBody>
          <a:bodyPr wrap="square" lIns="89072" tIns="44536" rIns="89072" bIns="44536" rtlCol="0">
            <a:spAutoFit/>
          </a:bodyPr>
          <a:lstStyle>
            <a:defPPr>
              <a:defRPr lang="es-ES"/>
            </a:defPPr>
            <a:lvl1pPr>
              <a:defRPr sz="20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a-ES" dirty="0" smtClean="0"/>
              <a:t>5. Inversions 2021</a:t>
            </a:r>
            <a:endParaRPr lang="ca-ES" dirty="0"/>
          </a:p>
          <a:p>
            <a:endParaRPr lang="ca-ES" dirty="0"/>
          </a:p>
        </p:txBody>
      </p:sp>
      <p:sp>
        <p:nvSpPr>
          <p:cNvPr id="8" name="QuadreDeText 7"/>
          <p:cNvSpPr txBox="1"/>
          <p:nvPr/>
        </p:nvSpPr>
        <p:spPr>
          <a:xfrm>
            <a:off x="183051" y="5906960"/>
            <a:ext cx="15760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1000" i="1" dirty="0"/>
              <a:t>Imports en milions d’euros</a:t>
            </a:r>
          </a:p>
        </p:txBody>
      </p:sp>
      <p:sp>
        <p:nvSpPr>
          <p:cNvPr id="11" name="QuadreDeText 10"/>
          <p:cNvSpPr txBox="1"/>
          <p:nvPr/>
        </p:nvSpPr>
        <p:spPr>
          <a:xfrm>
            <a:off x="5778533" y="1795171"/>
            <a:ext cx="1650514" cy="318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>
                <a:solidFill>
                  <a:srgbClr val="C00000"/>
                </a:solidFill>
              </a:rPr>
              <a:t>INVERSIONS </a:t>
            </a:r>
            <a:r>
              <a:rPr lang="ca-ES" b="1" dirty="0" smtClean="0">
                <a:solidFill>
                  <a:srgbClr val="C00000"/>
                </a:solidFill>
              </a:rPr>
              <a:t>2021</a:t>
            </a:r>
            <a:endParaRPr lang="ca-ES" b="1" dirty="0">
              <a:solidFill>
                <a:srgbClr val="C00000"/>
              </a:solidFill>
            </a:endParaRPr>
          </a:p>
        </p:txBody>
      </p:sp>
      <p:sp>
        <p:nvSpPr>
          <p:cNvPr id="10" name="QuadreDeText 9"/>
          <p:cNvSpPr txBox="1"/>
          <p:nvPr/>
        </p:nvSpPr>
        <p:spPr>
          <a:xfrm>
            <a:off x="401544" y="1208462"/>
            <a:ext cx="8084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a-ES" sz="1800" b="1" dirty="0"/>
              <a:t>Un augment de </a:t>
            </a:r>
            <a:r>
              <a:rPr lang="ca-ES" sz="1800" b="1" dirty="0" smtClean="0"/>
              <a:t>202M</a:t>
            </a:r>
            <a:r>
              <a:rPr lang="ca-ES" sz="1800" b="1" dirty="0"/>
              <a:t>€ </a:t>
            </a:r>
            <a:r>
              <a:rPr lang="ca-ES" sz="1800" dirty="0"/>
              <a:t>d’inversió fins assolir els </a:t>
            </a:r>
            <a:r>
              <a:rPr lang="ca-ES" sz="1800" b="1" dirty="0" smtClean="0"/>
              <a:t>795,4M</a:t>
            </a:r>
            <a:r>
              <a:rPr lang="ca-ES" sz="1800" b="1" dirty="0"/>
              <a:t>€ </a:t>
            </a:r>
            <a:r>
              <a:rPr lang="ca-ES" sz="1800" dirty="0"/>
              <a:t>d’inversió per a l’any </a:t>
            </a:r>
            <a:r>
              <a:rPr lang="ca-ES" sz="1800" dirty="0" smtClean="0"/>
              <a:t>2021</a:t>
            </a:r>
            <a:endParaRPr lang="ca-ES" sz="1800" dirty="0"/>
          </a:p>
        </p:txBody>
      </p:sp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450202"/>
              </p:ext>
            </p:extLst>
          </p:nvPr>
        </p:nvGraphicFramePr>
        <p:xfrm>
          <a:off x="289381" y="1782764"/>
          <a:ext cx="3495810" cy="4142178"/>
        </p:xfrm>
        <a:graphic>
          <a:graphicData uri="http://schemas.openxmlformats.org/drawingml/2006/table">
            <a:tbl>
              <a:tblPr/>
              <a:tblGrid>
                <a:gridCol w="1904768"/>
                <a:gridCol w="795521"/>
                <a:gridCol w="795521"/>
              </a:tblGrid>
              <a:tr h="281288">
                <a:tc>
                  <a:txBody>
                    <a:bodyPr/>
                    <a:lstStyle/>
                    <a:p>
                      <a:pPr algn="l" fontAlgn="b"/>
                      <a:endParaRPr lang="ca-E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Prev 2020</a:t>
                      </a:r>
                    </a:p>
                  </a:txBody>
                  <a:tcPr marL="7254" marR="7254" marT="725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Previsió </a:t>
                      </a:r>
                      <a:b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</a:br>
                      <a: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 2021 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58738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IMHRB no PIM</a:t>
                      </a:r>
                    </a:p>
                  </a:txBody>
                  <a:tcPr marL="7254" marR="7254" marT="7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54,3</a:t>
                      </a:r>
                    </a:p>
                  </a:txBody>
                  <a:tcPr marL="7254" marR="7254" marT="725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85,6</a:t>
                      </a:r>
                    </a:p>
                  </a:txBody>
                  <a:tcPr marL="7254" marR="7254" marT="725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522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BSM no PIM</a:t>
                      </a:r>
                    </a:p>
                  </a:txBody>
                  <a:tcPr marL="7254" marR="7254" marT="7254" marB="0" anchor="b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26,7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38,3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51522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 no PIM</a:t>
                      </a:r>
                    </a:p>
                  </a:txBody>
                  <a:tcPr marL="7254" marR="7254" marT="7254" marB="0" anchor="b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81,0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123,8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4267">
                <a:tc>
                  <a:txBody>
                    <a:bodyPr/>
                    <a:lstStyle/>
                    <a:p>
                      <a:pPr algn="l" fontAlgn="b"/>
                      <a:endParaRPr lang="ca-E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a-E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a-ES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738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PIM</a:t>
                      </a:r>
                    </a:p>
                  </a:txBody>
                  <a:tcPr marL="7254" marR="7254" marT="7254" marB="0" anchor="b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512,4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541,6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51522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Adquisicions</a:t>
                      </a:r>
                    </a:p>
                  </a:txBody>
                  <a:tcPr marL="7254" marR="7254" marT="7254" marB="0" anchor="b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130,0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51522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general</a:t>
                      </a:r>
                    </a:p>
                  </a:txBody>
                  <a:tcPr marL="7254" marR="7254" marT="7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593,4</a:t>
                      </a:r>
                    </a:p>
                  </a:txBody>
                  <a:tcPr marL="7254" marR="7254" marT="7254" marB="0" anchor="b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795,4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4267"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1288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Tipologia</a:t>
                      </a:r>
                    </a:p>
                  </a:txBody>
                  <a:tcPr marL="7254" marR="7254" marT="725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Previsió </a:t>
                      </a:r>
                      <a:b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</a:br>
                      <a:r>
                        <a:rPr lang="ca-ES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 2021 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8738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Habitatge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162,7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8738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Espai públic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152,4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8738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Manteniment 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94,8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8738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Equipament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96,6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8738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Reserva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12,2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8738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Fons pendent 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107,0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8738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Sistemes d'informació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26,7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8738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Altres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8738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Transferències de capital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8738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Districtes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30,0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8738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Fons de reobertura de l'economia local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8738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Adquisició locals i edificis singulars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46,0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8738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Economia circular 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6,0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1522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Rehabilitació i Promoció</a:t>
                      </a: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30,0</a:t>
                      </a:r>
                    </a:p>
                  </a:txBody>
                  <a:tcPr marL="7254" marR="7254" marT="7254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1522">
                <a:tc>
                  <a:txBody>
                    <a:bodyPr/>
                    <a:lstStyle/>
                    <a:p>
                      <a:pPr algn="l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general</a:t>
                      </a:r>
                    </a:p>
                  </a:txBody>
                  <a:tcPr marL="7254" marR="7254" marT="725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795,4</a:t>
                      </a:r>
                    </a:p>
                  </a:txBody>
                  <a:tcPr marL="7254" marR="7254" marT="7254" marB="0" anchor="b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a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4" marR="7254" marT="7254" marB="0" anchor="b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Gràfic 11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B19B687D-10A5-4FCA-A5D6-14988FAB4F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0487981"/>
              </p:ext>
            </p:extLst>
          </p:nvPr>
        </p:nvGraphicFramePr>
        <p:xfrm>
          <a:off x="3891517" y="1782763"/>
          <a:ext cx="5106397" cy="4587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QuadreDeText 12"/>
          <p:cNvSpPr txBox="1"/>
          <p:nvPr/>
        </p:nvSpPr>
        <p:spPr>
          <a:xfrm>
            <a:off x="204280" y="6250748"/>
            <a:ext cx="76692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100" i="1" dirty="0" smtClean="0"/>
              <a:t>Repartiment de les reserves de ciutat segons l’Acord de </a:t>
            </a:r>
            <a:r>
              <a:rPr lang="ca-ES" sz="1100" i="1" dirty="0"/>
              <a:t>pressupost de desembre 2020 entre l’equip de Govern el Grup Municipal d’Esquerra Republicana de Catalunya</a:t>
            </a:r>
          </a:p>
        </p:txBody>
      </p:sp>
    </p:spTree>
    <p:extLst>
      <p:ext uri="{BB962C8B-B14F-4D97-AF65-F5344CB8AC3E}">
        <p14:creationId xmlns:p14="http://schemas.microsoft.com/office/powerpoint/2010/main" val="3956500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icin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icin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icin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28677</TotalTime>
  <Words>741</Words>
  <Application>Microsoft Office PowerPoint</Application>
  <PresentationFormat>Personalització</PresentationFormat>
  <Paragraphs>372</Paragraphs>
  <Slides>10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10</vt:i4>
      </vt:variant>
    </vt:vector>
  </HeadingPairs>
  <TitlesOfParts>
    <vt:vector size="11" baseType="lpstr">
      <vt:lpstr>Tema de Office</vt:lpstr>
      <vt:lpstr>Proposta de Pressupost 2021</vt:lpstr>
      <vt:lpstr>Presentació del PowerPoint</vt:lpstr>
      <vt:lpstr>Proposta de Pressupost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Anàlisi pressupostos 2015-2019</dc:title>
  <dc:creator>Usuario de Microsoft Office</dc:creator>
  <cp:lastModifiedBy>Ajuntament de Barcelona</cp:lastModifiedBy>
  <cp:revision>561</cp:revision>
  <cp:lastPrinted>2019-10-03T12:42:03Z</cp:lastPrinted>
  <dcterms:created xsi:type="dcterms:W3CDTF">2017-10-10T07:51:20Z</dcterms:created>
  <dcterms:modified xsi:type="dcterms:W3CDTF">2020-12-22T10:55:14Z</dcterms:modified>
</cp:coreProperties>
</file>