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341" r:id="rId3"/>
    <p:sldId id="364" r:id="rId4"/>
    <p:sldId id="351" r:id="rId5"/>
    <p:sldId id="352" r:id="rId6"/>
    <p:sldId id="360" r:id="rId7"/>
    <p:sldId id="361" r:id="rId8"/>
    <p:sldId id="353" r:id="rId9"/>
    <p:sldId id="365" r:id="rId10"/>
    <p:sldId id="367" r:id="rId11"/>
    <p:sldId id="355" r:id="rId12"/>
    <p:sldId id="368" r:id="rId13"/>
    <p:sldId id="366" r:id="rId14"/>
    <p:sldId id="261" r:id="rId15"/>
  </p:sldIdLst>
  <p:sldSz cx="8891588" cy="6696075"/>
  <p:notesSz cx="6797675" cy="9926638"/>
  <p:defaultTextStyle>
    <a:defPPr>
      <a:defRPr lang="es-ES"/>
    </a:defPPr>
    <a:lvl1pPr marL="0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1pPr>
    <a:lvl2pPr marL="374081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2pPr>
    <a:lvl3pPr marL="748162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3pPr>
    <a:lvl4pPr marL="1122243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4pPr>
    <a:lvl5pPr marL="1496324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5pPr>
    <a:lvl6pPr marL="1870405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6pPr>
    <a:lvl7pPr marL="2244486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7pPr>
    <a:lvl8pPr marL="2618567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8pPr>
    <a:lvl9pPr marL="2992648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09" userDrawn="1">
          <p15:clr>
            <a:srgbClr val="A4A3A4"/>
          </p15:clr>
        </p15:guide>
        <p15:guide id="3" pos="51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juntament de Barcelona" initials="Ad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963634"/>
    <a:srgbClr val="EBD9F3"/>
    <a:srgbClr val="D66593"/>
    <a:srgbClr val="D64D93"/>
    <a:srgbClr val="FFFFCC"/>
    <a:srgbClr val="E9C167"/>
    <a:srgbClr val="D60093"/>
    <a:srgbClr val="E723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 mitjà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224" autoAdjust="0"/>
    <p:restoredTop sz="99484" autoAdjust="0"/>
  </p:normalViewPr>
  <p:slideViewPr>
    <p:cSldViewPr snapToGrid="0" snapToObjects="1">
      <p:cViewPr>
        <p:scale>
          <a:sx n="73" d="100"/>
          <a:sy n="73" d="100"/>
        </p:scale>
        <p:origin x="-2802" y="-1074"/>
      </p:cViewPr>
      <p:guideLst>
        <p:guide orient="horz" pos="2109"/>
        <p:guide pos="5159"/>
      </p:guideLst>
    </p:cSldViewPr>
  </p:slideViewPr>
  <p:outlineViewPr>
    <p:cViewPr>
      <p:scale>
        <a:sx n="33" d="100"/>
        <a:sy n="33" d="100"/>
      </p:scale>
      <p:origin x="264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-1771" y="-77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NAS_CORP.imi.bcn\CORP\APPS\QUOTA\COMU_PRESSUP_POL_FISCAL\H105%20ELABORACI&#211;%20PRESSUPOST\30%20PRESSUPOSTOS%20ANUALS\2020\C&#242;pia%20de%20Taula%20Propostes%20P2020%2030%2007%20versi&#243;%20definitiva%20per%20ppt%202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NAS_CORP.imi.bcn\CORP\APPS\QUOTA\COMU_PRESSUP_POL_FISCAL\H105%20ELABORACI&#211;%20PRESSUPOST\30%20PRESSUPOSTOS%20ANUALS\2020\C&#242;pia%20de%20Taula%20Propostes%20P2020%2030%2007%20versi&#243;%20definitiva%20per%20ppt%202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1"/>
            </a:pPr>
            <a:r>
              <a:rPr lang="en-US" sz="1000" b="1" dirty="0"/>
              <a:t>% </a:t>
            </a:r>
            <a:r>
              <a:rPr lang="en-US" sz="1000" b="1" dirty="0" err="1"/>
              <a:t>d'increment</a:t>
            </a:r>
            <a:r>
              <a:rPr lang="en-US" sz="1000" b="1" dirty="0"/>
              <a:t> IBI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IBI!$A$2</c:f>
              <c:strCache>
                <c:ptCount val="1"/>
                <c:pt idx="0">
                  <c:v>% d'increment</c:v>
                </c:pt>
              </c:strCache>
            </c:strRef>
          </c:tx>
          <c:invertIfNegative val="0"/>
          <c:dLbls>
            <c:dLbl>
              <c:idx val="9"/>
              <c:layout>
                <c:manualLayout>
                  <c:x val="0"/>
                  <c:y val="0.105667627281460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4B-40D0-B2FC-693C0764DF86}"/>
                </c:ext>
              </c:extLst>
            </c:dLbl>
            <c:dLbl>
              <c:idx val="10"/>
              <c:layout>
                <c:manualLayout>
                  <c:x val="0"/>
                  <c:y val="0.100864553314121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4B-40D0-B2FC-693C0764DF86}"/>
                </c:ext>
              </c:extLst>
            </c:dLbl>
            <c:dLbl>
              <c:idx val="11"/>
              <c:layout>
                <c:manualLayout>
                  <c:x val="-5.3449951409135082E-2"/>
                  <c:y val="7.6849183477425559E-2"/>
                </c:manualLayout>
              </c:layout>
              <c:spPr/>
              <c:txPr>
                <a:bodyPr/>
                <a:lstStyle/>
                <a:p>
                  <a:pPr>
                    <a:defRPr sz="900" b="1" i="0">
                      <a:solidFill>
                        <a:srgbClr val="C00000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4B-40D0-B2FC-693C0764DF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1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IBI!$B$1:$M$1</c:f>
              <c:strCach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2020</c:v>
                </c:pt>
              </c:strCache>
            </c:strRef>
          </c:cat>
          <c:val>
            <c:numRef>
              <c:f>IBI!$B$2:$M$2</c:f>
              <c:numCache>
                <c:formatCode>0.00%</c:formatCode>
                <c:ptCount val="12"/>
                <c:pt idx="0">
                  <c:v>5.67E-2</c:v>
                </c:pt>
                <c:pt idx="1">
                  <c:v>6.1400000000000003E-2</c:v>
                </c:pt>
                <c:pt idx="2">
                  <c:v>0.1079</c:v>
                </c:pt>
                <c:pt idx="3">
                  <c:v>7.8899999999999998E-2</c:v>
                </c:pt>
                <c:pt idx="4">
                  <c:v>7.0699999999999999E-2</c:v>
                </c:pt>
                <c:pt idx="5">
                  <c:v>3.1699999999999999E-2</c:v>
                </c:pt>
                <c:pt idx="6">
                  <c:v>4.1099999999999998E-2</c:v>
                </c:pt>
                <c:pt idx="7">
                  <c:v>7.3700000000000002E-2</c:v>
                </c:pt>
                <c:pt idx="8">
                  <c:v>1.1599999999999999E-2</c:v>
                </c:pt>
                <c:pt idx="9">
                  <c:v>-6.3E-3</c:v>
                </c:pt>
                <c:pt idx="10">
                  <c:v>-4.4999999999999997E-3</c:v>
                </c:pt>
                <c:pt idx="11">
                  <c:v>5.4600000000000003E-2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64B-40D0-B2FC-693C0764D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814976"/>
        <c:axId val="72816512"/>
      </c:barChart>
      <c:catAx>
        <c:axId val="72814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 b="1" i="0" baseline="0"/>
            </a:pPr>
            <a:endParaRPr lang="ca-ES"/>
          </a:p>
        </c:txPr>
        <c:crossAx val="72816512"/>
        <c:crossesAt val="0"/>
        <c:auto val="1"/>
        <c:lblAlgn val="ctr"/>
        <c:lblOffset val="100"/>
        <c:noMultiLvlLbl val="0"/>
      </c:catAx>
      <c:valAx>
        <c:axId val="72816512"/>
        <c:scaling>
          <c:orientation val="minMax"/>
          <c:max val="0.12000000000000001"/>
          <c:min val="-5.000000000000001E-2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ca-ES"/>
          </a:p>
        </c:txPr>
        <c:crossAx val="72814976"/>
        <c:crossesAt val="1"/>
        <c:crossBetween val="between"/>
        <c:majorUnit val="5.000000000000001E-2"/>
        <c:minorUnit val="1.0000000000000002E-2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Full4!$A$5</c:f>
              <c:strCache>
                <c:ptCount val="1"/>
                <c:pt idx="0">
                  <c:v>Capítols 2+4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numRef>
              <c:f>Full4!$B$4:$K$4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Full4!$B$5:$K$5</c:f>
              <c:numCache>
                <c:formatCode>_-* #,##0.0\ _€_-;\-* #,##0.0\ _€_-;_-* "-"??\ _€_-;_-@_-</c:formatCode>
                <c:ptCount val="10"/>
                <c:pt idx="0">
                  <c:v>1363</c:v>
                </c:pt>
                <c:pt idx="1">
                  <c:v>1438.1</c:v>
                </c:pt>
                <c:pt idx="2">
                  <c:v>1419.1</c:v>
                </c:pt>
                <c:pt idx="3">
                  <c:v>1485.9</c:v>
                </c:pt>
                <c:pt idx="4">
                  <c:v>1599.1</c:v>
                </c:pt>
                <c:pt idx="5">
                  <c:v>1597.1</c:v>
                </c:pt>
                <c:pt idx="6">
                  <c:v>1741.2</c:v>
                </c:pt>
                <c:pt idx="7">
                  <c:v>1767.7</c:v>
                </c:pt>
                <c:pt idx="8">
                  <c:v>1744.1</c:v>
                </c:pt>
                <c:pt idx="9">
                  <c:v>1806.4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0612096"/>
        <c:axId val="70613632"/>
      </c:barChart>
      <c:lineChart>
        <c:grouping val="standard"/>
        <c:varyColors val="0"/>
        <c:ser>
          <c:idx val="1"/>
          <c:order val="1"/>
          <c:marker>
            <c:symbol val="none"/>
          </c:marker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Full4!$B$6:$K$6</c:f>
              <c:numCache>
                <c:formatCode>_-* #,##0.0\ _€_-;\-* #,##0.0\ _€_-;_-* "-"??\ _€_-;_-@_-</c:formatCode>
                <c:ptCount val="10"/>
                <c:pt idx="0">
                  <c:v>1363</c:v>
                </c:pt>
                <c:pt idx="1">
                  <c:v>1438.1</c:v>
                </c:pt>
                <c:pt idx="2">
                  <c:v>1419.1</c:v>
                </c:pt>
                <c:pt idx="3">
                  <c:v>1485.9</c:v>
                </c:pt>
                <c:pt idx="4">
                  <c:v>1599.1</c:v>
                </c:pt>
                <c:pt idx="5">
                  <c:v>1597.1</c:v>
                </c:pt>
                <c:pt idx="6">
                  <c:v>1741.2</c:v>
                </c:pt>
                <c:pt idx="7">
                  <c:v>1767.7</c:v>
                </c:pt>
                <c:pt idx="8">
                  <c:v>1744.1</c:v>
                </c:pt>
                <c:pt idx="9">
                  <c:v>1806.4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612096"/>
        <c:axId val="70613632"/>
      </c:lineChart>
      <c:catAx>
        <c:axId val="70612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613632"/>
        <c:crosses val="autoZero"/>
        <c:auto val="1"/>
        <c:lblAlgn val="ctr"/>
        <c:lblOffset val="100"/>
        <c:noMultiLvlLbl val="0"/>
      </c:catAx>
      <c:valAx>
        <c:axId val="70613632"/>
        <c:scaling>
          <c:orientation val="minMax"/>
          <c:min val="10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70612096"/>
        <c:crosses val="autoZero"/>
        <c:crossBetween val="between"/>
      </c:valAx>
    </c:plotArea>
    <c:legend>
      <c:legendPos val="b"/>
      <c:legendEntry>
        <c:idx val="1"/>
        <c:delete val="1"/>
      </c:legendEntry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8603056683195952"/>
          <c:y val="1.4856535646658193E-2"/>
          <c:w val="0.59502736570051529"/>
          <c:h val="0.95442161259132041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5.4107974063630826E-2"/>
          <c:y val="9.723399516899936E-2"/>
          <c:w val="0.3583471673490628"/>
          <c:h val="0.84023195655525673"/>
        </c:manualLayout>
      </c:layout>
      <c:overlay val="0"/>
      <c:txPr>
        <a:bodyPr/>
        <a:lstStyle/>
        <a:p>
          <a:pPr>
            <a:defRPr sz="10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1179695532628541"/>
          <c:y val="1.4856535646658193E-2"/>
          <c:w val="0.56787373515247597"/>
          <c:h val="0.91299570048902723"/>
        </c:manualLayout>
      </c:layout>
      <c:doughnutChart>
        <c:varyColors val="1"/>
        <c:ser>
          <c:idx val="2"/>
          <c:order val="0"/>
          <c:spPr>
            <a:ln w="127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8EC3A7"/>
              </a:solidFill>
              <a:ln w="12700">
                <a:solidFill>
                  <a:schemeClr val="bg1"/>
                </a:solidFill>
              </a:ln>
            </c:spPr>
          </c:dPt>
          <c:dPt>
            <c:idx val="1"/>
            <c:bubble3D val="0"/>
            <c:spPr>
              <a:solidFill>
                <a:srgbClr val="DC5356"/>
              </a:solidFill>
              <a:ln w="12700">
                <a:solidFill>
                  <a:schemeClr val="bg1"/>
                </a:solidFill>
              </a:ln>
            </c:spPr>
          </c:dPt>
          <c:dPt>
            <c:idx val="2"/>
            <c:bubble3D val="0"/>
            <c:spPr>
              <a:solidFill>
                <a:srgbClr val="F0CB69"/>
              </a:solidFill>
              <a:ln w="12700">
                <a:solidFill>
                  <a:schemeClr val="bg1"/>
                </a:solidFill>
              </a:ln>
            </c:spPr>
          </c:dPt>
          <c:dPt>
            <c:idx val="3"/>
            <c:bubble3D val="0"/>
            <c:spPr>
              <a:solidFill>
                <a:srgbClr val="5FB7E5"/>
              </a:solidFill>
              <a:ln w="12700">
                <a:solidFill>
                  <a:schemeClr val="bg1"/>
                </a:solidFill>
              </a:ln>
            </c:spPr>
          </c:dPt>
          <c:dPt>
            <c:idx val="4"/>
            <c:bubble3D val="0"/>
            <c:spPr>
              <a:solidFill>
                <a:srgbClr val="8D91C5"/>
              </a:solidFill>
              <a:ln w="12700">
                <a:solidFill>
                  <a:schemeClr val="bg1"/>
                </a:solidFill>
              </a:ln>
            </c:spPr>
          </c:dPt>
          <c:dPt>
            <c:idx val="5"/>
            <c:bubble3D val="0"/>
            <c:spPr>
              <a:solidFill>
                <a:srgbClr val="6D53DC"/>
              </a:solidFill>
              <a:ln w="12700">
                <a:solidFill>
                  <a:schemeClr val="bg1"/>
                </a:solidFill>
              </a:ln>
            </c:spPr>
          </c:dPt>
          <c:dPt>
            <c:idx val="6"/>
            <c:bubble3D val="0"/>
            <c:spPr>
              <a:solidFill>
                <a:srgbClr val="FD6A37"/>
              </a:solidFill>
              <a:ln w="12700">
                <a:solidFill>
                  <a:schemeClr val="bg1"/>
                </a:solidFill>
              </a:ln>
            </c:spPr>
          </c:dPt>
          <c:dPt>
            <c:idx val="7"/>
            <c:bubble3D val="0"/>
            <c:spPr>
              <a:solidFill>
                <a:srgbClr val="E54D24"/>
              </a:solidFill>
              <a:ln w="12700">
                <a:solidFill>
                  <a:schemeClr val="bg1"/>
                </a:solidFill>
              </a:ln>
            </c:spPr>
          </c:dPt>
          <c:dPt>
            <c:idx val="8"/>
            <c:bubble3D val="0"/>
            <c:spPr>
              <a:solidFill>
                <a:srgbClr val="B1D6C6"/>
              </a:solidFill>
              <a:ln w="12700">
                <a:solidFill>
                  <a:schemeClr val="bg1"/>
                </a:solidFill>
              </a:ln>
            </c:spPr>
          </c:dPt>
          <c:dPt>
            <c:idx val="9"/>
            <c:bubble3D val="0"/>
            <c:spPr>
              <a:solidFill>
                <a:srgbClr val="ED8285"/>
              </a:solidFill>
              <a:ln w="12700">
                <a:solidFill>
                  <a:schemeClr val="bg1"/>
                </a:solidFill>
              </a:ln>
            </c:spPr>
          </c:dPt>
          <c:dPt>
            <c:idx val="10"/>
            <c:bubble3D val="0"/>
            <c:spPr>
              <a:solidFill>
                <a:srgbClr val="FAE09B"/>
              </a:solidFill>
              <a:ln w="12700">
                <a:solidFill>
                  <a:schemeClr val="bg1"/>
                </a:solidFill>
              </a:ln>
            </c:spPr>
          </c:dPt>
          <c:dPt>
            <c:idx val="11"/>
            <c:bubble3D val="0"/>
            <c:spPr>
              <a:solidFill>
                <a:srgbClr val="85CDF2"/>
              </a:solidFill>
              <a:ln w="12700">
                <a:solidFill>
                  <a:schemeClr val="bg1"/>
                </a:solidFill>
              </a:ln>
            </c:spPr>
          </c:dPt>
          <c:dPt>
            <c:idx val="12"/>
            <c:bubble3D val="0"/>
            <c:spPr>
              <a:solidFill>
                <a:srgbClr val="D2C3E0"/>
              </a:solidFill>
              <a:ln w="12700">
                <a:solidFill>
                  <a:schemeClr val="bg1"/>
                </a:solidFill>
              </a:ln>
            </c:spPr>
          </c:dPt>
          <c:dPt>
            <c:idx val="13"/>
            <c:bubble3D val="0"/>
            <c:spPr>
              <a:solidFill>
                <a:srgbClr val="9F89FA"/>
              </a:solidFill>
              <a:ln w="12700">
                <a:solidFill>
                  <a:schemeClr val="bg1"/>
                </a:solidFill>
              </a:ln>
            </c:spPr>
          </c:dPt>
          <c:dPt>
            <c:idx val="14"/>
            <c:bubble3D val="0"/>
            <c:spPr>
              <a:solidFill>
                <a:srgbClr val="FF916C"/>
              </a:solidFill>
              <a:ln w="12700">
                <a:solidFill>
                  <a:schemeClr val="bg1"/>
                </a:solidFill>
              </a:ln>
            </c:spPr>
          </c:dPt>
          <c:dPt>
            <c:idx val="15"/>
            <c:bubble3D val="0"/>
            <c:spPr>
              <a:solidFill>
                <a:srgbClr val="C5C3C3"/>
              </a:solidFill>
              <a:ln w="12700">
                <a:solidFill>
                  <a:schemeClr val="bg1"/>
                </a:solidFill>
              </a:ln>
            </c:spPr>
          </c:dPt>
          <c:dLbls>
            <c:dLbl>
              <c:idx val="0"/>
              <c:layout/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/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5"/>
              <c:layout/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1.6320472870806225E-2"/>
                  <c:y val="0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-2.5222548982155077E-2"/>
                  <c:y val="-1.8987341772151899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-1.8213462606668927E-2"/>
                  <c:y val="-3.590702110639344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900" b="1"/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-2.5218479214711622E-2"/>
                  <c:y val="-6.9115072321279378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700" b="1"/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0"/>
              <c:layout>
                <c:manualLayout>
                  <c:x val="-3.5250812539911844E-2"/>
                  <c:y val="-0.11594490683676031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600" b="1"/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1"/>
              <c:layout>
                <c:manualLayout>
                  <c:x val="-2.0768208844842949E-2"/>
                  <c:y val="-0.12468071790409416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600" b="1"/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2"/>
              <c:layout>
                <c:manualLayout>
                  <c:x val="-7.0505663590387331E-4"/>
                  <c:y val="-2.8640340574744096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800" b="1"/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3"/>
              <c:layout>
                <c:manualLayout>
                  <c:x val="-2.8310456341351427E-2"/>
                  <c:y val="-0.12658252765872621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700" b="1"/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4"/>
              <c:layout>
                <c:manualLayout>
                  <c:x val="-8.2490423731479863E-3"/>
                  <c:y val="-0.13291139240506328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700" b="1"/>
                  </a:pPr>
                  <a:endParaRPr lang="ca-E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numFmt formatCode="0.0%" sourceLinked="0"/>
            <c:txPr>
              <a:bodyPr/>
              <a:lstStyle/>
              <a:p>
                <a:pPr>
                  <a:defRPr sz="1100" b="1"/>
                </a:pPr>
                <a:endParaRPr lang="ca-E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'Comparativa PD (versió)'!$B$5:$B$17</c:f>
              <c:strCache>
                <c:ptCount val="13"/>
                <c:pt idx="0">
                  <c:v>Mediambient</c:v>
                </c:pt>
                <c:pt idx="1">
                  <c:v>Serveis generals</c:v>
                </c:pt>
                <c:pt idx="2">
                  <c:v>Serveis socials i prom. Social</c:v>
                </c:pt>
                <c:pt idx="3">
                  <c:v>Seguretat i mobilitat</c:v>
                </c:pt>
                <c:pt idx="4">
                  <c:v>Transport públic</c:v>
                </c:pt>
                <c:pt idx="5">
                  <c:v>Cultura</c:v>
                </c:pt>
                <c:pt idx="6">
                  <c:v>Habitatge i urbanisme</c:v>
                </c:pt>
                <c:pt idx="7">
                  <c:v>Educació</c:v>
                </c:pt>
                <c:pt idx="8">
                  <c:v>Prom eco. i ocupació</c:v>
                </c:pt>
                <c:pt idx="9">
                  <c:v>Participació i atenció ciutadana</c:v>
                </c:pt>
                <c:pt idx="10">
                  <c:v>Transformació digital</c:v>
                </c:pt>
                <c:pt idx="11">
                  <c:v>Esport</c:v>
                </c:pt>
                <c:pt idx="12">
                  <c:v>Salut</c:v>
                </c:pt>
              </c:strCache>
            </c:strRef>
          </c:cat>
          <c:val>
            <c:numRef>
              <c:f>'Comparativa PD (versió)'!$I$5:$I$17</c:f>
              <c:numCache>
                <c:formatCode>#,##0.0,,</c:formatCode>
                <c:ptCount val="13"/>
                <c:pt idx="0">
                  <c:v>28665219.366928041</c:v>
                </c:pt>
                <c:pt idx="1">
                  <c:v>20313400.37364614</c:v>
                </c:pt>
                <c:pt idx="2">
                  <c:v>25804342.206927061</c:v>
                </c:pt>
                <c:pt idx="3">
                  <c:v>23373791.356923819</c:v>
                </c:pt>
                <c:pt idx="4">
                  <c:v>18627251.044392616</c:v>
                </c:pt>
                <c:pt idx="5">
                  <c:v>8083403.8149222732</c:v>
                </c:pt>
                <c:pt idx="6">
                  <c:v>21414505.273836955</c:v>
                </c:pt>
                <c:pt idx="7">
                  <c:v>23280458.401710287</c:v>
                </c:pt>
                <c:pt idx="8">
                  <c:v>23757636.387293026</c:v>
                </c:pt>
                <c:pt idx="9">
                  <c:v>6907966.5787688047</c:v>
                </c:pt>
                <c:pt idx="10">
                  <c:v>7159403.3965533227</c:v>
                </c:pt>
                <c:pt idx="11">
                  <c:v>2836822.4550514519</c:v>
                </c:pt>
                <c:pt idx="12">
                  <c:v>5312197.4030467011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0"/>
          <c:y val="6.5287697411852991E-4"/>
          <c:w val="0.38983938039801092"/>
          <c:h val="0.9538466724003144"/>
        </c:manualLayout>
      </c:layout>
      <c:overlay val="0"/>
      <c:txPr>
        <a:bodyPr/>
        <a:lstStyle/>
        <a:p>
          <a:pPr>
            <a:lnSpc>
              <a:spcPts val="600"/>
            </a:lnSpc>
            <a:defRPr sz="9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8603056683195952"/>
          <c:y val="1.4856535646658193E-2"/>
          <c:w val="0.59502736570051529"/>
          <c:h val="0.95442161259132041"/>
        </c:manualLayout>
      </c:layout>
      <c:pieChart>
        <c:varyColors val="1"/>
        <c:ser>
          <c:idx val="2"/>
          <c:order val="0"/>
          <c:spPr>
            <a:ln w="127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8EC3A7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B1B-47A9-A020-92A7711BB9C2}"/>
              </c:ext>
            </c:extLst>
          </c:dPt>
          <c:dPt>
            <c:idx val="1"/>
            <c:bubble3D val="0"/>
            <c:spPr>
              <a:solidFill>
                <a:srgbClr val="DC5356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B1B-47A9-A020-92A7711BB9C2}"/>
              </c:ext>
            </c:extLst>
          </c:dPt>
          <c:dPt>
            <c:idx val="2"/>
            <c:bubble3D val="0"/>
            <c:spPr>
              <a:solidFill>
                <a:srgbClr val="F0CB69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B1B-47A9-A020-92A7711BB9C2}"/>
              </c:ext>
            </c:extLst>
          </c:dPt>
          <c:dPt>
            <c:idx val="3"/>
            <c:bubble3D val="0"/>
            <c:spPr>
              <a:solidFill>
                <a:srgbClr val="5FB7E5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B1B-47A9-A020-92A7711BB9C2}"/>
              </c:ext>
            </c:extLst>
          </c:dPt>
          <c:dPt>
            <c:idx val="4"/>
            <c:bubble3D val="0"/>
            <c:spPr>
              <a:solidFill>
                <a:srgbClr val="8D91C5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B1B-47A9-A020-92A7711BB9C2}"/>
              </c:ext>
            </c:extLst>
          </c:dPt>
          <c:dPt>
            <c:idx val="5"/>
            <c:bubble3D val="0"/>
            <c:spPr>
              <a:solidFill>
                <a:srgbClr val="6D53DC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B1B-47A9-A020-92A7711BB9C2}"/>
              </c:ext>
            </c:extLst>
          </c:dPt>
          <c:dPt>
            <c:idx val="6"/>
            <c:bubble3D val="0"/>
            <c:spPr>
              <a:solidFill>
                <a:srgbClr val="FD6A37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B1B-47A9-A020-92A7711BB9C2}"/>
              </c:ext>
            </c:extLst>
          </c:dPt>
          <c:dPt>
            <c:idx val="7"/>
            <c:bubble3D val="0"/>
            <c:spPr>
              <a:solidFill>
                <a:srgbClr val="E54D24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CB1B-47A9-A020-92A7711BB9C2}"/>
              </c:ext>
            </c:extLst>
          </c:dPt>
          <c:dPt>
            <c:idx val="8"/>
            <c:bubble3D val="0"/>
            <c:spPr>
              <a:solidFill>
                <a:srgbClr val="B1D6C6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CB1B-47A9-A020-92A7711BB9C2}"/>
              </c:ext>
            </c:extLst>
          </c:dPt>
          <c:dPt>
            <c:idx val="9"/>
            <c:bubble3D val="0"/>
            <c:spPr>
              <a:solidFill>
                <a:srgbClr val="ED8285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CB1B-47A9-A020-92A7711BB9C2}"/>
              </c:ext>
            </c:extLst>
          </c:dPt>
          <c:dPt>
            <c:idx val="10"/>
            <c:bubble3D val="0"/>
            <c:spPr>
              <a:solidFill>
                <a:srgbClr val="FAE09B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CB1B-47A9-A020-92A7711BB9C2}"/>
              </c:ext>
            </c:extLst>
          </c:dPt>
          <c:dPt>
            <c:idx val="11"/>
            <c:bubble3D val="0"/>
            <c:spPr>
              <a:solidFill>
                <a:srgbClr val="85CDF2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CB1B-47A9-A020-92A7711BB9C2}"/>
              </c:ext>
            </c:extLst>
          </c:dPt>
          <c:dPt>
            <c:idx val="12"/>
            <c:bubble3D val="0"/>
            <c:spPr>
              <a:solidFill>
                <a:srgbClr val="D2C3E0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CB1B-47A9-A020-92A7711BB9C2}"/>
              </c:ext>
            </c:extLst>
          </c:dPt>
          <c:dPt>
            <c:idx val="13"/>
            <c:bubble3D val="0"/>
            <c:spPr>
              <a:solidFill>
                <a:srgbClr val="9F89FA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CB1B-47A9-A020-92A7711BB9C2}"/>
              </c:ext>
            </c:extLst>
          </c:dPt>
          <c:dPt>
            <c:idx val="14"/>
            <c:bubble3D val="0"/>
            <c:spPr>
              <a:solidFill>
                <a:srgbClr val="FF916C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CB1B-47A9-A020-92A7711BB9C2}"/>
              </c:ext>
            </c:extLst>
          </c:dPt>
          <c:dPt>
            <c:idx val="15"/>
            <c:bubble3D val="0"/>
            <c:spPr>
              <a:solidFill>
                <a:srgbClr val="C5C3C3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CB1B-47A9-A020-92A7711BB9C2}"/>
              </c:ext>
            </c:extLst>
          </c:dPt>
          <c:dLbls>
            <c:dLbl>
              <c:idx val="6"/>
              <c:layout>
                <c:manualLayout>
                  <c:x val="9.679813417357035E-3"/>
                  <c:y val="7.174170662686242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B1B-47A9-A020-92A7711BB9C2}"/>
                </c:ext>
              </c:extLst>
            </c:dLbl>
            <c:dLbl>
              <c:idx val="7"/>
              <c:layout>
                <c:manualLayout>
                  <c:x val="-1.4493603753105671E-2"/>
                  <c:y val="4.20456402445242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defRPr>
                  </a:pPr>
                  <a:endParaRPr lang="ca-E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B1B-47A9-A020-92A7711BB9C2}"/>
                </c:ext>
              </c:extLst>
            </c:dLbl>
            <c:dLbl>
              <c:idx val="8"/>
              <c:layout>
                <c:manualLayout>
                  <c:x val="2.4034238144380823E-2"/>
                  <c:y val="7.5682152440143561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defRPr>
                  </a:pPr>
                  <a:endParaRPr lang="ca-E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B1B-47A9-A020-92A7711BB9C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'Tipologies inversió (3)'!$A$24:$A$32</c:f>
              <c:strCache>
                <c:ptCount val="9"/>
                <c:pt idx="0">
                  <c:v>Transformació urbanística i espai públic</c:v>
                </c:pt>
                <c:pt idx="1">
                  <c:v>Habitatge</c:v>
                </c:pt>
                <c:pt idx="2">
                  <c:v>Manteniment</c:v>
                </c:pt>
                <c:pt idx="3">
                  <c:v>Equipament</c:v>
                </c:pt>
                <c:pt idx="4">
                  <c:v>Reserva</c:v>
                </c:pt>
                <c:pt idx="5">
                  <c:v>Adquisició</c:v>
                </c:pt>
                <c:pt idx="6">
                  <c:v>Sistemes d'informació</c:v>
                </c:pt>
                <c:pt idx="7">
                  <c:v>Transferència de capital</c:v>
                </c:pt>
                <c:pt idx="8">
                  <c:v>Altres</c:v>
                </c:pt>
              </c:strCache>
            </c:strRef>
          </c:cat>
          <c:val>
            <c:numRef>
              <c:f>'Tipologies inversió (3)'!$D$24:$D$32</c:f>
              <c:numCache>
                <c:formatCode>#,##0.0</c:formatCode>
                <c:ptCount val="9"/>
                <c:pt idx="0">
                  <c:v>169.47391701421191</c:v>
                </c:pt>
                <c:pt idx="1">
                  <c:v>121.11007298269296</c:v>
                </c:pt>
                <c:pt idx="2">
                  <c:v>92.672057950657688</c:v>
                </c:pt>
                <c:pt idx="3">
                  <c:v>78.196671600028594</c:v>
                </c:pt>
                <c:pt idx="4">
                  <c:v>42.515077111596952</c:v>
                </c:pt>
                <c:pt idx="5">
                  <c:v>24.965820618909618</c:v>
                </c:pt>
                <c:pt idx="6">
                  <c:v>19.066194597564134</c:v>
                </c:pt>
                <c:pt idx="7">
                  <c:v>1.6630216634083561</c:v>
                </c:pt>
                <c:pt idx="8">
                  <c:v>0.18582246092966817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CB1B-47A9-A020-92A7711BB9C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b"/>
      <c:layout>
        <c:manualLayout>
          <c:xMode val="edge"/>
          <c:yMode val="edge"/>
          <c:x val="0"/>
          <c:y val="8.1475861210293918E-2"/>
          <c:w val="0.52271709194379401"/>
          <c:h val="0.85599014811638341"/>
        </c:manualLayout>
      </c:layout>
      <c:overlay val="0"/>
      <c:txPr>
        <a:bodyPr/>
        <a:lstStyle/>
        <a:p>
          <a:pPr>
            <a:defRPr sz="10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7" y="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49688" y="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37A40-0AA9-4595-9D72-5DDD8D3C0CEB}" type="datetimeFigureOut">
              <a:rPr lang="ca-ES" smtClean="0"/>
              <a:t>13/11/2019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434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452" y="4715114"/>
            <a:ext cx="5438776" cy="4467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7" y="9428635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635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D0DC7-5C9C-4CE8-982C-87BBF5500A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7719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0DC7-5C9C-4CE8-982C-87BBF5500ACE}" type="slidenum">
              <a:rPr lang="ca-ES" smtClean="0"/>
              <a:t>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63014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12</a:t>
            </a:fld>
            <a:endParaRPr lang="es-E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0DC7-5C9C-4CE8-982C-87BBF5500ACE}" type="slidenum">
              <a:rPr lang="ca-ES" smtClean="0"/>
              <a:t>13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12070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11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869" y="1095863"/>
            <a:ext cx="7557850" cy="2331226"/>
          </a:xfrm>
        </p:spPr>
        <p:txBody>
          <a:bodyPr anchor="b"/>
          <a:lstStyle>
            <a:lvl1pPr algn="ctr">
              <a:defRPr sz="5834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449" y="3516990"/>
            <a:ext cx="6668691" cy="1616668"/>
          </a:xfrm>
        </p:spPr>
        <p:txBody>
          <a:bodyPr/>
          <a:lstStyle>
            <a:lvl1pPr marL="0" indent="0" algn="ctr">
              <a:buNone/>
              <a:defRPr sz="2334"/>
            </a:lvl1pPr>
            <a:lvl2pPr marL="444581" indent="0" algn="ctr">
              <a:buNone/>
              <a:defRPr sz="1945"/>
            </a:lvl2pPr>
            <a:lvl3pPr marL="889163" indent="0" algn="ctr">
              <a:buNone/>
              <a:defRPr sz="1750"/>
            </a:lvl3pPr>
            <a:lvl4pPr marL="1333744" indent="0" algn="ctr">
              <a:buNone/>
              <a:defRPr sz="1556"/>
            </a:lvl4pPr>
            <a:lvl5pPr marL="1778325" indent="0" algn="ctr">
              <a:buNone/>
              <a:defRPr sz="1556"/>
            </a:lvl5pPr>
            <a:lvl6pPr marL="2222906" indent="0" algn="ctr">
              <a:buNone/>
              <a:defRPr sz="1556"/>
            </a:lvl6pPr>
            <a:lvl7pPr marL="2667488" indent="0" algn="ctr">
              <a:buNone/>
              <a:defRPr sz="1556"/>
            </a:lvl7pPr>
            <a:lvl8pPr marL="3112069" indent="0" algn="ctr">
              <a:buNone/>
              <a:defRPr sz="1556"/>
            </a:lvl8pPr>
            <a:lvl9pPr marL="3556650" indent="0" algn="ctr">
              <a:buNone/>
              <a:defRPr sz="1556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975C-E5AA-4887-9A8C-ACA77BF0749D}" type="datetime1">
              <a:rPr lang="es-ES" smtClean="0"/>
              <a:t>13/11/2019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r>
              <a:rPr lang="es-ES" dirty="0"/>
              <a:t>+1</a:t>
            </a:r>
          </a:p>
        </p:txBody>
      </p:sp>
    </p:spTree>
    <p:extLst>
      <p:ext uri="{BB962C8B-B14F-4D97-AF65-F5344CB8AC3E}">
        <p14:creationId xmlns:p14="http://schemas.microsoft.com/office/powerpoint/2010/main" val="55247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5FC9-14EE-4789-942E-92768A3150D6}" type="datetime1">
              <a:rPr lang="es-ES" smtClean="0"/>
              <a:t>13/11/2019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843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043" y="356504"/>
            <a:ext cx="1917249" cy="5674614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297" y="356504"/>
            <a:ext cx="5640601" cy="5674614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9A847-9EEB-4B33-96D4-E974412C1568}" type="datetime1">
              <a:rPr lang="es-ES" smtClean="0"/>
              <a:t>13/11/2019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391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3D48-BF42-4E7C-96E8-597D07BAEDE2}" type="datetime1">
              <a:rPr lang="es-ES" smtClean="0"/>
              <a:t>13/11/2019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340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66" y="1669371"/>
            <a:ext cx="7668995" cy="2785381"/>
          </a:xfrm>
        </p:spPr>
        <p:txBody>
          <a:bodyPr anchor="b"/>
          <a:lstStyle>
            <a:lvl1pPr>
              <a:defRPr sz="5834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666" y="4481102"/>
            <a:ext cx="7668995" cy="1464766"/>
          </a:xfrm>
        </p:spPr>
        <p:txBody>
          <a:bodyPr/>
          <a:lstStyle>
            <a:lvl1pPr marL="0" indent="0">
              <a:buNone/>
              <a:defRPr sz="2334">
                <a:solidFill>
                  <a:schemeClr val="tx1"/>
                </a:solidFill>
              </a:defRPr>
            </a:lvl1pPr>
            <a:lvl2pPr marL="444581" indent="0">
              <a:buNone/>
              <a:defRPr sz="1945">
                <a:solidFill>
                  <a:schemeClr val="tx1">
                    <a:tint val="75000"/>
                  </a:schemeClr>
                </a:solidFill>
              </a:defRPr>
            </a:lvl2pPr>
            <a:lvl3pPr marL="889163" indent="0">
              <a:buNone/>
              <a:defRPr sz="1750">
                <a:solidFill>
                  <a:schemeClr val="tx1">
                    <a:tint val="75000"/>
                  </a:schemeClr>
                </a:solidFill>
              </a:defRPr>
            </a:lvl3pPr>
            <a:lvl4pPr marL="1333744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4pPr>
            <a:lvl5pPr marL="1778325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5pPr>
            <a:lvl6pPr marL="2222906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6pPr>
            <a:lvl7pPr marL="2667488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7pPr>
            <a:lvl8pPr marL="3112069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8pPr>
            <a:lvl9pPr marL="3556650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31E4-F1EA-441D-B05D-8C72FD644440}" type="datetime1">
              <a:rPr lang="es-ES" smtClean="0"/>
              <a:t>13/11/2019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13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297" y="1782520"/>
            <a:ext cx="3778925" cy="424859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1366" y="1782520"/>
            <a:ext cx="3778925" cy="424859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A63B-582C-4743-B4BA-200924BDD0FC}" type="datetime1">
              <a:rPr lang="es-ES" smtClean="0"/>
              <a:t>13/11/2019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941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356505"/>
            <a:ext cx="7668995" cy="129426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456" y="1641469"/>
            <a:ext cx="3761558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456" y="2445927"/>
            <a:ext cx="3761558" cy="3597591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1367" y="1641469"/>
            <a:ext cx="3780083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1367" y="2445927"/>
            <a:ext cx="3780083" cy="3597591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5C05-8E21-42D3-85DB-4B84EDA219E5}" type="datetime1">
              <a:rPr lang="es-ES" smtClean="0"/>
              <a:t>13/11/2019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416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2B0ED-BDF3-4596-A8F5-4C334A723B9F}" type="datetime1">
              <a:rPr lang="es-ES" smtClean="0"/>
              <a:t>13/11/2019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44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741-80ED-4EC4-A6C0-D3843E92633F}" type="datetime1">
              <a:rPr lang="es-ES" smtClean="0"/>
              <a:t>13/11/2019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0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083" y="964112"/>
            <a:ext cx="4501366" cy="4758553"/>
          </a:xfrm>
        </p:spPr>
        <p:txBody>
          <a:bodyPr/>
          <a:lstStyle>
            <a:lvl1pPr>
              <a:defRPr sz="3112"/>
            </a:lvl1pPr>
            <a:lvl2pPr>
              <a:defRPr sz="2723"/>
            </a:lvl2pPr>
            <a:lvl3pPr>
              <a:defRPr sz="2334"/>
            </a:lvl3pPr>
            <a:lvl4pPr>
              <a:defRPr sz="1945"/>
            </a:lvl4pPr>
            <a:lvl5pPr>
              <a:defRPr sz="1945"/>
            </a:lvl5pPr>
            <a:lvl6pPr>
              <a:defRPr sz="1945"/>
            </a:lvl6pPr>
            <a:lvl7pPr>
              <a:defRPr sz="1945"/>
            </a:lvl7pPr>
            <a:lvl8pPr>
              <a:defRPr sz="1945"/>
            </a:lvl8pPr>
            <a:lvl9pPr>
              <a:defRPr sz="1945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8B8-481F-43D6-AF4A-01DFEB5A0179}" type="datetime1">
              <a:rPr lang="es-ES" smtClean="0"/>
              <a:t>13/11/2019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6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80083" y="964112"/>
            <a:ext cx="4501366" cy="4758553"/>
          </a:xfrm>
        </p:spPr>
        <p:txBody>
          <a:bodyPr anchor="t"/>
          <a:lstStyle>
            <a:lvl1pPr marL="0" indent="0">
              <a:buNone/>
              <a:defRPr sz="3112"/>
            </a:lvl1pPr>
            <a:lvl2pPr marL="444581" indent="0">
              <a:buNone/>
              <a:defRPr sz="2723"/>
            </a:lvl2pPr>
            <a:lvl3pPr marL="889163" indent="0">
              <a:buNone/>
              <a:defRPr sz="2334"/>
            </a:lvl3pPr>
            <a:lvl4pPr marL="1333744" indent="0">
              <a:buNone/>
              <a:defRPr sz="1945"/>
            </a:lvl4pPr>
            <a:lvl5pPr marL="1778325" indent="0">
              <a:buNone/>
              <a:defRPr sz="1945"/>
            </a:lvl5pPr>
            <a:lvl6pPr marL="2222906" indent="0">
              <a:buNone/>
              <a:defRPr sz="1945"/>
            </a:lvl6pPr>
            <a:lvl7pPr marL="2667488" indent="0">
              <a:buNone/>
              <a:defRPr sz="1945"/>
            </a:lvl7pPr>
            <a:lvl8pPr marL="3112069" indent="0">
              <a:buNone/>
              <a:defRPr sz="1945"/>
            </a:lvl8pPr>
            <a:lvl9pPr marL="3556650" indent="0">
              <a:buNone/>
              <a:defRPr sz="1945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885A-6B50-4D21-875C-C167F2C0554A}" type="datetime1">
              <a:rPr lang="es-ES" smtClean="0"/>
              <a:t>13/11/2019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653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297" y="356505"/>
            <a:ext cx="7668995" cy="1294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297" y="1782520"/>
            <a:ext cx="7668995" cy="4248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297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8DEEC-ABEF-4E27-A7C5-E01473CB76BD}" type="datetime1">
              <a:rPr lang="es-ES" smtClean="0"/>
              <a:t>13/11/2019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45339" y="6206271"/>
            <a:ext cx="3000911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79684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BA3A0-81A8-4045-BB55-3A1B1CC8521E}" type="slidenum">
              <a:rPr lang="es-ES" smtClean="0"/>
              <a:pPr/>
              <a:t>‹#›</a:t>
            </a:fld>
            <a:r>
              <a:rPr lang="es-ES" dirty="0"/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40258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889163" rtl="0" eaLnBrk="1" latinLnBrk="0" hangingPunct="1">
        <a:lnSpc>
          <a:spcPct val="90000"/>
        </a:lnSpc>
        <a:spcBef>
          <a:spcPct val="0"/>
        </a:spcBef>
        <a:buNone/>
        <a:defRPr sz="42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291" indent="-222291" algn="l" defTabSz="889163" rtl="0" eaLnBrk="1" latinLnBrk="0" hangingPunct="1">
        <a:lnSpc>
          <a:spcPct val="90000"/>
        </a:lnSpc>
        <a:spcBef>
          <a:spcPts val="972"/>
        </a:spcBef>
        <a:buFont typeface="Arial" panose="020B0604020202020204" pitchFamily="34" charset="0"/>
        <a:buChar char="•"/>
        <a:defRPr sz="2723" kern="1200">
          <a:solidFill>
            <a:schemeClr val="tx1"/>
          </a:solidFill>
          <a:latin typeface="+mn-lt"/>
          <a:ea typeface="+mn-ea"/>
          <a:cs typeface="+mn-cs"/>
        </a:defRPr>
      </a:lvl1pPr>
      <a:lvl2pPr marL="666872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2334" kern="1200">
          <a:solidFill>
            <a:schemeClr val="tx1"/>
          </a:solidFill>
          <a:latin typeface="+mn-lt"/>
          <a:ea typeface="+mn-ea"/>
          <a:cs typeface="+mn-cs"/>
        </a:defRPr>
      </a:lvl2pPr>
      <a:lvl3pPr marL="1111453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3pPr>
      <a:lvl4pPr marL="1556034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2000616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445197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889778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334360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778941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44581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89163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33744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78325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22906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67488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112069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55665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3121" y="1702948"/>
            <a:ext cx="7249650" cy="1741269"/>
          </a:xfrm>
        </p:spPr>
        <p:txBody>
          <a:bodyPr anchor="t">
            <a:noAutofit/>
          </a:bodyPr>
          <a:lstStyle/>
          <a:p>
            <a:pPr algn="l">
              <a:tabLst>
                <a:tab pos="1971675" algn="l"/>
              </a:tabLst>
            </a:pPr>
            <a:r>
              <a:rPr lang="ca-ES" sz="4400" b="1" dirty="0">
                <a:latin typeface="Arial" charset="0"/>
                <a:ea typeface="Arial" charset="0"/>
                <a:cs typeface="Arial" charset="0"/>
              </a:rPr>
              <a:t>Proposta de Pressupost 2020</a:t>
            </a:r>
            <a:endParaRPr lang="es-ES" sz="3600" b="1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868680" y="6126480"/>
            <a:ext cx="7525512" cy="0"/>
          </a:xfrm>
          <a:prstGeom prst="line">
            <a:avLst/>
          </a:prstGeom>
          <a:ln w="12700">
            <a:solidFill>
              <a:srgbClr val="E723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768096" y="5738342"/>
            <a:ext cx="2380349" cy="534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Arial" charset="0"/>
                <a:ea typeface="Arial" charset="0"/>
                <a:cs typeface="Arial" charset="0"/>
              </a:rPr>
              <a:t>13 de novembre de </a:t>
            </a:r>
            <a:r>
              <a:rPr lang="ca-ES" sz="1400" dirty="0">
                <a:latin typeface="Arial" charset="0"/>
                <a:ea typeface="Arial" charset="0"/>
                <a:cs typeface="Arial" charset="0"/>
              </a:rPr>
              <a:t>2019</a:t>
            </a:r>
          </a:p>
          <a:p>
            <a:endParaRPr lang="ca-ES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84" y="211756"/>
            <a:ext cx="1339200" cy="364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692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9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28608" y="823831"/>
            <a:ext cx="7994453" cy="705495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 smtClean="0"/>
              <a:t>5. </a:t>
            </a:r>
            <a:r>
              <a:rPr lang="ca-ES" dirty="0"/>
              <a:t>Despeses corrents per polítiques (cap 1 a 5)</a:t>
            </a:r>
          </a:p>
          <a:p>
            <a:endParaRPr lang="ca-ES" dirty="0"/>
          </a:p>
        </p:txBody>
      </p:sp>
      <p:sp>
        <p:nvSpPr>
          <p:cNvPr id="6" name="Rectangle 5"/>
          <p:cNvSpPr/>
          <p:nvPr/>
        </p:nvSpPr>
        <p:spPr>
          <a:xfrm>
            <a:off x="4128020" y="1776525"/>
            <a:ext cx="4528288" cy="298641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/>
          </a:p>
        </p:txBody>
      </p:sp>
      <p:sp>
        <p:nvSpPr>
          <p:cNvPr id="7" name="QuadreDeText 6"/>
          <p:cNvSpPr txBox="1"/>
          <p:nvPr/>
        </p:nvSpPr>
        <p:spPr>
          <a:xfrm>
            <a:off x="310758" y="5069120"/>
            <a:ext cx="1576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  <p:sp>
        <p:nvSpPr>
          <p:cNvPr id="3" name="QuadreDeText 2"/>
          <p:cNvSpPr txBox="1"/>
          <p:nvPr/>
        </p:nvSpPr>
        <p:spPr>
          <a:xfrm>
            <a:off x="4178585" y="1815969"/>
            <a:ext cx="3238515" cy="318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 smtClean="0">
                <a:solidFill>
                  <a:srgbClr val="C00000"/>
                </a:solidFill>
              </a:rPr>
              <a:t>INCREMENT DESPESES </a:t>
            </a:r>
            <a:r>
              <a:rPr lang="ca-ES" b="1" dirty="0">
                <a:solidFill>
                  <a:srgbClr val="C00000"/>
                </a:solidFill>
              </a:rPr>
              <a:t>CORRENTS 2020</a:t>
            </a:r>
          </a:p>
        </p:txBody>
      </p:sp>
      <p:sp>
        <p:nvSpPr>
          <p:cNvPr id="2" name="QuadreDeText 1"/>
          <p:cNvSpPr txBox="1"/>
          <p:nvPr/>
        </p:nvSpPr>
        <p:spPr>
          <a:xfrm>
            <a:off x="373104" y="5925324"/>
            <a:ext cx="76278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i="1" dirty="0"/>
              <a:t>Serveis Generals inclou  despeses com els manteniments i subministraments dels edificis municipals (i els seus lloguers quan són de tercers), les transferències a l’Àrea Metropolitana, el cost de la gestió tributària (IMH) o el personal no adscrit a serveis finalistes </a:t>
            </a:r>
            <a:r>
              <a:rPr lang="ca-ES" sz="1000" i="1" dirty="0" smtClean="0"/>
              <a:t>(prop del </a:t>
            </a:r>
            <a:r>
              <a:rPr lang="ca-ES" sz="1000" i="1" dirty="0"/>
              <a:t>8% del cost total de personal) </a:t>
            </a:r>
            <a:r>
              <a:rPr lang="ca-ES" sz="1000" i="1" dirty="0" smtClean="0"/>
              <a:t>El fons de contingència ha estat assignat de forma temptativa.</a:t>
            </a:r>
            <a:endParaRPr lang="ca-ES" sz="1000" i="1" dirty="0"/>
          </a:p>
        </p:txBody>
      </p:sp>
      <p:graphicFrame>
        <p:nvGraphicFramePr>
          <p:cNvPr id="14" name="Gràfic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0524806"/>
              </p:ext>
            </p:extLst>
          </p:nvPr>
        </p:nvGraphicFramePr>
        <p:xfrm>
          <a:off x="4143012" y="1975468"/>
          <a:ext cx="4392000" cy="291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145503"/>
              </p:ext>
            </p:extLst>
          </p:nvPr>
        </p:nvGraphicFramePr>
        <p:xfrm>
          <a:off x="237476" y="1776525"/>
          <a:ext cx="3780000" cy="3253740"/>
        </p:xfrm>
        <a:graphic>
          <a:graphicData uri="http://schemas.openxmlformats.org/drawingml/2006/table">
            <a:tbl>
              <a:tblPr/>
              <a:tblGrid>
                <a:gridCol w="1560151"/>
                <a:gridCol w="810491"/>
                <a:gridCol w="560958"/>
                <a:gridCol w="848400"/>
              </a:tblGrid>
              <a:tr h="365760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Despeses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CI 2019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CI 2020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Increment CI  2020- CI 2019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Mediambient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388,7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417,4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28,7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Serveis generals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386,7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407,0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20,3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Serveis socials i prom. Social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332,9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358,7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25,8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Seguretat i mobilitat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293,3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316,7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23,4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Transport públic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168,1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186,8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Cultura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146,5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154,6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8,1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Habitatge i urbanisme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127,1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148,6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21,4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Educació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116,8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140,1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23,3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 eco. i ocupació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70,5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94,3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23,8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Participació i atenció ciutadana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58,6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65,5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Transformació digital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50,4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57,6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7,2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Esport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23,3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26,2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Salut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25,9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2.183,7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2.399,2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215,5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àfic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099285"/>
              </p:ext>
            </p:extLst>
          </p:nvPr>
        </p:nvGraphicFramePr>
        <p:xfrm>
          <a:off x="4187052" y="2128483"/>
          <a:ext cx="4436009" cy="2759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56472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259309" y="2600164"/>
            <a:ext cx="4392000" cy="337287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10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28607" y="823831"/>
            <a:ext cx="6998825" cy="705495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6</a:t>
            </a:r>
            <a:r>
              <a:rPr lang="ca-ES" dirty="0" smtClean="0"/>
              <a:t>. </a:t>
            </a:r>
            <a:r>
              <a:rPr lang="ca-ES" dirty="0"/>
              <a:t>Inversions 2020</a:t>
            </a:r>
          </a:p>
          <a:p>
            <a:endParaRPr lang="ca-ES" dirty="0"/>
          </a:p>
        </p:txBody>
      </p:sp>
      <p:sp>
        <p:nvSpPr>
          <p:cNvPr id="8" name="QuadreDeText 7"/>
          <p:cNvSpPr txBox="1"/>
          <p:nvPr/>
        </p:nvSpPr>
        <p:spPr>
          <a:xfrm>
            <a:off x="365760" y="6277626"/>
            <a:ext cx="1576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  <p:sp>
        <p:nvSpPr>
          <p:cNvPr id="11" name="QuadreDeText 10"/>
          <p:cNvSpPr txBox="1"/>
          <p:nvPr/>
        </p:nvSpPr>
        <p:spPr>
          <a:xfrm>
            <a:off x="4588933" y="2674981"/>
            <a:ext cx="1577420" cy="318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>
                <a:solidFill>
                  <a:srgbClr val="C00000"/>
                </a:solidFill>
              </a:rPr>
              <a:t>INVERSIONS 2020</a:t>
            </a:r>
          </a:p>
        </p:txBody>
      </p:sp>
      <p:graphicFrame>
        <p:nvGraphicFramePr>
          <p:cNvPr id="3" name="Tau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477691"/>
              </p:ext>
            </p:extLst>
          </p:nvPr>
        </p:nvGraphicFramePr>
        <p:xfrm>
          <a:off x="365760" y="1949082"/>
          <a:ext cx="3762259" cy="4266064"/>
        </p:xfrm>
        <a:graphic>
          <a:graphicData uri="http://schemas.openxmlformats.org/drawingml/2006/table">
            <a:tbl>
              <a:tblPr/>
              <a:tblGrid>
                <a:gridCol w="20604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8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08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6157">
                <a:tc>
                  <a:txBody>
                    <a:bodyPr/>
                    <a:lstStyle/>
                    <a:p>
                      <a:pPr algn="l" fontAlgn="b"/>
                      <a:endParaRPr lang="ca-E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Previsió 2019 </a:t>
                      </a:r>
                    </a:p>
                  </a:txBody>
                  <a:tcPr marL="7375" marR="7375" marT="7375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Previsió </a:t>
                      </a:r>
                      <a:b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2020 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IMHRB Pla d'habitatges 100x1000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48,1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36,9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IMHRB resta no PIM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19,7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49,3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BSM no PIM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22,7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23,2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 no PIM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90,5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109,4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5960">
                <a:tc>
                  <a:txBody>
                    <a:bodyPr/>
                    <a:lstStyle/>
                    <a:p>
                      <a:pPr algn="l" fontAlgn="b"/>
                      <a:endParaRPr lang="ca-E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a-ES" sz="105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a-E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PIM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367,2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440,4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457,7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549,8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endParaRPr lang="ca-E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1655">
                <a:tc>
                  <a:txBody>
                    <a:bodyPr/>
                    <a:lstStyle/>
                    <a:p>
                      <a:pPr algn="l" fontAlgn="b"/>
                      <a:endParaRPr lang="ca-ES" sz="105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05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615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Tipologia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Previsió 2019 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Previsió </a:t>
                      </a:r>
                      <a:b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2020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2295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Transformació urbanística i espai públic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180,2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169,5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596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Habitatge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73,0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121,1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8596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Manteniment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88,5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92,7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8596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Equipament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61,0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78,2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8596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Reserva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11,9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42,5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8596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Adquisició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17,1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Sistemes d'informació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19,1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19,1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Transferència de capital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78808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Altres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</a:t>
                      </a:r>
                    </a:p>
                  </a:txBody>
                  <a:tcPr marL="7375" marR="7375" marT="737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5960">
                <a:tc>
                  <a:txBody>
                    <a:bodyPr/>
                    <a:lstStyle/>
                    <a:p>
                      <a:pPr algn="l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457,7</a:t>
                      </a:r>
                    </a:p>
                  </a:txBody>
                  <a:tcPr marL="7375" marR="7375" marT="7375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549,8</a:t>
                      </a:r>
                    </a:p>
                  </a:txBody>
                  <a:tcPr marL="7375" marR="7375" marT="7375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  <p:graphicFrame>
        <p:nvGraphicFramePr>
          <p:cNvPr id="12" name="Gràfic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1620711"/>
              </p:ext>
            </p:extLst>
          </p:nvPr>
        </p:nvGraphicFramePr>
        <p:xfrm>
          <a:off x="4316040" y="2874135"/>
          <a:ext cx="4288535" cy="3164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QuadreDeText 9"/>
          <p:cNvSpPr txBox="1"/>
          <p:nvPr/>
        </p:nvSpPr>
        <p:spPr>
          <a:xfrm>
            <a:off x="450574" y="1175745"/>
            <a:ext cx="8084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a-ES" sz="1800" b="1" dirty="0"/>
              <a:t>Un augment de 92,1M€ </a:t>
            </a:r>
            <a:r>
              <a:rPr lang="ca-ES" sz="1800" dirty="0"/>
              <a:t>d’inversió fins assolir els </a:t>
            </a:r>
            <a:r>
              <a:rPr lang="ca-ES" sz="1800" b="1" dirty="0"/>
              <a:t>549,8M€ </a:t>
            </a:r>
            <a:r>
              <a:rPr lang="ca-ES" sz="1800" dirty="0"/>
              <a:t>d’inversió per a l’any 2020</a:t>
            </a:r>
          </a:p>
        </p:txBody>
      </p:sp>
    </p:spTree>
    <p:extLst>
      <p:ext uri="{BB962C8B-B14F-4D97-AF65-F5344CB8AC3E}">
        <p14:creationId xmlns:p14="http://schemas.microsoft.com/office/powerpoint/2010/main" val="3902429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11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82383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7</a:t>
            </a:r>
            <a:r>
              <a:rPr lang="ca-ES" dirty="0" smtClean="0"/>
              <a:t>. Principals inversions</a:t>
            </a:r>
            <a:endParaRPr lang="ca-ES" dirty="0"/>
          </a:p>
        </p:txBody>
      </p:sp>
      <p:sp>
        <p:nvSpPr>
          <p:cNvPr id="4" name="Rectangle 3"/>
          <p:cNvSpPr/>
          <p:nvPr/>
        </p:nvSpPr>
        <p:spPr>
          <a:xfrm>
            <a:off x="1134533" y="1848437"/>
            <a:ext cx="7145868" cy="3447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schemeClr val="tx1"/>
              </a:solidFill>
            </a:endParaRPr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41919"/>
              </p:ext>
            </p:extLst>
          </p:nvPr>
        </p:nvGraphicFramePr>
        <p:xfrm>
          <a:off x="611188" y="1924286"/>
          <a:ext cx="7669212" cy="2750341"/>
        </p:xfrm>
        <a:graphic>
          <a:graphicData uri="http://schemas.openxmlformats.org/drawingml/2006/table">
            <a:tbl>
              <a:tblPr/>
              <a:tblGrid>
                <a:gridCol w="2631963"/>
                <a:gridCol w="4168324"/>
                <a:gridCol w="868925"/>
              </a:tblGrid>
              <a:tr h="392905">
                <a:tc>
                  <a:txBody>
                    <a:bodyPr/>
                    <a:lstStyle/>
                    <a:p>
                      <a:pPr algn="ctr" rtl="0" fontAlgn="b"/>
                      <a:r>
                        <a:rPr lang="ca-E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TIPOLOGIA MANDAT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a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DESC. PROJECTE. ACTUACIÓ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a-E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PREVISIONS 2020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Transformació urbanística i espai públic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Vialitat Pl. Glòries. Construcció del Túnel C. Castillejos-C. Badajoz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48,8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 de Barris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35,6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Habitatge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Bon 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Pastor IV fase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15,8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Habitatge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Habitatges Ciutat. Ajuts rehabilitació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14,1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Equipament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Biblioteca Concili de Trento- Garcia Marquez. Construcció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Manteniment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Manteniment centres educatius. Obres de millora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8,6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Transformació urbanística i espai públic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Llosa de Sants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marL="0" marR="0" indent="0" algn="l" defTabSz="88916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Transformació urbanística i espai públic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 Meridiana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Equipament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Equipament Porta Trinitat- Serveis Socials. Construcció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Equipament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Mercat de Sant Andreu. Construcció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Transformació urbanística i espai públic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Pl. Sóller. Reformas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96453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Sistemes d'informació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 tecnològic i evolutius IMI. Pla tecnològic i evolutius IMI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5,4</a:t>
                      </a:r>
                    </a:p>
                  </a:txBody>
                  <a:tcPr marL="7556" marR="7556" marT="7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QuadreDeText 7"/>
          <p:cNvSpPr txBox="1"/>
          <p:nvPr/>
        </p:nvSpPr>
        <p:spPr>
          <a:xfrm>
            <a:off x="611188" y="5172670"/>
            <a:ext cx="1576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</p:spTree>
    <p:extLst>
      <p:ext uri="{BB962C8B-B14F-4D97-AF65-F5344CB8AC3E}">
        <p14:creationId xmlns:p14="http://schemas.microsoft.com/office/powerpoint/2010/main" val="1238297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12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82383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8</a:t>
            </a:r>
            <a:r>
              <a:rPr lang="ca-ES" dirty="0" smtClean="0"/>
              <a:t>. Marc Pressupostari 2020-2023</a:t>
            </a:r>
            <a:endParaRPr lang="ca-ES" dirty="0"/>
          </a:p>
        </p:txBody>
      </p:sp>
      <p:sp>
        <p:nvSpPr>
          <p:cNvPr id="4" name="Rectangle 3"/>
          <p:cNvSpPr/>
          <p:nvPr/>
        </p:nvSpPr>
        <p:spPr>
          <a:xfrm>
            <a:off x="1134533" y="1848437"/>
            <a:ext cx="7145868" cy="3447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schemeClr val="tx1"/>
              </a:solidFill>
            </a:endParaRPr>
          </a:p>
        </p:txBody>
      </p:sp>
      <p:graphicFrame>
        <p:nvGraphicFramePr>
          <p:cNvPr id="3" name="Tau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473407"/>
              </p:ext>
            </p:extLst>
          </p:nvPr>
        </p:nvGraphicFramePr>
        <p:xfrm>
          <a:off x="893617" y="1885699"/>
          <a:ext cx="7386784" cy="3493846"/>
        </p:xfrm>
        <a:graphic>
          <a:graphicData uri="http://schemas.openxmlformats.org/drawingml/2006/table">
            <a:tbl>
              <a:tblPr/>
              <a:tblGrid>
                <a:gridCol w="1922319"/>
                <a:gridCol w="1771073"/>
                <a:gridCol w="1846696"/>
                <a:gridCol w="1846696"/>
              </a:tblGrid>
              <a:tr h="412510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SEC_Dades</a:t>
                      </a:r>
                      <a:r>
                        <a:rPr lang="ca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a-ES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acumulades</a:t>
                      </a:r>
                      <a:endParaRPr lang="ca-E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2016-2019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2020-2023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20-23 </a:t>
                      </a:r>
                      <a:r>
                        <a:rPr lang="ca-E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vs</a:t>
                      </a:r>
                      <a:r>
                        <a:rPr lang="ca-E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16-19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</a:tr>
              <a:tr h="330008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ca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corrents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8.545.686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9.701.869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08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ca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Estalvi brut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1.619.197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1.868.037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</a:tr>
              <a:tr h="449177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Estalvi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brut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% s/ ingressos 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corrents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15,90%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2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16,10%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08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ca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Ingressos de capital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120.574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2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125.000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</a:tr>
              <a:tr h="330008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ca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de capital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1.689.772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2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1.952.623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005">
                <a:tc>
                  <a:txBody>
                    <a:bodyPr/>
                    <a:lstStyle/>
                    <a:p>
                      <a:pPr marL="72000" algn="l" fontAlgn="b"/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9172">
                <a:tc>
                  <a:txBody>
                    <a:bodyPr/>
                    <a:lstStyle/>
                    <a:p>
                      <a:pPr marL="72000" algn="l" fontAlgn="b"/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177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capital no PIM (BSM i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IMHRB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188.725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2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371.191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96,7%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08">
                <a:tc>
                  <a:txBody>
                    <a:bodyPr/>
                    <a:lstStyle/>
                    <a:p>
                      <a:pPr marL="72000" algn="l" rtl="0" fontAlgn="ctr"/>
                      <a:r>
                        <a:rPr lang="ca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despeses de capital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1.878.497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2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2.323.814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23,7%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9"/>
                    </a:solidFill>
                  </a:tcPr>
                </a:tc>
              </a:tr>
            </a:tbl>
          </a:graphicData>
        </a:graphic>
      </p:graphicFrame>
      <p:sp>
        <p:nvSpPr>
          <p:cNvPr id="10" name="QuadreDeText 9"/>
          <p:cNvSpPr txBox="1"/>
          <p:nvPr/>
        </p:nvSpPr>
        <p:spPr>
          <a:xfrm>
            <a:off x="893617" y="5547102"/>
            <a:ext cx="14943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</a:t>
            </a:r>
            <a:r>
              <a:rPr lang="ca-ES" sz="1000" i="1" dirty="0" smtClean="0"/>
              <a:t>milers </a:t>
            </a:r>
            <a:r>
              <a:rPr lang="ca-ES" sz="1000" i="1" dirty="0"/>
              <a:t>d’euros</a:t>
            </a:r>
          </a:p>
        </p:txBody>
      </p:sp>
    </p:spTree>
    <p:extLst>
      <p:ext uri="{BB962C8B-B14F-4D97-AF65-F5344CB8AC3E}">
        <p14:creationId xmlns:p14="http://schemas.microsoft.com/office/powerpoint/2010/main" val="4285607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444" y="5202364"/>
            <a:ext cx="2382004" cy="64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1597" y="200966"/>
            <a:ext cx="401934" cy="442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6821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1</a:t>
            </a:fld>
            <a:endParaRPr lang="es-ES"/>
          </a:p>
        </p:txBody>
      </p:sp>
      <p:grpSp>
        <p:nvGrpSpPr>
          <p:cNvPr id="17" name="Agrupa 16"/>
          <p:cNvGrpSpPr/>
          <p:nvPr/>
        </p:nvGrpSpPr>
        <p:grpSpPr>
          <a:xfrm>
            <a:off x="519805" y="1551907"/>
            <a:ext cx="7903958" cy="2389028"/>
            <a:chOff x="506926" y="1332964"/>
            <a:chExt cx="7903958" cy="2297142"/>
          </a:xfrm>
        </p:grpSpPr>
        <p:grpSp>
          <p:nvGrpSpPr>
            <p:cNvPr id="14" name="Agrupa 13"/>
            <p:cNvGrpSpPr/>
            <p:nvPr/>
          </p:nvGrpSpPr>
          <p:grpSpPr>
            <a:xfrm>
              <a:off x="506926" y="1332964"/>
              <a:ext cx="3504590" cy="2297142"/>
              <a:chOff x="506926" y="1403798"/>
              <a:chExt cx="3504590" cy="22971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506926" y="1403798"/>
                <a:ext cx="3504590" cy="2297142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 dirty="0"/>
              </a:p>
            </p:txBody>
          </p:sp>
          <p:sp>
            <p:nvSpPr>
              <p:cNvPr id="11" name="QuadreDeText 10"/>
              <p:cNvSpPr txBox="1"/>
              <p:nvPr/>
            </p:nvSpPr>
            <p:spPr>
              <a:xfrm>
                <a:off x="1152954" y="1403798"/>
                <a:ext cx="221252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ENTORN </a:t>
                </a:r>
              </a:p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MACROECONÒMIC</a:t>
                </a:r>
              </a:p>
            </p:txBody>
          </p:sp>
        </p:grpSp>
        <p:grpSp>
          <p:nvGrpSpPr>
            <p:cNvPr id="15" name="Agrupa 14"/>
            <p:cNvGrpSpPr/>
            <p:nvPr/>
          </p:nvGrpSpPr>
          <p:grpSpPr>
            <a:xfrm>
              <a:off x="4906294" y="1332964"/>
              <a:ext cx="3504590" cy="2297142"/>
              <a:chOff x="4906294" y="1262130"/>
              <a:chExt cx="3504590" cy="2297142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4906294" y="1262130"/>
                <a:ext cx="3504590" cy="2297142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/>
              </a:p>
            </p:txBody>
          </p:sp>
          <p:sp>
            <p:nvSpPr>
              <p:cNvPr id="12" name="QuadreDeText 11"/>
              <p:cNvSpPr txBox="1"/>
              <p:nvPr/>
            </p:nvSpPr>
            <p:spPr>
              <a:xfrm>
                <a:off x="5942303" y="1262130"/>
                <a:ext cx="143257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SOLVÈNCIA </a:t>
                </a:r>
              </a:p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MUNICIPAL</a:t>
                </a:r>
              </a:p>
            </p:txBody>
          </p:sp>
        </p:grpSp>
      </p:grpSp>
      <p:grpSp>
        <p:nvGrpSpPr>
          <p:cNvPr id="16" name="Agrupa 15"/>
          <p:cNvGrpSpPr/>
          <p:nvPr/>
        </p:nvGrpSpPr>
        <p:grpSpPr>
          <a:xfrm>
            <a:off x="2726258" y="4132779"/>
            <a:ext cx="3504590" cy="2389028"/>
            <a:chOff x="3003280" y="3656255"/>
            <a:chExt cx="3504590" cy="2297142"/>
          </a:xfrm>
        </p:grpSpPr>
        <p:sp>
          <p:nvSpPr>
            <p:cNvPr id="9" name="Oval 8"/>
            <p:cNvSpPr/>
            <p:nvPr/>
          </p:nvSpPr>
          <p:spPr>
            <a:xfrm>
              <a:off x="3003280" y="3656255"/>
              <a:ext cx="3504590" cy="229714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13" name="QuadreDeText 12"/>
            <p:cNvSpPr txBox="1"/>
            <p:nvPr/>
          </p:nvSpPr>
          <p:spPr>
            <a:xfrm>
              <a:off x="3915716" y="4562312"/>
              <a:ext cx="1662186" cy="680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a-ES" sz="2000" b="1" dirty="0">
                  <a:solidFill>
                    <a:schemeClr val="bg1"/>
                  </a:solidFill>
                </a:rPr>
                <a:t>OBJECTIUS</a:t>
              </a:r>
            </a:p>
            <a:p>
              <a:pPr algn="ctr"/>
              <a:r>
                <a:rPr lang="ca-ES" sz="2000" b="1" dirty="0">
                  <a:solidFill>
                    <a:schemeClr val="bg1"/>
                  </a:solidFill>
                </a:rPr>
                <a:t> DEL MANDAT</a:t>
              </a:r>
            </a:p>
          </p:txBody>
        </p:sp>
      </p:grpSp>
      <p:sp>
        <p:nvSpPr>
          <p:cNvPr id="6" name="Flecha: a la izquierda y derecha 5">
            <a:extLst>
              <a:ext uri="{FF2B5EF4-FFF2-40B4-BE49-F238E27FC236}">
                <a16:creationId xmlns:a16="http://schemas.microsoft.com/office/drawing/2014/main" xmlns="" id="{E9F2C47C-2368-41BF-8771-46D127085C63}"/>
              </a:ext>
            </a:extLst>
          </p:cNvPr>
          <p:cNvSpPr/>
          <p:nvPr/>
        </p:nvSpPr>
        <p:spPr>
          <a:xfrm>
            <a:off x="4031164" y="2746421"/>
            <a:ext cx="894778" cy="356162"/>
          </a:xfrm>
          <a:prstGeom prst="left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xmlns="" id="{F75418B6-9123-455B-A786-CB1FA2DA811C}"/>
              </a:ext>
            </a:extLst>
          </p:cNvPr>
          <p:cNvGrpSpPr/>
          <p:nvPr/>
        </p:nvGrpSpPr>
        <p:grpSpPr>
          <a:xfrm>
            <a:off x="2651555" y="3834540"/>
            <a:ext cx="3653997" cy="894778"/>
            <a:chOff x="2651555" y="3834540"/>
            <a:chExt cx="3653997" cy="894778"/>
          </a:xfrm>
        </p:grpSpPr>
        <p:sp>
          <p:nvSpPr>
            <p:cNvPr id="19" name="Flecha: a la izquierda y derecha 18">
              <a:extLst>
                <a:ext uri="{FF2B5EF4-FFF2-40B4-BE49-F238E27FC236}">
                  <a16:creationId xmlns:a16="http://schemas.microsoft.com/office/drawing/2014/main" xmlns="" id="{5BA3AE14-D41D-42FE-BF06-7FD8FBC72A6D}"/>
                </a:ext>
              </a:extLst>
            </p:cNvPr>
            <p:cNvSpPr/>
            <p:nvPr/>
          </p:nvSpPr>
          <p:spPr>
            <a:xfrm rot="7127591">
              <a:off x="5680082" y="4103848"/>
              <a:ext cx="894778" cy="356162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20" name="Flecha: a la izquierda y derecha 19">
              <a:extLst>
                <a:ext uri="{FF2B5EF4-FFF2-40B4-BE49-F238E27FC236}">
                  <a16:creationId xmlns:a16="http://schemas.microsoft.com/office/drawing/2014/main" xmlns="" id="{B547A079-D4B1-4D2C-9FBB-FE45E4536065}"/>
                </a:ext>
              </a:extLst>
            </p:cNvPr>
            <p:cNvSpPr/>
            <p:nvPr/>
          </p:nvSpPr>
          <p:spPr>
            <a:xfrm rot="-18000000">
              <a:off x="2382247" y="4103848"/>
              <a:ext cx="894778" cy="356162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</p:grpSp>
      <p:pic>
        <p:nvPicPr>
          <p:cNvPr id="18" name="Imagen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70" y="2288109"/>
            <a:ext cx="2603024" cy="1305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6" descr="Resultat d'imatges de s&amp;P global rating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48" t="16507" r="25852" b="33820"/>
          <a:stretch/>
        </p:blipFill>
        <p:spPr bwMode="auto">
          <a:xfrm>
            <a:off x="5663117" y="2277597"/>
            <a:ext cx="444980" cy="216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0" descr="Resultat d'imatges de fitch ratings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69" t="37301" r="12988" b="32544"/>
          <a:stretch/>
        </p:blipFill>
        <p:spPr bwMode="auto">
          <a:xfrm>
            <a:off x="6460856" y="2309787"/>
            <a:ext cx="698081" cy="15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 descr="Resultat d'imatges de moody's investor services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1" t="9905" r="5099" b="11074"/>
          <a:stretch/>
        </p:blipFill>
        <p:spPr bwMode="auto">
          <a:xfrm>
            <a:off x="7387755" y="2285058"/>
            <a:ext cx="562446" cy="17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5" name="Tau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110554"/>
              </p:ext>
            </p:extLst>
          </p:nvPr>
        </p:nvGraphicFramePr>
        <p:xfrm>
          <a:off x="5465194" y="2558742"/>
          <a:ext cx="2675553" cy="274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91851"/>
                <a:gridCol w="891851"/>
                <a:gridCol w="891851"/>
              </a:tblGrid>
              <a:tr h="251295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 smtClean="0">
                          <a:solidFill>
                            <a:srgbClr val="C00000"/>
                          </a:solidFill>
                        </a:rPr>
                        <a:t>A</a:t>
                      </a:r>
                      <a:endParaRPr lang="ca-E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 smtClean="0">
                          <a:solidFill>
                            <a:srgbClr val="C00000"/>
                          </a:solidFill>
                        </a:rPr>
                        <a:t>A-</a:t>
                      </a:r>
                      <a:endParaRPr lang="ca-E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 smtClean="0">
                          <a:solidFill>
                            <a:srgbClr val="C00000"/>
                          </a:solidFill>
                        </a:rPr>
                        <a:t>Baa1</a:t>
                      </a:r>
                      <a:endParaRPr lang="ca-E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26" name="Picture 6" descr="Resultat d'imatges de s&amp;P global rating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48" t="16507" r="25852" b="33820"/>
          <a:stretch/>
        </p:blipFill>
        <p:spPr bwMode="auto">
          <a:xfrm>
            <a:off x="5988430" y="2951022"/>
            <a:ext cx="540167" cy="26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0" descr="Resultat d'imatges de fitch ratings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69" t="37301" r="12988" b="32544"/>
          <a:stretch/>
        </p:blipFill>
        <p:spPr bwMode="auto">
          <a:xfrm>
            <a:off x="6637379" y="3060260"/>
            <a:ext cx="659917" cy="144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8" name="Taula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695028"/>
              </p:ext>
            </p:extLst>
          </p:nvPr>
        </p:nvGraphicFramePr>
        <p:xfrm>
          <a:off x="5926923" y="3319484"/>
          <a:ext cx="1369227" cy="274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33897"/>
                <a:gridCol w="735330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ca-ES" sz="1200" dirty="0" smtClean="0">
                          <a:solidFill>
                            <a:srgbClr val="C00000"/>
                          </a:solidFill>
                        </a:rPr>
                        <a:t>‘</a:t>
                      </a:r>
                      <a:r>
                        <a:rPr lang="ca-ES" sz="1200" dirty="0" err="1" smtClean="0">
                          <a:solidFill>
                            <a:srgbClr val="C00000"/>
                          </a:solidFill>
                        </a:rPr>
                        <a:t>aa</a:t>
                      </a:r>
                      <a:r>
                        <a:rPr lang="ca-ES" sz="1200" dirty="0" smtClean="0">
                          <a:solidFill>
                            <a:srgbClr val="C00000"/>
                          </a:solidFill>
                        </a:rPr>
                        <a:t>’</a:t>
                      </a:r>
                      <a:endParaRPr lang="ca-E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200" dirty="0" smtClean="0">
                          <a:solidFill>
                            <a:srgbClr val="C00000"/>
                          </a:solidFill>
                        </a:rPr>
                        <a:t>‘</a:t>
                      </a:r>
                      <a:r>
                        <a:rPr lang="ca-ES" sz="1200" dirty="0" err="1" smtClean="0">
                          <a:solidFill>
                            <a:srgbClr val="C00000"/>
                          </a:solidFill>
                        </a:rPr>
                        <a:t>aaa</a:t>
                      </a:r>
                      <a:r>
                        <a:rPr lang="ca-ES" sz="1200" dirty="0" smtClean="0">
                          <a:solidFill>
                            <a:srgbClr val="C00000"/>
                          </a:solidFill>
                        </a:rPr>
                        <a:t>’</a:t>
                      </a:r>
                      <a:endParaRPr lang="ca-E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17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20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Objectius 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611297" y="4657060"/>
            <a:ext cx="7668995" cy="137405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ca-ES" sz="2000" dirty="0" smtClean="0"/>
              <a:t>El </a:t>
            </a:r>
            <a:r>
              <a:rPr lang="ca-ES" sz="2000" dirty="0"/>
              <a:t>pressupost és un instrument per desenvolupar l’activitat econòmica i l’ocupació de qualitat, així com garantir la seguretat i la convivència a la ciutat.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2</a:t>
            </a:fld>
            <a:endParaRPr lang="es-ES"/>
          </a:p>
        </p:txBody>
      </p:sp>
      <p:graphicFrame>
        <p:nvGraphicFramePr>
          <p:cNvPr id="5" name="Tau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938261"/>
              </p:ext>
            </p:extLst>
          </p:nvPr>
        </p:nvGraphicFramePr>
        <p:xfrm>
          <a:off x="611297" y="1403645"/>
          <a:ext cx="7480080" cy="2906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0080"/>
              </a:tblGrid>
              <a:tr h="1180067">
                <a:tc>
                  <a:txBody>
                    <a:bodyPr/>
                    <a:lstStyle/>
                    <a:p>
                      <a:pPr marL="0" marR="0" indent="0" algn="ctr" defTabSz="8891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1" dirty="0" smtClean="0"/>
                        <a:t>Un pressupost expansiu, emmarcat en els objectius de desenvolupament sostenible, per revertir la desigualtat i donar resposta a la emergència climàtica</a:t>
                      </a:r>
                      <a:endParaRPr lang="ca-ES" sz="1800" dirty="0"/>
                    </a:p>
                  </a:txBody>
                  <a:tcPr/>
                </a:tc>
              </a:tr>
              <a:tr h="742007">
                <a:tc>
                  <a:txBody>
                    <a:bodyPr/>
                    <a:lstStyle/>
                    <a:p>
                      <a:pPr marL="0" marR="0" lvl="0" indent="0" algn="l" defTabSz="8891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 smtClean="0"/>
                        <a:t>1. Reduir les desigualtats socials amb una aposta per l’habitatge</a:t>
                      </a:r>
                    </a:p>
                    <a:p>
                      <a:endParaRPr lang="ca-ES" sz="1800" dirty="0"/>
                    </a:p>
                  </a:txBody>
                  <a:tcPr/>
                </a:tc>
              </a:tr>
              <a:tr h="742007">
                <a:tc>
                  <a:txBody>
                    <a:bodyPr/>
                    <a:lstStyle/>
                    <a:p>
                      <a:pPr marL="0" marR="0" lvl="0" indent="0" algn="l" defTabSz="8891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 smtClean="0"/>
                        <a:t>2. Actuar davant l’emergència climàtica i preservar un espai públic de qualitat</a:t>
                      </a:r>
                    </a:p>
                    <a:p>
                      <a:endParaRPr lang="ca-E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88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a-ES" sz="4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Proposta de Pressupost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6292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4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82383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1. Proposta de pressupost 2020. Volum d’ingressos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190" y="1670752"/>
            <a:ext cx="7669212" cy="32783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QuadreDeText 9"/>
          <p:cNvSpPr txBox="1"/>
          <p:nvPr/>
        </p:nvSpPr>
        <p:spPr>
          <a:xfrm>
            <a:off x="710579" y="5183049"/>
            <a:ext cx="1576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360390"/>
              </p:ext>
            </p:extLst>
          </p:nvPr>
        </p:nvGraphicFramePr>
        <p:xfrm>
          <a:off x="611188" y="1709329"/>
          <a:ext cx="7669213" cy="3239773"/>
        </p:xfrm>
        <a:graphic>
          <a:graphicData uri="http://schemas.openxmlformats.org/drawingml/2006/table">
            <a:tbl>
              <a:tblPr/>
              <a:tblGrid>
                <a:gridCol w="2371672"/>
                <a:gridCol w="810725"/>
                <a:gridCol w="810725"/>
                <a:gridCol w="810725"/>
                <a:gridCol w="810725"/>
                <a:gridCol w="157304"/>
                <a:gridCol w="883327"/>
                <a:gridCol w="193605"/>
                <a:gridCol w="450134"/>
                <a:gridCol w="370271"/>
              </a:tblGrid>
              <a:tr h="516269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Capítols</a:t>
                      </a:r>
                    </a:p>
                  </a:txBody>
                  <a:tcPr marL="7068" marR="7068" marT="70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2016</a:t>
                      </a:r>
                    </a:p>
                  </a:txBody>
                  <a:tcPr marL="7068" marR="7068" marT="70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2017</a:t>
                      </a:r>
                    </a:p>
                  </a:txBody>
                  <a:tcPr marL="7068" marR="7068" marT="70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2018</a:t>
                      </a:r>
                    </a:p>
                  </a:txBody>
                  <a:tcPr marL="7068" marR="7068" marT="70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2019</a:t>
                      </a:r>
                    </a:p>
                  </a:txBody>
                  <a:tcPr marL="7068" marR="7068" marT="70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 2020 </a:t>
                      </a:r>
                    </a:p>
                  </a:txBody>
                  <a:tcPr marL="7068" marR="7068" marT="7068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Inc P2020 vs P2019</a:t>
                      </a:r>
                    </a:p>
                  </a:txBody>
                  <a:tcPr marL="7068" marR="7068" marT="706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Impostos directes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943,8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1.039,8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1.075,0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1.075,0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1.069,5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-5,5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-0,5%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Impostos indirectes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55,7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60,9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76,7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76,7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105,5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28,8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37,6%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Taxes i altres ingressos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270,6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270,6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345,0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74,3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27,5%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Transferències corrents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1.051,4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1.083,3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1.084,3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1.082,8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1.213,3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130,5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Ingressos patrimonials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54,2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54,2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33,0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-21,2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-39,1%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Operacions Corrents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2.353,2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2.506,3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2.560,9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2.559,4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2.766,4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8,1%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Venda d'inversions reals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Transferències de capital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39,5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29,2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15,8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-13,4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-46,0%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Operacions de Capital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39,6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29,3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15,9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-13,4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-45,8%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INGRESSOS NO FINANCERS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2.363,3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2.525,4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2.600,4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2.588,7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2.782,3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193,5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Actius financers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28,0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---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Passius financers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157,7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205,8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139,5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161,0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95,9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147,2%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Ingressos financers (capítols 8 i 9)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162,7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210,8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139,5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65,1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189,0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123,8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190,1%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19453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INGRESSOS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2.526,0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2.736,2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2.740,0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2.653,9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2.971,3</a:t>
                      </a:r>
                    </a:p>
                  </a:txBody>
                  <a:tcPr marL="7068" marR="7068" marT="7068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317,4</a:t>
                      </a:r>
                    </a:p>
                  </a:txBody>
                  <a:tcPr marL="7068" marR="7068" marT="706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12,0%</a:t>
                      </a:r>
                    </a:p>
                  </a:txBody>
                  <a:tcPr marL="7068" marR="7068" marT="7068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8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5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334734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2. Proposta de pressupost 2020. El marc dels ingressos</a:t>
            </a:r>
          </a:p>
        </p:txBody>
      </p:sp>
      <p:cxnSp>
        <p:nvCxnSpPr>
          <p:cNvPr id="4" name="Connector recte 3"/>
          <p:cNvCxnSpPr/>
          <p:nvPr/>
        </p:nvCxnSpPr>
        <p:spPr>
          <a:xfrm>
            <a:off x="2526360" y="5127581"/>
            <a:ext cx="236351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recte 9"/>
          <p:cNvCxnSpPr/>
          <p:nvPr/>
        </p:nvCxnSpPr>
        <p:spPr>
          <a:xfrm>
            <a:off x="4963979" y="5123034"/>
            <a:ext cx="131253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Gràfic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093146"/>
              </p:ext>
            </p:extLst>
          </p:nvPr>
        </p:nvGraphicFramePr>
        <p:xfrm>
          <a:off x="2073562" y="4176767"/>
          <a:ext cx="4386746" cy="221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QuadreDeText 12"/>
          <p:cNvSpPr txBox="1"/>
          <p:nvPr/>
        </p:nvSpPr>
        <p:spPr>
          <a:xfrm>
            <a:off x="4997319" y="4799867"/>
            <a:ext cx="12458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800" b="1" i="1" dirty="0">
                <a:solidFill>
                  <a:srgbClr val="C00000"/>
                </a:solidFill>
              </a:rPr>
              <a:t>Mitjana 2008-2015: 6,5%</a:t>
            </a:r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080964"/>
              </p:ext>
            </p:extLst>
          </p:nvPr>
        </p:nvGraphicFramePr>
        <p:xfrm>
          <a:off x="485776" y="788806"/>
          <a:ext cx="7919573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84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11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6759">
                <a:tc>
                  <a:txBody>
                    <a:bodyPr/>
                    <a:lstStyle/>
                    <a:p>
                      <a:r>
                        <a:rPr lang="ca-ES" sz="1600" b="1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Previsió de transferència de l’Estat </a:t>
                      </a:r>
                      <a:endParaRPr lang="ca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8891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1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+ </a:t>
                      </a:r>
                      <a:r>
                        <a:rPr lang="ca-ES" sz="1600" b="1" dirty="0" smtClean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128,2</a:t>
                      </a:r>
                      <a:r>
                        <a:rPr lang="ca-ES" sz="1600" b="1" baseline="0" dirty="0" smtClean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 </a:t>
                      </a:r>
                      <a:r>
                        <a:rPr lang="ca-ES" sz="1600" b="1" dirty="0" smtClean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M</a:t>
                      </a:r>
                      <a:r>
                        <a:rPr lang="ca-ES" sz="1600" b="1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€</a:t>
                      </a:r>
                    </a:p>
                    <a:p>
                      <a:endParaRPr lang="ca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6544">
                <a:tc>
                  <a:txBody>
                    <a:bodyPr/>
                    <a:lstStyle/>
                    <a:p>
                      <a:r>
                        <a:rPr lang="ca-ES" sz="1600" b="1" dirty="0"/>
                        <a:t>Pla Frau 0 i millora de la gestió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b="1" dirty="0">
                          <a:ea typeface="Arial Hebrew" charset="0"/>
                          <a:cs typeface="Arial Hebrew" charset="0"/>
                        </a:rPr>
                        <a:t>+10M€</a:t>
                      </a:r>
                      <a:endParaRPr lang="ca-E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816">
                <a:tc>
                  <a:txBody>
                    <a:bodyPr/>
                    <a:lstStyle/>
                    <a:p>
                      <a:r>
                        <a:rPr lang="ca-ES" sz="1600" b="1" dirty="0"/>
                        <a:t>Adequació de l’IBI als nous valors cadastrals 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ea typeface="Arial Hebrew" charset="0"/>
                          <a:cs typeface="Arial Hebrew" charset="0"/>
                        </a:rPr>
                        <a:t>Baixa de tipus impositius (del 075% al 066%) i supressió de topalls, tornant a un increment anual equivalent als d’abans de la revisió cadastral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ea typeface="Arial Hebrew" charset="0"/>
                          <a:cs typeface="Arial Hebrew" charset="0"/>
                        </a:rPr>
                        <a:t>Increment de l’IBI associat als BICES.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ea typeface="Arial Hebrew" charset="0"/>
                          <a:cs typeface="Arial Hebrew" charset="0"/>
                        </a:rPr>
                        <a:t>Eliminació</a:t>
                      </a:r>
                      <a:r>
                        <a:rPr lang="ca-ES" sz="1600" b="0" baseline="0" dirty="0">
                          <a:ea typeface="Arial Hebrew" charset="0"/>
                          <a:cs typeface="Arial Hebrew" charset="0"/>
                        </a:rPr>
                        <a:t> bonificació per </a:t>
                      </a:r>
                      <a:r>
                        <a:rPr lang="ca-ES" sz="1600" b="0" baseline="0" dirty="0" err="1">
                          <a:ea typeface="Arial Hebrew" charset="0"/>
                          <a:cs typeface="Arial Hebrew" charset="0"/>
                        </a:rPr>
                        <a:t>domicialització</a:t>
                      </a:r>
                      <a:r>
                        <a:rPr lang="ca-ES" sz="1600" b="0" baseline="0" dirty="0">
                          <a:ea typeface="Arial Hebrew" charset="0"/>
                          <a:cs typeface="Arial Hebrew" charset="0"/>
                        </a:rPr>
                        <a:t> bancària</a:t>
                      </a:r>
                      <a:endParaRPr lang="ca-ES" sz="1600" b="0" dirty="0">
                        <a:ea typeface="Arial Hebrew" charset="0"/>
                        <a:cs typeface="Arial Hebrew" charset="0"/>
                      </a:endParaRP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ea typeface="Arial Hebrew" charset="0"/>
                          <a:cs typeface="Arial Hebrew" charset="0"/>
                        </a:rPr>
                        <a:t>Recàrrec pisos buits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ea typeface="Arial Hebrew" charset="0"/>
                          <a:cs typeface="Arial Hebrew" charset="0"/>
                        </a:rPr>
                        <a:t>Ajuts IBI  (rendes baixes, vídues, famílies monoparentals...). Té un impacte de més de 2 M€</a:t>
                      </a:r>
                      <a:r>
                        <a:rPr lang="ca-ES" sz="1600" b="0" baseline="0" dirty="0">
                          <a:ea typeface="Arial Hebrew" charset="0"/>
                          <a:cs typeface="Arial Hebrew" charset="0"/>
                        </a:rPr>
                        <a:t> i beneficia a més de 10.000 famílies.</a:t>
                      </a:r>
                      <a:r>
                        <a:rPr lang="ca-ES" sz="1600" b="0" dirty="0">
                          <a:ea typeface="Arial Hebrew" charset="0"/>
                          <a:cs typeface="Arial Hebrew" charset="0"/>
                        </a:rPr>
                        <a:t> </a:t>
                      </a:r>
                    </a:p>
                    <a:p>
                      <a:endParaRPr lang="ca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b="1" dirty="0">
                          <a:ea typeface="Arial Hebrew" charset="0"/>
                          <a:cs typeface="Arial Hebrew" charset="0"/>
                        </a:rPr>
                        <a:t>+43M€</a:t>
                      </a:r>
                      <a:endParaRPr lang="ca-E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587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6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828000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2. Proposta de pressupost 2020. El marc dels ingressos</a:t>
            </a:r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654696"/>
              </p:ext>
            </p:extLst>
          </p:nvPr>
        </p:nvGraphicFramePr>
        <p:xfrm>
          <a:off x="661479" y="1345756"/>
          <a:ext cx="7577646" cy="4156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50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18709">
                <a:tc>
                  <a:txBody>
                    <a:bodyPr/>
                    <a:lstStyle/>
                    <a:p>
                      <a:r>
                        <a:rPr lang="ca-ES" sz="1600" b="1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Emergència</a:t>
                      </a:r>
                      <a:r>
                        <a:rPr lang="ca-ES" sz="1600" b="1" baseline="0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 climàtica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Clavegueram 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Residus 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Impost de vehicles 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b="0" dirty="0">
                          <a:solidFill>
                            <a:schemeClr val="tx1"/>
                          </a:solidFill>
                          <a:ea typeface="Arial Hebrew" charset="0"/>
                          <a:cs typeface="Arial Hebrew" charset="0"/>
                        </a:rPr>
                        <a:t>Bonificacions energia solar </a:t>
                      </a:r>
                      <a:endParaRPr lang="ca-E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b="1" dirty="0">
                          <a:solidFill>
                            <a:schemeClr val="tx1"/>
                          </a:solidFill>
                        </a:rPr>
                        <a:t>+38,7</a:t>
                      </a:r>
                      <a:r>
                        <a:rPr lang="ca-ES" sz="1600" b="1" baseline="0" dirty="0">
                          <a:solidFill>
                            <a:schemeClr val="tx1"/>
                          </a:solidFill>
                        </a:rPr>
                        <a:t> M€</a:t>
                      </a:r>
                      <a:endParaRPr lang="ca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58118">
                <a:tc>
                  <a:txBody>
                    <a:bodyPr/>
                    <a:lstStyle/>
                    <a:p>
                      <a:r>
                        <a:rPr lang="ca-ES" sz="1600" b="1" dirty="0"/>
                        <a:t>Espai públic de qualitat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dirty="0">
                          <a:ea typeface="Arial Hebrew" charset="0"/>
                          <a:cs typeface="Arial Hebrew" charset="0"/>
                        </a:rPr>
                        <a:t>Ocupació de l’espai públic</a:t>
                      </a:r>
                    </a:p>
                    <a:p>
                      <a:pPr marL="804863" marR="0" indent="-357188" algn="l" defTabSz="8891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itchFamily="34" charset="0"/>
                        <a:buChar char="₋"/>
                        <a:tabLst/>
                        <a:defRPr/>
                      </a:pPr>
                      <a:r>
                        <a:rPr lang="ca-ES" sz="1600" dirty="0">
                          <a:ea typeface="Arial Hebrew" charset="0"/>
                          <a:cs typeface="Arial Hebrew" charset="0"/>
                        </a:rPr>
                        <a:t>Taxa àrea verda i blava 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dirty="0">
                          <a:ea typeface="Arial Hebrew" charset="0"/>
                          <a:cs typeface="Arial Hebrew" charset="0"/>
                        </a:rPr>
                        <a:t>Taxa turística (IETT)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b="1" dirty="0"/>
                        <a:t>+57,2 M€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80106">
                <a:tc>
                  <a:txBody>
                    <a:bodyPr/>
                    <a:lstStyle/>
                    <a:p>
                      <a:r>
                        <a:rPr lang="ca-ES" sz="1600" b="1" dirty="0"/>
                        <a:t>Suport a l’activitat econòmica</a:t>
                      </a:r>
                    </a:p>
                    <a:p>
                      <a:pPr marL="804863" indent="-357188">
                        <a:buFont typeface="Wingdings" pitchFamily="2" charset="2"/>
                        <a:buChar char="ü"/>
                      </a:pPr>
                      <a:endParaRPr lang="ca-ES" sz="1600" dirty="0">
                        <a:ea typeface="Arial Hebrew" charset="0"/>
                        <a:cs typeface="Arial Hebrew" charset="0"/>
                      </a:endParaRP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dirty="0">
                          <a:ea typeface="Arial Hebrew" charset="0"/>
                          <a:cs typeface="Arial Hebrew" charset="0"/>
                        </a:rPr>
                        <a:t>Eliminació taxa serveis urbanístics 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dirty="0">
                          <a:ea typeface="Arial Hebrew" charset="0"/>
                          <a:cs typeface="Arial Hebrew" charset="0"/>
                        </a:rPr>
                        <a:t>Taxa “ultima milla” </a:t>
                      </a:r>
                    </a:p>
                    <a:p>
                      <a:pPr marL="804863" indent="-357188">
                        <a:buFont typeface="Calibri" pitchFamily="34" charset="0"/>
                        <a:buChar char="₋"/>
                      </a:pPr>
                      <a:r>
                        <a:rPr lang="ca-ES" sz="1600" dirty="0">
                          <a:ea typeface="Arial Hebrew" charset="0"/>
                          <a:cs typeface="Arial Hebrew" charset="0"/>
                        </a:rPr>
                        <a:t>Bonificació IBI energia solar per a edificis usos terciaris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b="1" dirty="0"/>
                        <a:t>-1,05</a:t>
                      </a:r>
                      <a:r>
                        <a:rPr lang="ca-ES" sz="1600" b="1" baseline="0" dirty="0"/>
                        <a:t> M€</a:t>
                      </a:r>
                      <a:endParaRPr lang="ca-E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11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7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82383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3. Proposta de pressupost 2020. Despeses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34533" y="1848437"/>
            <a:ext cx="7145868" cy="3447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8" name="QuadreDeText 7"/>
          <p:cNvSpPr txBox="1"/>
          <p:nvPr/>
        </p:nvSpPr>
        <p:spPr>
          <a:xfrm>
            <a:off x="661479" y="5428229"/>
            <a:ext cx="15798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579596"/>
              </p:ext>
            </p:extLst>
          </p:nvPr>
        </p:nvGraphicFramePr>
        <p:xfrm>
          <a:off x="611188" y="1848437"/>
          <a:ext cx="7669213" cy="2818208"/>
        </p:xfrm>
        <a:graphic>
          <a:graphicData uri="http://schemas.openxmlformats.org/drawingml/2006/table">
            <a:tbl>
              <a:tblPr/>
              <a:tblGrid>
                <a:gridCol w="2428025"/>
                <a:gridCol w="801368"/>
                <a:gridCol w="801368"/>
                <a:gridCol w="801368"/>
                <a:gridCol w="801368"/>
                <a:gridCol w="155490"/>
                <a:gridCol w="873133"/>
                <a:gridCol w="167451"/>
                <a:gridCol w="452115"/>
                <a:gridCol w="387527"/>
              </a:tblGrid>
              <a:tr h="507718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Capítols</a:t>
                      </a:r>
                    </a:p>
                  </a:txBody>
                  <a:tcPr marL="6993" marR="6993" marT="6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2016</a:t>
                      </a:r>
                    </a:p>
                  </a:txBody>
                  <a:tcPr marL="6993" marR="6993" marT="6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2017</a:t>
                      </a:r>
                    </a:p>
                  </a:txBody>
                  <a:tcPr marL="6993" marR="6993" marT="6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2018</a:t>
                      </a:r>
                    </a:p>
                  </a:txBody>
                  <a:tcPr marL="6993" marR="6993" marT="6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PI 2019 mod ajustat</a:t>
                      </a:r>
                    </a:p>
                  </a:txBody>
                  <a:tcPr marL="6993" marR="6993" marT="6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 2020 </a:t>
                      </a:r>
                    </a:p>
                  </a:txBody>
                  <a:tcPr marL="6993" marR="6993" marT="69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Inc P2020  vs P2019 </a:t>
                      </a:r>
                    </a:p>
                  </a:txBody>
                  <a:tcPr marL="6993" marR="6993" marT="6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Despeses de personal 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355,8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374,5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387,5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407,9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429,7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21,8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Despeses financeres (interessos)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34,7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22,1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16,2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-0,2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-1,4%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Capítol 2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602,4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665,1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672,5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600,4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642,0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41,6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6,9%</a:t>
                      </a:r>
                      <a:endParaRPr lang="ca-ES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Capítol </a:t>
                      </a:r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994,7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1.076,1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.1095,2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1.158,0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1.222,7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64,7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5,6%</a:t>
                      </a:r>
                      <a:endParaRPr lang="ca-ES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Capítol 5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6,5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13,6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38,9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88,6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87,7</a:t>
                      </a:r>
                      <a:endParaRPr lang="ca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---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Capítols  2+4+5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1.603,5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1.754,8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1.806,6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1.759,3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1.953,3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194,0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11,0%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corrents (capítols de 1 a 5)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1.994,0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2.151,4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2.210,5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2.183,7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2.399,2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215,5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de capital (capítols 6 i 7)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282,8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429,1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432,9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367,2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440,4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73,2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395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NO FINANCERES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2.276,8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2.580,5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2.643,4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2.550,9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2.839,6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288,7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11,3%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Actius Financers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21,4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28,0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43,7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43,7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46,7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Passius Financers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157,7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127,7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52,9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52,9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84,9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32,1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60,7%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598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financeres (capítols 8 i 9)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179,1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155,7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96,6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96,6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131,6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35,1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36,3%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183956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DESPESES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2.455,9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2.736,2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2.740,0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2.647,5</a:t>
                      </a:r>
                    </a:p>
                  </a:txBody>
                  <a:tcPr marL="6993" marR="6993" marT="699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2.971,3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323,8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12,2%</a:t>
                      </a:r>
                    </a:p>
                  </a:txBody>
                  <a:tcPr marL="6993" marR="6993" marT="699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657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8</a:t>
            </a:fld>
            <a:endParaRPr lang="ca-ES"/>
          </a:p>
        </p:txBody>
      </p:sp>
      <p:sp>
        <p:nvSpPr>
          <p:cNvPr id="4" name="Rectangle 3"/>
          <p:cNvSpPr/>
          <p:nvPr/>
        </p:nvSpPr>
        <p:spPr>
          <a:xfrm>
            <a:off x="1134533" y="1224409"/>
            <a:ext cx="7145868" cy="4071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0" name="QuadreDeText 9"/>
          <p:cNvSpPr txBox="1">
            <a:spLocks/>
          </p:cNvSpPr>
          <p:nvPr/>
        </p:nvSpPr>
        <p:spPr>
          <a:xfrm>
            <a:off x="661478" y="82669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 smtClean="0"/>
              <a:t>4. Evolució de les despeses. </a:t>
            </a:r>
            <a:r>
              <a:rPr lang="ca-ES" dirty="0"/>
              <a:t>C</a:t>
            </a:r>
            <a:r>
              <a:rPr lang="ca-ES" dirty="0" smtClean="0"/>
              <a:t>apítols 2+4</a:t>
            </a:r>
            <a:endParaRPr lang="ca-ES" dirty="0"/>
          </a:p>
        </p:txBody>
      </p:sp>
      <p:sp>
        <p:nvSpPr>
          <p:cNvPr id="11" name="QuadreDeText 10"/>
          <p:cNvSpPr txBox="1"/>
          <p:nvPr/>
        </p:nvSpPr>
        <p:spPr>
          <a:xfrm>
            <a:off x="555350" y="5430639"/>
            <a:ext cx="2249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 smtClean="0"/>
              <a:t>Crèdit inicial. Imports en milions d’euros</a:t>
            </a:r>
            <a:endParaRPr lang="ca-ES" sz="1000" i="1" dirty="0"/>
          </a:p>
        </p:txBody>
      </p:sp>
      <p:graphicFrame>
        <p:nvGraphicFramePr>
          <p:cNvPr id="12" name="Gràfic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548662"/>
              </p:ext>
            </p:extLst>
          </p:nvPr>
        </p:nvGraphicFramePr>
        <p:xfrm>
          <a:off x="841664" y="1296352"/>
          <a:ext cx="7438737" cy="4103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06821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í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23067</TotalTime>
  <Words>1232</Words>
  <Application>Microsoft Office PowerPoint</Application>
  <PresentationFormat>Personalització</PresentationFormat>
  <Paragraphs>582</Paragraphs>
  <Slides>14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14</vt:i4>
      </vt:variant>
    </vt:vector>
  </HeadingPairs>
  <TitlesOfParts>
    <vt:vector size="15" baseType="lpstr">
      <vt:lpstr>Tema de Office</vt:lpstr>
      <vt:lpstr>Proposta de Pressupost 2020</vt:lpstr>
      <vt:lpstr>Presentació del PowerPoint</vt:lpstr>
      <vt:lpstr>Objectius </vt:lpstr>
      <vt:lpstr>Proposta de Pressupost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Anàlisi pressupostos 2015-2019</dc:title>
  <dc:creator>Usuario de Microsoft Office</dc:creator>
  <cp:lastModifiedBy>Ajuntament de Barcelona</cp:lastModifiedBy>
  <cp:revision>543</cp:revision>
  <cp:lastPrinted>2019-11-13T14:58:08Z</cp:lastPrinted>
  <dcterms:created xsi:type="dcterms:W3CDTF">2017-10-10T07:51:20Z</dcterms:created>
  <dcterms:modified xsi:type="dcterms:W3CDTF">2019-11-13T16:35:56Z</dcterms:modified>
</cp:coreProperties>
</file>