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8" r:id="rId2"/>
    <p:sldId id="373" r:id="rId3"/>
    <p:sldId id="335" r:id="rId4"/>
    <p:sldId id="370" r:id="rId5"/>
    <p:sldId id="369" r:id="rId6"/>
    <p:sldId id="333" r:id="rId7"/>
    <p:sldId id="378" r:id="rId8"/>
    <p:sldId id="375" r:id="rId9"/>
  </p:sldIdLst>
  <p:sldSz cx="9144000" cy="6858000" type="screen4x3"/>
  <p:notesSz cx="6669088" cy="9926638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09" userDrawn="1">
          <p15:clr>
            <a:srgbClr val="A4A3A4"/>
          </p15:clr>
        </p15:guide>
        <p15:guide id="2" pos="2163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juntament de Barcelona" initials="AdB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E4E4"/>
    <a:srgbClr val="558ED5"/>
    <a:srgbClr val="FFFFFF"/>
    <a:srgbClr val="663300"/>
    <a:srgbClr val="FF0000"/>
    <a:srgbClr val="CC0000"/>
    <a:srgbClr val="FF6600"/>
    <a:srgbClr val="F877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Estil amb tema 1 - èmfasi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Sense estil ni q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CAF9ED-07DC-4A11-8D7F-57B35C25682E}" styleName="Estil mitjà 1 - èmfasi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30" autoAdjust="0"/>
    <p:restoredTop sz="91087" autoAdjust="0"/>
  </p:normalViewPr>
  <p:slideViewPr>
    <p:cSldViewPr>
      <p:cViewPr>
        <p:scale>
          <a:sx n="90" d="100"/>
          <a:sy n="90" d="100"/>
        </p:scale>
        <p:origin x="-2364" y="-4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6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110" d="100"/>
          <a:sy n="110" d="100"/>
        </p:scale>
        <p:origin x="-1392" y="1044"/>
      </p:cViewPr>
      <p:guideLst>
        <p:guide orient="horz" pos="3126"/>
        <p:guide pos="210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NAS_CORP.imi.bcn\CORP\APPS\QUOTA\OFICINA\7_VARIS\HISENDA\LLUITA_FRAU\RECAPTACIO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'evolució any inspecció'!$G$13:$G$15</c:f>
              <c:numCache>
                <c:formatCode>General</c:formatCode>
                <c:ptCount val="3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</c:numCache>
            </c:numRef>
          </c:cat>
          <c:val>
            <c:numRef>
              <c:f>'evolució any inspecció'!$D$13:$D$15</c:f>
              <c:numCache>
                <c:formatCode>"€"#,##0_);\("€"#,##0\)</c:formatCode>
                <c:ptCount val="3"/>
                <c:pt idx="0">
                  <c:v>28700000</c:v>
                </c:pt>
                <c:pt idx="1">
                  <c:v>31300000</c:v>
                </c:pt>
                <c:pt idx="2">
                  <c:v>34400000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7043584"/>
        <c:axId val="77045120"/>
      </c:lineChart>
      <c:lineChart>
        <c:grouping val="standard"/>
        <c:varyColors val="0"/>
        <c:ser>
          <c:idx val="1"/>
          <c:order val="1"/>
          <c:spPr>
            <a:ln>
              <a:solidFill>
                <a:schemeClr val="tx1"/>
              </a:solidFill>
            </a:ln>
          </c:spPr>
          <c:marker>
            <c:symbol val="none"/>
          </c:marker>
          <c:val>
            <c:numRef>
              <c:f>'evolució any inspecció'!$E$13:$E$15</c:f>
              <c:numCache>
                <c:formatCode>#,##0\ "€"</c:formatCode>
                <c:ptCount val="3"/>
                <c:pt idx="0">
                  <c:v>2711.384034010392</c:v>
                </c:pt>
                <c:pt idx="1">
                  <c:v>2869.9798276178249</c:v>
                </c:pt>
                <c:pt idx="2">
                  <c:v>4346.1781427668984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7052544"/>
        <c:axId val="77051008"/>
      </c:lineChart>
      <c:catAx>
        <c:axId val="770435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 b="1"/>
            </a:pPr>
            <a:endParaRPr lang="ca-ES"/>
          </a:p>
        </c:txPr>
        <c:crossAx val="77045120"/>
        <c:crosses val="autoZero"/>
        <c:auto val="1"/>
        <c:lblAlgn val="ctr"/>
        <c:lblOffset val="100"/>
        <c:noMultiLvlLbl val="0"/>
      </c:catAx>
      <c:valAx>
        <c:axId val="77045120"/>
        <c:scaling>
          <c:orientation val="minMax"/>
          <c:max val="36000000"/>
          <c:min val="28000000"/>
        </c:scaling>
        <c:delete val="0"/>
        <c:axPos val="l"/>
        <c:numFmt formatCode="&quot;€&quot;#,##0_);\(&quot;€&quot;#,##0\)" sourceLinked="1"/>
        <c:majorTickMark val="out"/>
        <c:minorTickMark val="none"/>
        <c:tickLblPos val="nextTo"/>
        <c:txPr>
          <a:bodyPr/>
          <a:lstStyle/>
          <a:p>
            <a:pPr>
              <a:defRPr sz="1100" b="1"/>
            </a:pPr>
            <a:endParaRPr lang="ca-ES"/>
          </a:p>
        </c:txPr>
        <c:crossAx val="77043584"/>
        <c:crosses val="autoZero"/>
        <c:crossBetween val="between"/>
        <c:majorUnit val="2000000"/>
      </c:valAx>
      <c:valAx>
        <c:axId val="77051008"/>
        <c:scaling>
          <c:orientation val="minMax"/>
          <c:min val="2600"/>
        </c:scaling>
        <c:delete val="0"/>
        <c:axPos val="r"/>
        <c:numFmt formatCode="#,##0\ &quot;€&quot;" sourceLinked="1"/>
        <c:majorTickMark val="out"/>
        <c:minorTickMark val="none"/>
        <c:tickLblPos val="nextTo"/>
        <c:txPr>
          <a:bodyPr/>
          <a:lstStyle/>
          <a:p>
            <a:pPr>
              <a:defRPr sz="1100" b="1"/>
            </a:pPr>
            <a:endParaRPr lang="ca-ES"/>
          </a:p>
        </c:txPr>
        <c:crossAx val="77052544"/>
        <c:crosses val="max"/>
        <c:crossBetween val="between"/>
        <c:majorUnit val="200"/>
      </c:valAx>
      <c:catAx>
        <c:axId val="77052544"/>
        <c:scaling>
          <c:orientation val="minMax"/>
        </c:scaling>
        <c:delete val="1"/>
        <c:axPos val="b"/>
        <c:majorTickMark val="out"/>
        <c:minorTickMark val="none"/>
        <c:tickLblPos val="nextTo"/>
        <c:crossAx val="77051008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apçalera 1"/>
          <p:cNvSpPr>
            <a:spLocks noGrp="1"/>
          </p:cNvSpPr>
          <p:nvPr>
            <p:ph type="hdr" sz="quarter"/>
          </p:nvPr>
        </p:nvSpPr>
        <p:spPr>
          <a:xfrm>
            <a:off x="6" y="7"/>
            <a:ext cx="2890664" cy="496887"/>
          </a:xfrm>
          <a:prstGeom prst="rect">
            <a:avLst/>
          </a:prstGeom>
        </p:spPr>
        <p:txBody>
          <a:bodyPr vert="horz" lIns="89778" tIns="44890" rIns="89778" bIns="44890" rtlCol="0"/>
          <a:lstStyle>
            <a:lvl1pPr algn="l">
              <a:defRPr sz="1100"/>
            </a:lvl1pPr>
          </a:lstStyle>
          <a:p>
            <a:endParaRPr lang="ca-ES"/>
          </a:p>
        </p:txBody>
      </p:sp>
      <p:sp>
        <p:nvSpPr>
          <p:cNvPr id="3" name="Contenidor de data 2"/>
          <p:cNvSpPr>
            <a:spLocks noGrp="1"/>
          </p:cNvSpPr>
          <p:nvPr>
            <p:ph type="dt" sz="quarter" idx="1"/>
          </p:nvPr>
        </p:nvSpPr>
        <p:spPr>
          <a:xfrm>
            <a:off x="3776870" y="7"/>
            <a:ext cx="2890664" cy="496887"/>
          </a:xfrm>
          <a:prstGeom prst="rect">
            <a:avLst/>
          </a:prstGeom>
        </p:spPr>
        <p:txBody>
          <a:bodyPr vert="horz" lIns="89778" tIns="44890" rIns="89778" bIns="44890" rtlCol="0"/>
          <a:lstStyle>
            <a:lvl1pPr algn="r">
              <a:defRPr sz="1100"/>
            </a:lvl1pPr>
          </a:lstStyle>
          <a:p>
            <a:fld id="{C002DD29-7DAC-4A37-90A6-A53F5FE63DE5}" type="datetimeFigureOut">
              <a:rPr lang="ca-ES" smtClean="0"/>
              <a:pPr/>
              <a:t>25/09/2018</a:t>
            </a:fld>
            <a:endParaRPr lang="ca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2"/>
          </p:nvPr>
        </p:nvSpPr>
        <p:spPr>
          <a:xfrm>
            <a:off x="6" y="9428187"/>
            <a:ext cx="2890664" cy="496886"/>
          </a:xfrm>
          <a:prstGeom prst="rect">
            <a:avLst/>
          </a:prstGeom>
        </p:spPr>
        <p:txBody>
          <a:bodyPr vert="horz" lIns="89778" tIns="44890" rIns="89778" bIns="44890" rtlCol="0" anchor="b"/>
          <a:lstStyle>
            <a:lvl1pPr algn="l">
              <a:defRPr sz="1100"/>
            </a:lvl1pPr>
          </a:lstStyle>
          <a:p>
            <a:endParaRPr lang="ca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776870" y="9428187"/>
            <a:ext cx="2890664" cy="496886"/>
          </a:xfrm>
          <a:prstGeom prst="rect">
            <a:avLst/>
          </a:prstGeom>
        </p:spPr>
        <p:txBody>
          <a:bodyPr vert="horz" lIns="89778" tIns="44890" rIns="89778" bIns="44890" rtlCol="0" anchor="b"/>
          <a:lstStyle>
            <a:lvl1pPr algn="r">
              <a:defRPr sz="1100"/>
            </a:lvl1pPr>
          </a:lstStyle>
          <a:p>
            <a:fld id="{24393E70-2223-4CD4-9D6E-6732CB3A762B}" type="slidenum">
              <a:rPr lang="ca-ES" smtClean="0"/>
              <a:pPr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5522361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3" y="15"/>
            <a:ext cx="2889938" cy="496329"/>
          </a:xfrm>
          <a:prstGeom prst="rect">
            <a:avLst/>
          </a:prstGeom>
        </p:spPr>
        <p:txBody>
          <a:bodyPr vert="horz" lIns="89778" tIns="44890" rIns="89778" bIns="44890" rtlCol="0"/>
          <a:lstStyle>
            <a:lvl1pPr algn="l">
              <a:defRPr sz="1100"/>
            </a:lvl1pPr>
          </a:lstStyle>
          <a:p>
            <a:endParaRPr lang="ca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777612" y="15"/>
            <a:ext cx="2889938" cy="496329"/>
          </a:xfrm>
          <a:prstGeom prst="rect">
            <a:avLst/>
          </a:prstGeom>
        </p:spPr>
        <p:txBody>
          <a:bodyPr vert="horz" lIns="89778" tIns="44890" rIns="89778" bIns="44890" rtlCol="0"/>
          <a:lstStyle>
            <a:lvl1pPr algn="r">
              <a:defRPr sz="1100"/>
            </a:lvl1pPr>
          </a:lstStyle>
          <a:p>
            <a:fld id="{51E26426-E3F4-4EC3-81A6-BA3A2105DA34}" type="datetimeFigureOut">
              <a:rPr lang="ca-ES" smtClean="0"/>
              <a:pPr/>
              <a:t>25/09/2018</a:t>
            </a:fld>
            <a:endParaRPr lang="ca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847725" y="739775"/>
            <a:ext cx="4973638" cy="3732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778" tIns="44890" rIns="89778" bIns="44890" rtlCol="0" anchor="ctr"/>
          <a:lstStyle/>
          <a:p>
            <a:endParaRPr lang="ca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66910" y="4715164"/>
            <a:ext cx="5335270" cy="4466984"/>
          </a:xfrm>
          <a:prstGeom prst="rect">
            <a:avLst/>
          </a:prstGeom>
        </p:spPr>
        <p:txBody>
          <a:bodyPr vert="horz" lIns="89778" tIns="44890" rIns="89778" bIns="44890" rtlCol="0">
            <a:normAutofit/>
          </a:bodyPr>
          <a:lstStyle/>
          <a:p>
            <a:pPr lvl="0"/>
            <a:r>
              <a:rPr lang="ca-ES" smtClean="0"/>
              <a:t>Haga clic para modificar el estilo de texto del patrón</a:t>
            </a:r>
          </a:p>
          <a:p>
            <a:pPr lvl="1"/>
            <a:r>
              <a:rPr lang="ca-ES" smtClean="0"/>
              <a:t>Segundo nivel</a:t>
            </a:r>
          </a:p>
          <a:p>
            <a:pPr lvl="2"/>
            <a:r>
              <a:rPr lang="ca-ES" smtClean="0"/>
              <a:t>Tercer nivel</a:t>
            </a:r>
          </a:p>
          <a:p>
            <a:pPr lvl="3"/>
            <a:r>
              <a:rPr lang="ca-ES" smtClean="0"/>
              <a:t>Cuarto nivel</a:t>
            </a:r>
          </a:p>
          <a:p>
            <a:pPr lvl="4"/>
            <a:r>
              <a:rPr lang="ca-ES" smtClean="0"/>
              <a:t>Quinto nivel</a:t>
            </a:r>
            <a:endParaRPr lang="ca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3" y="9428597"/>
            <a:ext cx="2889938" cy="496329"/>
          </a:xfrm>
          <a:prstGeom prst="rect">
            <a:avLst/>
          </a:prstGeom>
        </p:spPr>
        <p:txBody>
          <a:bodyPr vert="horz" lIns="89778" tIns="44890" rIns="89778" bIns="44890" rtlCol="0" anchor="b"/>
          <a:lstStyle>
            <a:lvl1pPr algn="l">
              <a:defRPr sz="1100"/>
            </a:lvl1pPr>
          </a:lstStyle>
          <a:p>
            <a:endParaRPr lang="ca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777612" y="9428597"/>
            <a:ext cx="2889938" cy="496329"/>
          </a:xfrm>
          <a:prstGeom prst="rect">
            <a:avLst/>
          </a:prstGeom>
        </p:spPr>
        <p:txBody>
          <a:bodyPr vert="horz" lIns="89778" tIns="44890" rIns="89778" bIns="44890" rtlCol="0" anchor="b"/>
          <a:lstStyle>
            <a:lvl1pPr algn="r">
              <a:defRPr sz="1100"/>
            </a:lvl1pPr>
          </a:lstStyle>
          <a:p>
            <a:fld id="{1474BB2F-F984-4B4D-84BB-024D5970D5FB}" type="slidenum">
              <a:rPr lang="ca-ES" smtClean="0"/>
              <a:pPr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699614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a-ES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74BB2F-F984-4B4D-84BB-024D5970D5FB}" type="slidenum">
              <a:rPr lang="ca-ES" smtClean="0"/>
              <a:pPr/>
              <a:t>1</a:t>
            </a:fld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2439429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a-ES" dirty="0"/>
              <a:t>BRETXA FISCAL: Produïda per l’economia submergida, el mercat negre o els errors en les </a:t>
            </a:r>
            <a:r>
              <a:rPr lang="ca-ES" dirty="0" err="1"/>
              <a:t>autodeclaracions</a:t>
            </a:r>
            <a:endParaRPr lang="ca-ES" dirty="0"/>
          </a:p>
          <a:p>
            <a:r>
              <a:rPr lang="ca-ES" dirty="0"/>
              <a:t>(avaluada per l’UB en el 36% pels tributs autonòmics</a:t>
            </a:r>
            <a:r>
              <a:rPr lang="ca-ES" dirty="0" smtClean="0"/>
              <a:t>)</a:t>
            </a:r>
          </a:p>
          <a:p>
            <a:endParaRPr lang="ca-ES" dirty="0"/>
          </a:p>
          <a:p>
            <a:r>
              <a:rPr lang="ca-ES" dirty="0" smtClean="0"/>
              <a:t>MANTENIR L’EXCEL·LÈNCIA EN LA LLUITA CONTRA ELS IMPAGAMENTS</a:t>
            </a:r>
            <a:r>
              <a:rPr lang="es-ES" dirty="0" smtClean="0"/>
              <a:t>, </a:t>
            </a:r>
            <a:r>
              <a:rPr lang="es-ES" dirty="0" err="1"/>
              <a:t>arribant</a:t>
            </a:r>
            <a:r>
              <a:rPr lang="es-ES" dirty="0"/>
              <a:t> al </a:t>
            </a:r>
            <a:r>
              <a:rPr lang="es-ES" dirty="0" err="1"/>
              <a:t>límit</a:t>
            </a:r>
            <a:r>
              <a:rPr lang="es-ES" dirty="0"/>
              <a:t> de </a:t>
            </a:r>
            <a:r>
              <a:rPr lang="es-ES" dirty="0" err="1"/>
              <a:t>l’èxit</a:t>
            </a:r>
            <a:r>
              <a:rPr lang="es-ES" dirty="0"/>
              <a:t> </a:t>
            </a:r>
            <a:r>
              <a:rPr lang="es-ES" dirty="0" smtClean="0"/>
              <a:t>(94,5% </a:t>
            </a:r>
            <a:r>
              <a:rPr lang="es-ES" dirty="0" err="1"/>
              <a:t>d’èxit</a:t>
            </a:r>
            <a:r>
              <a:rPr lang="es-ES" dirty="0"/>
              <a:t> de </a:t>
            </a:r>
            <a:r>
              <a:rPr lang="es-ES" dirty="0" err="1" smtClean="0"/>
              <a:t>recaptació</a:t>
            </a:r>
            <a:r>
              <a:rPr lang="es-ES" dirty="0" smtClean="0"/>
              <a:t>, </a:t>
            </a:r>
            <a:r>
              <a:rPr lang="es-ES" dirty="0"/>
              <a:t>un </a:t>
            </a:r>
            <a:r>
              <a:rPr lang="es-ES" dirty="0" err="1"/>
              <a:t>dels</a:t>
            </a:r>
            <a:r>
              <a:rPr lang="es-ES" dirty="0"/>
              <a:t> </a:t>
            </a:r>
            <a:r>
              <a:rPr lang="es-ES" dirty="0" err="1"/>
              <a:t>més</a:t>
            </a:r>
            <a:r>
              <a:rPr lang="es-ES" dirty="0"/>
              <a:t> </a:t>
            </a:r>
            <a:r>
              <a:rPr lang="es-ES" dirty="0" err="1" smtClean="0"/>
              <a:t>alts</a:t>
            </a:r>
            <a:r>
              <a:rPr lang="es-ES" dirty="0" smtClean="0"/>
              <a:t> </a:t>
            </a:r>
            <a:r>
              <a:rPr lang="es-ES" dirty="0"/>
              <a:t>de </a:t>
            </a:r>
            <a:r>
              <a:rPr lang="es-ES" dirty="0" err="1"/>
              <a:t>l’Estat</a:t>
            </a:r>
            <a:r>
              <a:rPr lang="es-ES" dirty="0" smtClean="0"/>
              <a:t>)</a:t>
            </a:r>
          </a:p>
          <a:p>
            <a:endParaRPr lang="es-ES" dirty="0" smtClean="0"/>
          </a:p>
          <a:p>
            <a:r>
              <a:rPr lang="es-ES" dirty="0"/>
              <a:t>Barcelona</a:t>
            </a:r>
            <a:r>
              <a:rPr lang="es-ES" dirty="0" smtClean="0"/>
              <a:t> </a:t>
            </a:r>
            <a:r>
              <a:rPr lang="es-ES" dirty="0"/>
              <a:t>94,5</a:t>
            </a:r>
            <a:r>
              <a:rPr lang="es-ES" dirty="0" smtClean="0"/>
              <a:t> </a:t>
            </a:r>
            <a:r>
              <a:rPr lang="es-ES" dirty="0"/>
              <a:t>Madrid</a:t>
            </a:r>
            <a:r>
              <a:rPr lang="es-ES" dirty="0" smtClean="0"/>
              <a:t> </a:t>
            </a:r>
            <a:r>
              <a:rPr lang="es-ES" dirty="0"/>
              <a:t>89,1</a:t>
            </a:r>
            <a:r>
              <a:rPr lang="es-ES" dirty="0" smtClean="0"/>
              <a:t> </a:t>
            </a:r>
            <a:r>
              <a:rPr lang="es-ES" dirty="0" err="1"/>
              <a:t>València</a:t>
            </a:r>
            <a:r>
              <a:rPr lang="es-ES" dirty="0" smtClean="0"/>
              <a:t> </a:t>
            </a:r>
            <a:r>
              <a:rPr lang="es-ES" dirty="0"/>
              <a:t>88,4</a:t>
            </a:r>
            <a:r>
              <a:rPr lang="es-ES" dirty="0" smtClean="0"/>
              <a:t> </a:t>
            </a:r>
            <a:r>
              <a:rPr lang="es-ES" dirty="0" err="1"/>
              <a:t>Saragossa</a:t>
            </a:r>
            <a:r>
              <a:rPr lang="es-ES" dirty="0" smtClean="0"/>
              <a:t> </a:t>
            </a:r>
            <a:r>
              <a:rPr lang="es-ES" dirty="0"/>
              <a:t>87,3</a:t>
            </a:r>
            <a:r>
              <a:rPr lang="es-ES" dirty="0" smtClean="0"/>
              <a:t> </a:t>
            </a:r>
            <a:r>
              <a:rPr lang="es-ES" dirty="0"/>
              <a:t>Sevilla</a:t>
            </a:r>
            <a:r>
              <a:rPr lang="es-ES" dirty="0" smtClean="0"/>
              <a:t> </a:t>
            </a:r>
            <a:r>
              <a:rPr lang="es-ES" dirty="0"/>
              <a:t>62,2</a:t>
            </a:r>
            <a:r>
              <a:rPr lang="es-ES" dirty="0" smtClean="0"/>
              <a:t> </a:t>
            </a:r>
          </a:p>
          <a:p>
            <a:endParaRPr lang="ca-ES" dirty="0" smtClean="0"/>
          </a:p>
          <a:p>
            <a:pPr marL="0" lvl="1" defTabSz="914288">
              <a:defRPr/>
            </a:pPr>
            <a:r>
              <a:rPr lang="ca-ES" sz="1700" b="1" dirty="0">
                <a:latin typeface="Arial" pitchFamily="34" charset="0"/>
                <a:cs typeface="Arial" pitchFamily="34" charset="0"/>
              </a:rPr>
              <a:t>Aplicant a Barcelona el percentatge d’èxit d’altres ciutats....</a:t>
            </a:r>
          </a:p>
          <a:p>
            <a:pPr marL="0" lvl="1" defTabSz="914288">
              <a:defRPr/>
            </a:pPr>
            <a:r>
              <a:rPr lang="ca-ES" sz="1700" dirty="0">
                <a:latin typeface="Arial" pitchFamily="34" charset="0"/>
                <a:cs typeface="Arial" pitchFamily="34" charset="0"/>
              </a:rPr>
              <a:t>% èxit Madrid a BCN:	</a:t>
            </a:r>
            <a:r>
              <a:rPr lang="ca-ES" sz="17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- 66,2 M€</a:t>
            </a:r>
          </a:p>
          <a:p>
            <a:pPr marL="0" lvl="1" defTabSz="914288">
              <a:defRPr/>
            </a:pPr>
            <a:r>
              <a:rPr lang="ca-ES" sz="1700" dirty="0">
                <a:latin typeface="Arial" pitchFamily="34" charset="0"/>
                <a:cs typeface="Arial" pitchFamily="34" charset="0"/>
              </a:rPr>
              <a:t>% èxit València a BCN:	- 74,7 M€</a:t>
            </a:r>
          </a:p>
          <a:p>
            <a:pPr marL="0" lvl="1" defTabSz="914288">
              <a:defRPr/>
            </a:pPr>
            <a:r>
              <a:rPr lang="ca-ES" sz="1700" dirty="0">
                <a:latin typeface="Arial" pitchFamily="34" charset="0"/>
                <a:cs typeface="Arial" pitchFamily="34" charset="0"/>
              </a:rPr>
              <a:t>% èxit Saragossa a BCN:	- 88,2 M€</a:t>
            </a:r>
          </a:p>
          <a:p>
            <a:pPr marL="0" lvl="1" defTabSz="914288">
              <a:defRPr/>
            </a:pPr>
            <a:r>
              <a:rPr lang="ca-ES" sz="1700" dirty="0">
                <a:latin typeface="Arial" pitchFamily="34" charset="0"/>
                <a:cs typeface="Arial" pitchFamily="34" charset="0"/>
              </a:rPr>
              <a:t>% èxit Sevilla a BCN:	- 395,7 M€</a:t>
            </a:r>
          </a:p>
          <a:p>
            <a:endParaRPr lang="ca-ES" dirty="0" smtClean="0"/>
          </a:p>
          <a:p>
            <a:r>
              <a:rPr lang="ca-ES" dirty="0" smtClean="0"/>
              <a:t>Entre </a:t>
            </a:r>
            <a:r>
              <a:rPr lang="ca-ES" dirty="0"/>
              <a:t>2016 i 2018 </a:t>
            </a:r>
            <a:r>
              <a:rPr lang="ca-ES" dirty="0" smtClean="0"/>
              <a:t>s’ha </a:t>
            </a:r>
            <a:r>
              <a:rPr lang="ca-ES" dirty="0"/>
              <a:t>realitzat </a:t>
            </a:r>
            <a:r>
              <a:rPr lang="ca-ES" dirty="0" smtClean="0"/>
              <a:t>accions d’implantació progressiva del nou model (empreses elèctriques, grans superfícies...)</a:t>
            </a:r>
            <a:endParaRPr lang="ca-ES" dirty="0"/>
          </a:p>
          <a:p>
            <a:endParaRPr lang="ca-ES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74BB2F-F984-4B4D-84BB-024D5970D5FB}" type="slidenum">
              <a:rPr lang="ca-ES" smtClean="0"/>
              <a:pPr/>
              <a:t>2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953033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a-ES" sz="1400" dirty="0"/>
              <a:t>Oferiment de Coordinació Territorial (E. </a:t>
            </a:r>
            <a:r>
              <a:rPr lang="ca-ES" sz="1400" dirty="0" err="1"/>
              <a:t>Lambies</a:t>
            </a:r>
            <a:r>
              <a:rPr lang="ca-ES" sz="1400" dirty="0"/>
              <a:t>) en el sentit </a:t>
            </a:r>
            <a:r>
              <a:rPr lang="ca-ES" sz="1400" b="1" dirty="0"/>
              <a:t>que el personal de carrer de Districtes serveixi d’ulls de possibles anomalies </a:t>
            </a:r>
            <a:r>
              <a:rPr lang="ca-ES" sz="1400" dirty="0"/>
              <a:t>pel que fa a construccions, promocions i canvi d’ús immobiliari: repercussió en </a:t>
            </a:r>
            <a:r>
              <a:rPr lang="ca-ES" sz="1400" b="1" dirty="0"/>
              <a:t>lluita frau i lluita </a:t>
            </a:r>
            <a:r>
              <a:rPr lang="ca-ES" sz="1400" b="1" dirty="0" err="1"/>
              <a:t>gentrificació</a:t>
            </a:r>
            <a:endParaRPr lang="ca-ES" sz="1400" b="1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74BB2F-F984-4B4D-84BB-024D5970D5FB}" type="slidenum">
              <a:rPr lang="ca-ES" smtClean="0"/>
              <a:pPr/>
              <a:t>3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7070889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1" defTabSz="914344">
              <a:defRPr/>
            </a:pPr>
            <a:r>
              <a:rPr lang="ca-ES" baseline="0" dirty="0" smtClean="0"/>
              <a:t>ICIO: </a:t>
            </a:r>
            <a:r>
              <a:rPr lang="ca-ES" sz="1400" dirty="0"/>
              <a:t>478 expedients, un 4% dels quals suposa el 50% de l’import aflorat (19 expedients, 1,8 M€)</a:t>
            </a:r>
            <a:endParaRPr lang="ca-ES" sz="1000" dirty="0">
              <a:latin typeface="Arial" pitchFamily="34" charset="0"/>
              <a:cs typeface="Arial" pitchFamily="34" charset="0"/>
            </a:endParaRPr>
          </a:p>
          <a:p>
            <a:endParaRPr lang="ca-ES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74BB2F-F984-4B4D-84BB-024D5970D5FB}" type="slidenum">
              <a:rPr lang="ca-ES" smtClean="0"/>
              <a:pPr/>
              <a:t>4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9755524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74BB2F-F984-4B4D-84BB-024D5970D5FB}" type="slidenum">
              <a:rPr lang="ca-ES" smtClean="0"/>
              <a:pPr/>
              <a:t>5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8664610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1" defTabSz="914288">
              <a:defRPr/>
            </a:pPr>
            <a:r>
              <a:rPr lang="ca-ES" sz="1700" b="1" dirty="0">
                <a:latin typeface="Arial" pitchFamily="34" charset="0"/>
                <a:cs typeface="Arial" pitchFamily="34" charset="0"/>
              </a:rPr>
              <a:t>Canvi d’estructura per reforçar la gestió recaptatòria</a:t>
            </a:r>
            <a:r>
              <a:rPr lang="ca-ES" noProof="0" dirty="0" smtClean="0"/>
              <a:t>: Nova direcció de recaptació separada de la direcció de recursos humans i gestió econòmica.</a:t>
            </a:r>
          </a:p>
          <a:p>
            <a:pPr marL="0" lvl="1" defTabSz="914288">
              <a:defRPr/>
            </a:pPr>
            <a:endParaRPr lang="ca-ES" sz="1700" b="1" dirty="0">
              <a:latin typeface="Arial" pitchFamily="34" charset="0"/>
              <a:cs typeface="Arial" pitchFamily="34" charset="0"/>
            </a:endParaRPr>
          </a:p>
          <a:p>
            <a:pPr marL="0" lvl="1" defTabSz="914288">
              <a:defRPr/>
            </a:pPr>
            <a:endParaRPr lang="ca-ES" sz="1700" b="1" dirty="0">
              <a:latin typeface="Arial" pitchFamily="34" charset="0"/>
              <a:cs typeface="Arial" pitchFamily="34" charset="0"/>
            </a:endParaRPr>
          </a:p>
          <a:p>
            <a:pPr marL="0" lvl="1" defTabSz="914288">
              <a:defRPr/>
            </a:pPr>
            <a:endParaRPr lang="ca-ES" sz="17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74BB2F-F984-4B4D-84BB-024D5970D5FB}" type="slidenum">
              <a:rPr lang="ca-ES" smtClean="0"/>
              <a:pPr/>
              <a:t>6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6481490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74BB2F-F984-4B4D-84BB-024D5970D5FB}" type="slidenum">
              <a:rPr lang="ca-ES" smtClean="0"/>
              <a:pPr/>
              <a:t>7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4559052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74BB2F-F984-4B4D-84BB-024D5970D5FB}" type="slidenum">
              <a:rPr lang="ca-ES" smtClean="0"/>
              <a:pPr/>
              <a:t>8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931959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a-ES" smtClean="0"/>
              <a:t>Feu clic aquí per editar l'estil de subtítols del patró.</a:t>
            </a:r>
            <a:endParaRPr lang="ca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7691A-6C6E-4792-818F-D520B685F9CE}" type="datetime1">
              <a:rPr lang="ca-ES" smtClean="0"/>
              <a:t>25/09/2018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Processos de gestió, operatius i suport de gestió tributària, recaptació, resolució d'expedients i atenció al contribuent conforme a la norma UNE-EN-ISO 9001:2008</a:t>
            </a:r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49CD-9692-4C24-BA90-BBA7E1AE662A}" type="slidenum">
              <a:rPr lang="ca-ES" smtClean="0"/>
              <a:pPr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3E71B-1F97-43BB-8425-9FB38B735FFB}" type="datetime1">
              <a:rPr lang="ca-ES" smtClean="0"/>
              <a:t>25/09/2018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Processos de gestió, operatius i suport de gestió tributària, recaptació, resolució d'expedients i atenció al contribuent conforme a la norma UNE-EN-ISO 9001:2008</a:t>
            </a:r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49CD-9692-4C24-BA90-BBA7E1AE662A}" type="slidenum">
              <a:rPr lang="ca-ES" smtClean="0"/>
              <a:pPr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F5D7D-173E-42C7-8DEC-4B75518FB84F}" type="datetime1">
              <a:rPr lang="ca-ES" smtClean="0"/>
              <a:t>25/09/2018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Processos de gestió, operatius i suport de gestió tributària, recaptació, resolució d'expedients i atenció al contribuent conforme a la norma UNE-EN-ISO 9001:2008</a:t>
            </a:r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49CD-9692-4C24-BA90-BBA7E1AE662A}" type="slidenum">
              <a:rPr lang="ca-ES" smtClean="0"/>
              <a:pPr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CA4E9-3B93-4EF7-8787-D507F78BFB44}" type="datetime1">
              <a:rPr lang="ca-ES" smtClean="0"/>
              <a:t>25/09/2018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Processos de gestió, operatius i suport de gestió tributària, recaptació, resolució d'expedients i atenció al contribuent conforme a la norma UNE-EN-ISO 9001:2008</a:t>
            </a:r>
            <a:endParaRPr lang="ca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6643702" y="6215082"/>
            <a:ext cx="2133600" cy="365125"/>
          </a:xfrm>
        </p:spPr>
        <p:txBody>
          <a:bodyPr/>
          <a:lstStyle/>
          <a:p>
            <a:fld id="{742549CD-9692-4C24-BA90-BBA7E1AE662A}" type="slidenum">
              <a:rPr lang="ca-ES" smtClean="0"/>
              <a:pPr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BC7B5-5486-4000-96B6-F11409A77B10}" type="datetime1">
              <a:rPr lang="ca-ES" smtClean="0"/>
              <a:t>25/09/2018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Processos de gestió, operatius i suport de gestió tributària, recaptació, resolució d'expedients i atenció al contribuent conforme a la norma UNE-EN-ISO 9001:2008</a:t>
            </a:r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49CD-9692-4C24-BA90-BBA7E1AE662A}" type="slidenum">
              <a:rPr lang="ca-ES" smtClean="0"/>
              <a:pPr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8BF71-B634-48EB-9FB2-3B9D9802DA95}" type="datetime1">
              <a:rPr lang="ca-ES" smtClean="0"/>
              <a:t>25/09/2018</a:t>
            </a:fld>
            <a:endParaRPr lang="ca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Processos de gestió, operatius i suport de gestió tributària, recaptació, resolució d'expedients i atenció al contribuent conforme a la norma UNE-EN-ISO 9001:2008</a:t>
            </a:r>
            <a:endParaRPr lang="ca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49CD-9692-4C24-BA90-BBA7E1AE662A}" type="slidenum">
              <a:rPr lang="ca-ES" smtClean="0"/>
              <a:pPr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B2E2B-0980-4547-8BA1-55CDD6239573}" type="datetime1">
              <a:rPr lang="ca-ES" smtClean="0"/>
              <a:t>25/09/2018</a:t>
            </a:fld>
            <a:endParaRPr lang="ca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Processos de gestió, operatius i suport de gestió tributària, recaptació, resolució d'expedients i atenció al contribuent conforme a la norma UNE-EN-ISO 9001:2008</a:t>
            </a:r>
            <a:endParaRPr lang="ca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49CD-9692-4C24-BA90-BBA7E1AE662A}" type="slidenum">
              <a:rPr lang="ca-ES" smtClean="0"/>
              <a:pPr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C50E0-805E-4F56-BB4D-EAD803DF5D94}" type="datetime1">
              <a:rPr lang="ca-ES" smtClean="0"/>
              <a:t>25/09/2018</a:t>
            </a:fld>
            <a:endParaRPr lang="ca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Processos de gestió, operatius i suport de gestió tributària, recaptació, resolució d'expedients i atenció al contribuent conforme a la norma UNE-EN-ISO 9001:2008</a:t>
            </a:r>
            <a:endParaRPr lang="ca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49CD-9692-4C24-BA90-BBA7E1AE662A}" type="slidenum">
              <a:rPr lang="ca-ES" smtClean="0"/>
              <a:pPr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5A5AB-F79D-4196-8C28-BD8723AD6C1E}" type="datetime1">
              <a:rPr lang="ca-ES" smtClean="0"/>
              <a:t>25/09/2018</a:t>
            </a:fld>
            <a:endParaRPr lang="ca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Processos de gestió, operatius i suport de gestió tributària, recaptació, resolució d'expedients i atenció al contribuent conforme a la norma UNE-EN-ISO 9001:2008</a:t>
            </a:r>
            <a:endParaRPr lang="ca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49CD-9692-4C24-BA90-BBA7E1AE662A}" type="slidenum">
              <a:rPr lang="ca-ES" smtClean="0"/>
              <a:pPr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88E20-4C3A-4EA9-BEDA-BB711D5A0C73}" type="datetime1">
              <a:rPr lang="ca-ES" smtClean="0"/>
              <a:t>25/09/2018</a:t>
            </a:fld>
            <a:endParaRPr lang="ca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Processos de gestió, operatius i suport de gestió tributària, recaptació, resolució d'expedients i atenció al contribuent conforme a la norma UNE-EN-ISO 9001:2008</a:t>
            </a:r>
            <a:endParaRPr lang="ca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49CD-9692-4C24-BA90-BBA7E1AE662A}" type="slidenum">
              <a:rPr lang="ca-ES" smtClean="0"/>
              <a:pPr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a-ES" smtClean="0"/>
              <a:t>Feu clic a la icona per afegir una imatge</a:t>
            </a:r>
            <a:endParaRPr lang="ca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0FA96-B6C7-413F-BCD4-2CC15DE3EAA0}" type="datetime1">
              <a:rPr lang="ca-ES" smtClean="0"/>
              <a:t>25/09/2018</a:t>
            </a:fld>
            <a:endParaRPr lang="ca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Processos de gestió, operatius i suport de gestió tributària, recaptació, resolució d'expedients i atenció al contribuent conforme a la norma UNE-EN-ISO 9001:2008</a:t>
            </a:r>
            <a:endParaRPr lang="ca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49CD-9692-4C24-BA90-BBA7E1AE662A}" type="slidenum">
              <a:rPr lang="ca-ES" smtClean="0"/>
              <a:pPr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D30A256A-E119-4138-B8BD-9A811D2A1386@no-dns-available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-32" y="0"/>
            <a:ext cx="9150795" cy="686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 dirty="0" err="1" smtClean="0"/>
              <a:t>Haga</a:t>
            </a:r>
            <a:r>
              <a:rPr lang="ca-ES" dirty="0" smtClean="0"/>
              <a:t> clic para modificar el estilo de </a:t>
            </a:r>
            <a:r>
              <a:rPr lang="ca-ES" dirty="0" err="1" smtClean="0"/>
              <a:t>título</a:t>
            </a:r>
            <a:r>
              <a:rPr lang="ca-ES" dirty="0" smtClean="0"/>
              <a:t> del </a:t>
            </a:r>
            <a:r>
              <a:rPr lang="ca-ES" dirty="0" err="1" smtClean="0"/>
              <a:t>patrón</a:t>
            </a:r>
            <a:endParaRPr lang="ca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dirty="0" err="1" smtClean="0"/>
              <a:t>Haga</a:t>
            </a:r>
            <a:r>
              <a:rPr lang="ca-ES" dirty="0" smtClean="0"/>
              <a:t> clic para modificar el estilo de </a:t>
            </a:r>
            <a:r>
              <a:rPr lang="ca-ES" dirty="0" err="1" smtClean="0"/>
              <a:t>texto</a:t>
            </a:r>
            <a:r>
              <a:rPr lang="ca-ES" dirty="0" smtClean="0"/>
              <a:t> del </a:t>
            </a:r>
            <a:r>
              <a:rPr lang="ca-ES" dirty="0" err="1" smtClean="0"/>
              <a:t>patrón</a:t>
            </a:r>
            <a:endParaRPr lang="ca-ES" dirty="0" smtClean="0"/>
          </a:p>
          <a:p>
            <a:pPr lvl="1"/>
            <a:r>
              <a:rPr lang="ca-ES" dirty="0" err="1" smtClean="0"/>
              <a:t>Segundo</a:t>
            </a:r>
            <a:r>
              <a:rPr lang="ca-ES" dirty="0" smtClean="0"/>
              <a:t> </a:t>
            </a:r>
            <a:r>
              <a:rPr lang="ca-ES" dirty="0" err="1" smtClean="0"/>
              <a:t>nivel</a:t>
            </a:r>
            <a:endParaRPr lang="ca-ES" dirty="0" smtClean="0"/>
          </a:p>
          <a:p>
            <a:pPr lvl="2"/>
            <a:r>
              <a:rPr lang="ca-ES" dirty="0" smtClean="0"/>
              <a:t>Tercer </a:t>
            </a:r>
            <a:r>
              <a:rPr lang="ca-ES" dirty="0" err="1" smtClean="0"/>
              <a:t>nivel</a:t>
            </a:r>
            <a:endParaRPr lang="ca-ES" dirty="0" smtClean="0"/>
          </a:p>
          <a:p>
            <a:pPr lvl="3"/>
            <a:r>
              <a:rPr lang="ca-ES" dirty="0" err="1" smtClean="0"/>
              <a:t>Cuarto</a:t>
            </a:r>
            <a:r>
              <a:rPr lang="ca-ES" dirty="0" smtClean="0"/>
              <a:t> </a:t>
            </a:r>
            <a:r>
              <a:rPr lang="ca-ES" dirty="0" err="1" smtClean="0"/>
              <a:t>nivel</a:t>
            </a:r>
            <a:endParaRPr lang="ca-ES" dirty="0" smtClean="0"/>
          </a:p>
          <a:p>
            <a:pPr lvl="4"/>
            <a:r>
              <a:rPr lang="ca-ES" dirty="0" smtClean="0"/>
              <a:t>Quinto </a:t>
            </a:r>
            <a:r>
              <a:rPr lang="ca-ES" dirty="0" err="1" smtClean="0"/>
              <a:t>nivel</a:t>
            </a:r>
            <a:endParaRPr lang="ca-E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B352E-B418-45FC-BB56-68370A382334}" type="datetime1">
              <a:rPr lang="ca-ES" smtClean="0"/>
              <a:t>25/09/2018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smtClean="0"/>
              <a:t>Processos de gestió, operatius i suport de gestió tributària, recaptació, resolució d'expedients i atenció al contribuent conforme a la norma UNE-EN-ISO 9001:2008</a:t>
            </a:r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643702" y="621508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742549CD-9692-4C24-BA90-BBA7E1AE662A}" type="slidenum">
              <a:rPr lang="ca-ES" smtClean="0"/>
              <a:pPr/>
              <a:t>‹#›</a:t>
            </a:fld>
            <a:endParaRPr lang="ca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.png"/><Relationship Id="rId5" Type="http://schemas.openxmlformats.org/officeDocument/2006/relationships/image" Target="../media/image4.pn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i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49CD-9692-4C24-BA90-BBA7E1AE662A}" type="slidenum">
              <a:rPr lang="ca-ES" smtClean="0"/>
              <a:pPr/>
              <a:t>1</a:t>
            </a:fld>
            <a:endParaRPr lang="ca-ES"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12" name="QuadreDeText 11"/>
          <p:cNvSpPr txBox="1"/>
          <p:nvPr/>
        </p:nvSpPr>
        <p:spPr>
          <a:xfrm>
            <a:off x="928662" y="2420888"/>
            <a:ext cx="8319156" cy="23955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6200"/>
              </a:lnSpc>
            </a:pPr>
            <a:r>
              <a:rPr lang="ca-ES" sz="4000" b="1" dirty="0" smtClean="0">
                <a:latin typeface="Arial" pitchFamily="34" charset="0"/>
                <a:cs typeface="Arial" pitchFamily="34" charset="0"/>
              </a:rPr>
              <a:t>PRIMERS RESULTATS DEL</a:t>
            </a:r>
            <a:br>
              <a:rPr lang="ca-ES" sz="4000" b="1" dirty="0" smtClean="0">
                <a:latin typeface="Arial" pitchFamily="34" charset="0"/>
                <a:cs typeface="Arial" pitchFamily="34" charset="0"/>
              </a:rPr>
            </a:br>
            <a:r>
              <a:rPr lang="ca-ES" sz="4000" b="1" dirty="0" smtClean="0">
                <a:latin typeface="Arial" pitchFamily="34" charset="0"/>
                <a:cs typeface="Arial" pitchFamily="34" charset="0"/>
              </a:rPr>
              <a:t>PLA DE LLUITA CONTRA EL</a:t>
            </a:r>
            <a:br>
              <a:rPr lang="ca-ES" sz="4000" b="1" dirty="0" smtClean="0">
                <a:latin typeface="Arial" pitchFamily="34" charset="0"/>
                <a:cs typeface="Arial" pitchFamily="34" charset="0"/>
              </a:rPr>
            </a:br>
            <a:r>
              <a:rPr lang="ca-ES" sz="4000" b="1" dirty="0" smtClean="0">
                <a:latin typeface="Arial" pitchFamily="34" charset="0"/>
                <a:cs typeface="Arial" pitchFamily="34" charset="0"/>
              </a:rPr>
              <a:t>FRAU FISCAL </a:t>
            </a:r>
          </a:p>
        </p:txBody>
      </p:sp>
      <p:sp>
        <p:nvSpPr>
          <p:cNvPr id="2" name="Rectangle 1"/>
          <p:cNvSpPr/>
          <p:nvPr/>
        </p:nvSpPr>
        <p:spPr>
          <a:xfrm>
            <a:off x="928662" y="5931034"/>
            <a:ext cx="25632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sz="1600" b="1" dirty="0" smtClean="0">
                <a:solidFill>
                  <a:schemeClr val="tx2">
                    <a:lumMod val="75000"/>
                  </a:schemeClr>
                </a:solidFill>
              </a:rPr>
              <a:t>17 09 2018</a:t>
            </a:r>
          </a:p>
          <a:p>
            <a:endParaRPr lang="ca-ES" sz="1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0345" y="214290"/>
            <a:ext cx="1682763" cy="495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676456" cy="1143000"/>
          </a:xfrm>
        </p:spPr>
        <p:txBody>
          <a:bodyPr>
            <a:noAutofit/>
          </a:bodyPr>
          <a:lstStyle/>
          <a:p>
            <a:r>
              <a:rPr lang="ca-ES" sz="2500" b="1" dirty="0" smtClean="0">
                <a:latin typeface="Arial" pitchFamily="34" charset="0"/>
                <a:cs typeface="Arial" pitchFamily="34" charset="0"/>
              </a:rPr>
              <a:t>Canvi de paradigma en la gestió tributària</a:t>
            </a:r>
            <a:endParaRPr lang="ca-ES" sz="2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49CD-9692-4C24-BA90-BBA7E1AE662A}" type="slidenum">
              <a:rPr lang="ca-ES" smtClean="0"/>
              <a:pPr/>
              <a:t>2</a:t>
            </a:fld>
            <a:endParaRPr lang="ca-ES" dirty="0"/>
          </a:p>
        </p:txBody>
      </p:sp>
      <p:sp>
        <p:nvSpPr>
          <p:cNvPr id="56" name="QuadreDeText 55"/>
          <p:cNvSpPr txBox="1"/>
          <p:nvPr/>
        </p:nvSpPr>
        <p:spPr>
          <a:xfrm>
            <a:off x="1774698" y="1772816"/>
            <a:ext cx="17061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a-ES" dirty="0" smtClean="0"/>
              <a:t>MODEL ACTUAL</a:t>
            </a:r>
            <a:endParaRPr lang="ca-ES" dirty="0"/>
          </a:p>
        </p:txBody>
      </p:sp>
      <p:sp>
        <p:nvSpPr>
          <p:cNvPr id="63" name="QuadreDeText 62"/>
          <p:cNvSpPr txBox="1"/>
          <p:nvPr/>
        </p:nvSpPr>
        <p:spPr>
          <a:xfrm>
            <a:off x="6300198" y="1772816"/>
            <a:ext cx="14093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a-ES" dirty="0" smtClean="0"/>
              <a:t>NOU MODEL</a:t>
            </a:r>
            <a:endParaRPr lang="ca-ES" dirty="0"/>
          </a:p>
        </p:txBody>
      </p:sp>
      <p:sp>
        <p:nvSpPr>
          <p:cNvPr id="57" name="QuadreDeText 56"/>
          <p:cNvSpPr txBox="1"/>
          <p:nvPr/>
        </p:nvSpPr>
        <p:spPr>
          <a:xfrm>
            <a:off x="2106891" y="5601434"/>
            <a:ext cx="10417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600" b="1" dirty="0" smtClean="0"/>
              <a:t>2015:</a:t>
            </a:r>
            <a:r>
              <a:rPr lang="ca-ES" sz="1200" b="1" dirty="0" smtClean="0"/>
              <a:t/>
            </a:r>
            <a:br>
              <a:rPr lang="ca-ES" sz="1200" b="1" dirty="0" smtClean="0"/>
            </a:br>
            <a:r>
              <a:rPr lang="ca-ES" sz="1200" b="1" dirty="0" smtClean="0"/>
              <a:t>Detecció del problema</a:t>
            </a:r>
            <a:endParaRPr lang="ca-ES" sz="1200" b="1" dirty="0"/>
          </a:p>
        </p:txBody>
      </p:sp>
      <p:grpSp>
        <p:nvGrpSpPr>
          <p:cNvPr id="3" name="Agrupa 2"/>
          <p:cNvGrpSpPr/>
          <p:nvPr/>
        </p:nvGrpSpPr>
        <p:grpSpPr>
          <a:xfrm>
            <a:off x="3142024" y="5812230"/>
            <a:ext cx="3458737" cy="324663"/>
            <a:chOff x="3255418" y="5770399"/>
            <a:chExt cx="3148438" cy="324663"/>
          </a:xfrm>
        </p:grpSpPr>
        <p:sp>
          <p:nvSpPr>
            <p:cNvPr id="64" name="Fletxa dreta 63"/>
            <p:cNvSpPr/>
            <p:nvPr/>
          </p:nvSpPr>
          <p:spPr>
            <a:xfrm>
              <a:off x="3255418" y="5770399"/>
              <a:ext cx="3148438" cy="324663"/>
            </a:xfrm>
            <a:prstGeom prst="rightArrow">
              <a:avLst>
                <a:gd name="adj1" fmla="val 46209"/>
                <a:gd name="adj2" fmla="val 60839"/>
              </a:avLst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a-ES"/>
            </a:p>
          </p:txBody>
        </p:sp>
        <p:sp>
          <p:nvSpPr>
            <p:cNvPr id="65" name="QuadreDeText 64"/>
            <p:cNvSpPr txBox="1"/>
            <p:nvPr/>
          </p:nvSpPr>
          <p:spPr>
            <a:xfrm>
              <a:off x="3266841" y="5805772"/>
              <a:ext cx="3033351" cy="253916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endParaRPr lang="ca-ES" sz="105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66" name="QuadreDeText 65"/>
          <p:cNvSpPr txBox="1"/>
          <p:nvPr/>
        </p:nvSpPr>
        <p:spPr>
          <a:xfrm>
            <a:off x="6600761" y="5598276"/>
            <a:ext cx="11974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600" b="1" dirty="0" smtClean="0"/>
              <a:t>2018:</a:t>
            </a:r>
            <a:r>
              <a:rPr lang="ca-ES" sz="1200" b="1" dirty="0" smtClean="0"/>
              <a:t/>
            </a:r>
            <a:br>
              <a:rPr lang="ca-ES" sz="1200" b="1" dirty="0" smtClean="0"/>
            </a:br>
            <a:r>
              <a:rPr lang="ca-ES" sz="1200" b="1" dirty="0" smtClean="0"/>
              <a:t>Formalització del nou model</a:t>
            </a:r>
            <a:endParaRPr lang="ca-ES" sz="1200" b="1" dirty="0"/>
          </a:p>
        </p:txBody>
      </p:sp>
      <p:sp>
        <p:nvSpPr>
          <p:cNvPr id="11" name="Oval 10"/>
          <p:cNvSpPr/>
          <p:nvPr/>
        </p:nvSpPr>
        <p:spPr>
          <a:xfrm>
            <a:off x="5492711" y="2564904"/>
            <a:ext cx="3024336" cy="3024336"/>
          </a:xfrm>
          <a:prstGeom prst="ellipse">
            <a:avLst/>
          </a:prstGeom>
          <a:solidFill>
            <a:srgbClr val="1F497D">
              <a:alpha val="10196"/>
            </a:srgbClr>
          </a:solidFill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13" name="Oval 12"/>
          <p:cNvSpPr/>
          <p:nvPr/>
        </p:nvSpPr>
        <p:spPr>
          <a:xfrm>
            <a:off x="5707408" y="2994297"/>
            <a:ext cx="2594943" cy="2594943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20" name="Oval 19"/>
          <p:cNvSpPr>
            <a:spLocks noChangeAspect="1"/>
          </p:cNvSpPr>
          <p:nvPr/>
        </p:nvSpPr>
        <p:spPr>
          <a:xfrm>
            <a:off x="5758820" y="3097122"/>
            <a:ext cx="2492118" cy="2492118"/>
          </a:xfrm>
          <a:prstGeom prst="ellipse">
            <a:avLst/>
          </a:prstGeom>
          <a:pattFill prst="wdUpDiag">
            <a:fgClr>
              <a:schemeClr val="tx2"/>
            </a:fgClr>
            <a:bgClr>
              <a:schemeClr val="bg1"/>
            </a:bgClr>
          </a:pattFill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>
              <a:ln>
                <a:solidFill>
                  <a:srgbClr val="FF0000"/>
                </a:solidFill>
              </a:ln>
            </a:endParaRPr>
          </a:p>
        </p:txBody>
      </p:sp>
      <p:grpSp>
        <p:nvGrpSpPr>
          <p:cNvPr id="8" name="Agrupa 7"/>
          <p:cNvGrpSpPr/>
          <p:nvPr/>
        </p:nvGrpSpPr>
        <p:grpSpPr>
          <a:xfrm>
            <a:off x="4283968" y="2652687"/>
            <a:ext cx="1991022" cy="868286"/>
            <a:chOff x="3491880" y="1772816"/>
            <a:chExt cx="1991022" cy="868286"/>
          </a:xfrm>
        </p:grpSpPr>
        <p:grpSp>
          <p:nvGrpSpPr>
            <p:cNvPr id="15" name="Agrupa 14"/>
            <p:cNvGrpSpPr/>
            <p:nvPr/>
          </p:nvGrpSpPr>
          <p:grpSpPr>
            <a:xfrm>
              <a:off x="3491880" y="1772816"/>
              <a:ext cx="1991022" cy="261610"/>
              <a:chOff x="1907704" y="6402238"/>
              <a:chExt cx="1991022" cy="261610"/>
            </a:xfrm>
          </p:grpSpPr>
          <p:sp>
            <p:nvSpPr>
              <p:cNvPr id="9" name="Oval 8"/>
              <p:cNvSpPr/>
              <p:nvPr/>
            </p:nvSpPr>
            <p:spPr>
              <a:xfrm>
                <a:off x="1907704" y="6453336"/>
                <a:ext cx="144016" cy="144016"/>
              </a:xfrm>
              <a:prstGeom prst="ellipse">
                <a:avLst/>
              </a:prstGeom>
              <a:solidFill>
                <a:srgbClr val="1F497D">
                  <a:alpha val="14902"/>
                </a:srgbClr>
              </a:solidFill>
              <a:ln w="127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a-ES"/>
              </a:p>
            </p:txBody>
          </p:sp>
          <p:sp>
            <p:nvSpPr>
              <p:cNvPr id="10" name="QuadreDeText 9"/>
              <p:cNvSpPr txBox="1"/>
              <p:nvPr/>
            </p:nvSpPr>
            <p:spPr>
              <a:xfrm>
                <a:off x="2098526" y="6402238"/>
                <a:ext cx="1800200" cy="261610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r>
                  <a:rPr lang="ca-ES" sz="1050" dirty="0" smtClean="0"/>
                  <a:t>Bretxa fiscal</a:t>
                </a:r>
                <a:endParaRPr lang="ca-ES" sz="1050" dirty="0"/>
              </a:p>
            </p:txBody>
          </p:sp>
        </p:grpSp>
        <p:grpSp>
          <p:nvGrpSpPr>
            <p:cNvPr id="16" name="Agrupa 15"/>
            <p:cNvGrpSpPr/>
            <p:nvPr/>
          </p:nvGrpSpPr>
          <p:grpSpPr>
            <a:xfrm>
              <a:off x="3491880" y="2076154"/>
              <a:ext cx="1790397" cy="261610"/>
              <a:chOff x="3949130" y="6402238"/>
              <a:chExt cx="1790397" cy="261610"/>
            </a:xfrm>
          </p:grpSpPr>
          <p:sp>
            <p:nvSpPr>
              <p:cNvPr id="21" name="Oval 20"/>
              <p:cNvSpPr/>
              <p:nvPr/>
            </p:nvSpPr>
            <p:spPr>
              <a:xfrm>
                <a:off x="3949130" y="6453336"/>
                <a:ext cx="144016" cy="144016"/>
              </a:xfrm>
              <a:prstGeom prst="ellipse">
                <a:avLst/>
              </a:prstGeom>
              <a:solidFill>
                <a:schemeClr val="tx2"/>
              </a:solidFill>
              <a:ln w="127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a-ES"/>
              </a:p>
            </p:txBody>
          </p:sp>
          <p:sp>
            <p:nvSpPr>
              <p:cNvPr id="22" name="QuadreDeText 21"/>
              <p:cNvSpPr txBox="1"/>
              <p:nvPr/>
            </p:nvSpPr>
            <p:spPr>
              <a:xfrm>
                <a:off x="4139952" y="6402238"/>
                <a:ext cx="1599575" cy="261610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r>
                  <a:rPr lang="ca-ES" sz="1050" dirty="0" smtClean="0"/>
                  <a:t>Liquidació prevista</a:t>
                </a:r>
                <a:endParaRPr lang="ca-ES" sz="1050" dirty="0"/>
              </a:p>
            </p:txBody>
          </p:sp>
        </p:grpSp>
        <p:grpSp>
          <p:nvGrpSpPr>
            <p:cNvPr id="17" name="Agrupa 16"/>
            <p:cNvGrpSpPr/>
            <p:nvPr/>
          </p:nvGrpSpPr>
          <p:grpSpPr>
            <a:xfrm>
              <a:off x="3491880" y="2379492"/>
              <a:ext cx="1438358" cy="261610"/>
              <a:chOff x="5821338" y="6402238"/>
              <a:chExt cx="1438358" cy="261610"/>
            </a:xfrm>
          </p:grpSpPr>
          <p:sp>
            <p:nvSpPr>
              <p:cNvPr id="23" name="Oval 22"/>
              <p:cNvSpPr/>
              <p:nvPr/>
            </p:nvSpPr>
            <p:spPr>
              <a:xfrm>
                <a:off x="5821338" y="6453336"/>
                <a:ext cx="144016" cy="144016"/>
              </a:xfrm>
              <a:prstGeom prst="ellipse">
                <a:avLst/>
              </a:prstGeom>
              <a:pattFill prst="wdUpDiag">
                <a:fgClr>
                  <a:schemeClr val="tx2"/>
                </a:fgClr>
                <a:bgClr>
                  <a:schemeClr val="bg1"/>
                </a:bgClr>
              </a:pattFill>
              <a:ln w="127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a-ES">
                  <a:ln>
                    <a:solidFill>
                      <a:srgbClr val="FF0000"/>
                    </a:solidFill>
                  </a:ln>
                </a:endParaRPr>
              </a:p>
            </p:txBody>
          </p:sp>
          <p:sp>
            <p:nvSpPr>
              <p:cNvPr id="24" name="QuadreDeText 23"/>
              <p:cNvSpPr txBox="1"/>
              <p:nvPr/>
            </p:nvSpPr>
            <p:spPr>
              <a:xfrm>
                <a:off x="6012160" y="6402238"/>
                <a:ext cx="1247536" cy="261610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r>
                  <a:rPr lang="ca-ES" sz="1050" dirty="0" smtClean="0"/>
                  <a:t>Recaptació real</a:t>
                </a:r>
                <a:endParaRPr lang="ca-ES" sz="1050" dirty="0"/>
              </a:p>
            </p:txBody>
          </p:sp>
        </p:grpSp>
      </p:grpSp>
      <p:sp>
        <p:nvSpPr>
          <p:cNvPr id="54" name="QuadreDeText 53"/>
          <p:cNvSpPr txBox="1"/>
          <p:nvPr/>
        </p:nvSpPr>
        <p:spPr>
          <a:xfrm>
            <a:off x="6600762" y="3558351"/>
            <a:ext cx="8082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sz="9600" b="1" dirty="0" smtClean="0">
                <a:solidFill>
                  <a:schemeClr val="tx2"/>
                </a:solidFill>
              </a:rPr>
              <a:t>€</a:t>
            </a:r>
            <a:endParaRPr lang="ca-ES" sz="9600" b="1" dirty="0">
              <a:solidFill>
                <a:schemeClr val="tx2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1115616" y="2564904"/>
            <a:ext cx="3024336" cy="3024336"/>
          </a:xfrm>
          <a:prstGeom prst="ellipse">
            <a:avLst/>
          </a:prstGeom>
          <a:solidFill>
            <a:srgbClr val="1F497D">
              <a:alpha val="10196"/>
            </a:srgbClr>
          </a:solidFill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cxnSp>
        <p:nvCxnSpPr>
          <p:cNvPr id="27" name="Connector de fletxa recta 26"/>
          <p:cNvCxnSpPr>
            <a:stCxn id="29" idx="0"/>
            <a:endCxn id="7" idx="0"/>
          </p:cNvCxnSpPr>
          <p:nvPr/>
        </p:nvCxnSpPr>
        <p:spPr>
          <a:xfrm flipV="1">
            <a:off x="2627783" y="2564904"/>
            <a:ext cx="1" cy="1088761"/>
          </a:xfrm>
          <a:prstGeom prst="straightConnector1">
            <a:avLst/>
          </a:prstGeom>
          <a:ln w="3810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>
            <a:spLocks noChangeAspect="1"/>
          </p:cNvSpPr>
          <p:nvPr/>
        </p:nvSpPr>
        <p:spPr>
          <a:xfrm>
            <a:off x="1659995" y="3653665"/>
            <a:ext cx="1935575" cy="1935575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41" name="QuadreDeText 40"/>
          <p:cNvSpPr txBox="1"/>
          <p:nvPr/>
        </p:nvSpPr>
        <p:spPr>
          <a:xfrm>
            <a:off x="3910792" y="4848917"/>
            <a:ext cx="1941959" cy="41549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ca-ES" sz="1050" b="1" dirty="0" smtClean="0"/>
              <a:t>Mantenir l’excel·lència en la lluita contra els impagaments</a:t>
            </a:r>
            <a:endParaRPr lang="ca-ES" sz="1050" b="1" dirty="0"/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1737418" y="3808511"/>
            <a:ext cx="1780729" cy="1780729"/>
          </a:xfrm>
          <a:prstGeom prst="ellipse">
            <a:avLst/>
          </a:prstGeom>
          <a:pattFill prst="wdUpDiag">
            <a:fgClr>
              <a:schemeClr val="tx2"/>
            </a:fgClr>
            <a:bgClr>
              <a:schemeClr val="bg1"/>
            </a:bgClr>
          </a:pattFill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 dirty="0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52" name="Forma lliure 51"/>
          <p:cNvSpPr/>
          <p:nvPr/>
        </p:nvSpPr>
        <p:spPr>
          <a:xfrm rot="5400000">
            <a:off x="5196597" y="3774398"/>
            <a:ext cx="665749" cy="1541451"/>
          </a:xfrm>
          <a:custGeom>
            <a:avLst/>
            <a:gdLst>
              <a:gd name="connsiteX0" fmla="*/ 0 w 251209"/>
              <a:gd name="connsiteY0" fmla="*/ 0 h 1768510"/>
              <a:gd name="connsiteX1" fmla="*/ 0 w 251209"/>
              <a:gd name="connsiteY1" fmla="*/ 1768510 h 1768510"/>
              <a:gd name="connsiteX2" fmla="*/ 251209 w 251209"/>
              <a:gd name="connsiteY2" fmla="*/ 1768510 h 17685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1209" h="1768510">
                <a:moveTo>
                  <a:pt x="0" y="0"/>
                </a:moveTo>
                <a:lnTo>
                  <a:pt x="0" y="1768510"/>
                </a:lnTo>
                <a:lnTo>
                  <a:pt x="251209" y="1768510"/>
                </a:lnTo>
              </a:path>
            </a:pathLst>
          </a:custGeom>
          <a:ln w="38100">
            <a:solidFill>
              <a:srgbClr val="FF0000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37" name="QuadreDeText 36"/>
          <p:cNvSpPr txBox="1"/>
          <p:nvPr/>
        </p:nvSpPr>
        <p:spPr>
          <a:xfrm>
            <a:off x="2301411" y="4098711"/>
            <a:ext cx="65274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sz="7200" b="1" dirty="0" smtClean="0">
                <a:solidFill>
                  <a:schemeClr val="tx2"/>
                </a:solidFill>
              </a:rPr>
              <a:t>€</a:t>
            </a:r>
            <a:endParaRPr lang="ca-ES" sz="7200" b="1" dirty="0">
              <a:solidFill>
                <a:schemeClr val="tx2"/>
              </a:solidFill>
            </a:endParaRPr>
          </a:p>
        </p:txBody>
      </p:sp>
      <p:sp>
        <p:nvSpPr>
          <p:cNvPr id="34" name="Forma lliure 33"/>
          <p:cNvSpPr/>
          <p:nvPr/>
        </p:nvSpPr>
        <p:spPr>
          <a:xfrm rot="16200000" flipH="1">
            <a:off x="3568718" y="3687970"/>
            <a:ext cx="665749" cy="1714308"/>
          </a:xfrm>
          <a:custGeom>
            <a:avLst/>
            <a:gdLst>
              <a:gd name="connsiteX0" fmla="*/ 0 w 251209"/>
              <a:gd name="connsiteY0" fmla="*/ 0 h 1768510"/>
              <a:gd name="connsiteX1" fmla="*/ 0 w 251209"/>
              <a:gd name="connsiteY1" fmla="*/ 1768510 h 1768510"/>
              <a:gd name="connsiteX2" fmla="*/ 251209 w 251209"/>
              <a:gd name="connsiteY2" fmla="*/ 1768510 h 17685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1209" h="1768510">
                <a:moveTo>
                  <a:pt x="0" y="0"/>
                </a:moveTo>
                <a:lnTo>
                  <a:pt x="0" y="1768510"/>
                </a:lnTo>
                <a:lnTo>
                  <a:pt x="251209" y="1768510"/>
                </a:lnTo>
              </a:path>
            </a:pathLst>
          </a:custGeom>
          <a:ln w="38100">
            <a:solidFill>
              <a:srgbClr val="FF0000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grpSp>
        <p:nvGrpSpPr>
          <p:cNvPr id="14" name="Agrupa 13"/>
          <p:cNvGrpSpPr/>
          <p:nvPr/>
        </p:nvGrpSpPr>
        <p:grpSpPr>
          <a:xfrm>
            <a:off x="6212791" y="2564903"/>
            <a:ext cx="1585629" cy="429394"/>
            <a:chOff x="5652120" y="2404980"/>
            <a:chExt cx="1585629" cy="429394"/>
          </a:xfrm>
        </p:grpSpPr>
        <p:sp>
          <p:nvSpPr>
            <p:cNvPr id="58" name="QuadreDeText 57"/>
            <p:cNvSpPr txBox="1"/>
            <p:nvPr/>
          </p:nvSpPr>
          <p:spPr>
            <a:xfrm>
              <a:off x="5811608" y="2527012"/>
              <a:ext cx="1208664" cy="253916"/>
            </a:xfrm>
            <a:prstGeom prst="rect">
              <a:avLst/>
            </a:prstGeom>
            <a:noFill/>
          </p:spPr>
          <p:txBody>
            <a:bodyPr wrap="none" lIns="0" rIns="0" rtlCol="0">
              <a:spAutoFit/>
            </a:bodyPr>
            <a:lstStyle>
              <a:defPPr>
                <a:defRPr lang="ca-ES"/>
              </a:defPPr>
              <a:lvl1pPr>
                <a:defRPr sz="1050" b="1"/>
              </a:lvl1pPr>
            </a:lstStyle>
            <a:p>
              <a:r>
                <a:rPr lang="ca-ES" dirty="0" smtClean="0"/>
                <a:t>Reduir </a:t>
              </a:r>
              <a:r>
                <a:rPr lang="ca-ES" dirty="0"/>
                <a:t>la bretxa </a:t>
              </a:r>
              <a:r>
                <a:rPr lang="ca-ES" dirty="0" smtClean="0"/>
                <a:t>fiscal</a:t>
              </a:r>
              <a:endParaRPr lang="ca-ES" dirty="0"/>
            </a:p>
          </p:txBody>
        </p:sp>
        <p:cxnSp>
          <p:nvCxnSpPr>
            <p:cNvPr id="36" name="Connector de fletxa recta 35"/>
            <p:cNvCxnSpPr/>
            <p:nvPr/>
          </p:nvCxnSpPr>
          <p:spPr>
            <a:xfrm flipV="1">
              <a:off x="5652121" y="2404982"/>
              <a:ext cx="0" cy="429392"/>
            </a:xfrm>
            <a:prstGeom prst="straightConnector1">
              <a:avLst/>
            </a:prstGeom>
            <a:ln w="12700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Connector de fletxa recta 41"/>
            <p:cNvCxnSpPr/>
            <p:nvPr/>
          </p:nvCxnSpPr>
          <p:spPr>
            <a:xfrm flipV="1">
              <a:off x="6184669" y="2404982"/>
              <a:ext cx="1" cy="429392"/>
            </a:xfrm>
            <a:prstGeom prst="straightConnector1">
              <a:avLst/>
            </a:prstGeom>
            <a:ln w="12700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Connector de fletxa recta 42"/>
            <p:cNvCxnSpPr/>
            <p:nvPr/>
          </p:nvCxnSpPr>
          <p:spPr>
            <a:xfrm flipV="1">
              <a:off x="6717221" y="2404982"/>
              <a:ext cx="0" cy="429392"/>
            </a:xfrm>
            <a:prstGeom prst="straightConnector1">
              <a:avLst/>
            </a:prstGeom>
            <a:ln w="12700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Connector recte 5"/>
            <p:cNvCxnSpPr/>
            <p:nvPr/>
          </p:nvCxnSpPr>
          <p:spPr>
            <a:xfrm>
              <a:off x="5652120" y="2834373"/>
              <a:ext cx="1584176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Connector de fletxa recta 43"/>
            <p:cNvCxnSpPr/>
            <p:nvPr/>
          </p:nvCxnSpPr>
          <p:spPr>
            <a:xfrm flipV="1">
              <a:off x="7237749" y="2404980"/>
              <a:ext cx="0" cy="429392"/>
            </a:xfrm>
            <a:prstGeom prst="straightConnector1">
              <a:avLst/>
            </a:prstGeom>
            <a:ln w="12700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QuadreDeText 45"/>
          <p:cNvSpPr txBox="1"/>
          <p:nvPr/>
        </p:nvSpPr>
        <p:spPr>
          <a:xfrm>
            <a:off x="1374209" y="2041684"/>
            <a:ext cx="2507144" cy="52322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ca-ES" sz="1400" b="1" dirty="0" smtClean="0"/>
              <a:t>Processos massius:</a:t>
            </a:r>
            <a:br>
              <a:rPr lang="ca-ES" sz="1400" b="1" dirty="0" smtClean="0"/>
            </a:br>
            <a:r>
              <a:rPr lang="ca-ES" sz="1400" b="1" dirty="0" smtClean="0"/>
              <a:t>orientació a petits contribuents</a:t>
            </a:r>
            <a:endParaRPr lang="ca-ES" sz="1400" b="1" dirty="0"/>
          </a:p>
        </p:txBody>
      </p:sp>
      <p:sp>
        <p:nvSpPr>
          <p:cNvPr id="47" name="QuadreDeText 46"/>
          <p:cNvSpPr txBox="1"/>
          <p:nvPr/>
        </p:nvSpPr>
        <p:spPr>
          <a:xfrm>
            <a:off x="5955104" y="2041683"/>
            <a:ext cx="2099549" cy="30777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r>
              <a:rPr lang="ca-ES" sz="1400" b="1" dirty="0" smtClean="0"/>
              <a:t>Prioritat: grans contribuents</a:t>
            </a:r>
            <a:endParaRPr lang="ca-ES" sz="1400" b="1" dirty="0"/>
          </a:p>
        </p:txBody>
      </p:sp>
    </p:spTree>
    <p:extLst>
      <p:ext uri="{BB962C8B-B14F-4D97-AF65-F5344CB8AC3E}">
        <p14:creationId xmlns:p14="http://schemas.microsoft.com/office/powerpoint/2010/main" val="1781831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49CD-9692-4C24-BA90-BBA7E1AE662A}" type="slidenum">
              <a:rPr lang="ca-ES" smtClean="0"/>
              <a:pPr/>
              <a:t>3</a:t>
            </a:fld>
            <a:endParaRPr lang="ca-ES" dirty="0"/>
          </a:p>
        </p:txBody>
      </p:sp>
      <p:sp>
        <p:nvSpPr>
          <p:cNvPr id="13" name="Contenidor de contingut 3"/>
          <p:cNvSpPr txBox="1">
            <a:spLocks/>
          </p:cNvSpPr>
          <p:nvPr/>
        </p:nvSpPr>
        <p:spPr>
          <a:xfrm>
            <a:off x="899592" y="1709775"/>
            <a:ext cx="4104456" cy="17912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a-ES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Empreses de subministraments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a-ES" sz="1300" dirty="0" smtClean="0">
                <a:latin typeface="Arial" pitchFamily="34" charset="0"/>
                <a:cs typeface="Arial" pitchFamily="34" charset="0"/>
              </a:rPr>
              <a:t>Comprovació de les declaracions d’ingressos de:  </a:t>
            </a:r>
          </a:p>
          <a:p>
            <a:pPr lvl="2"/>
            <a:r>
              <a:rPr lang="ca-ES" sz="1300" dirty="0" smtClean="0">
                <a:latin typeface="Arial" pitchFamily="34" charset="0"/>
                <a:cs typeface="Arial" pitchFamily="34" charset="0"/>
              </a:rPr>
              <a:t>Distribuïdores d’electricitat </a:t>
            </a:r>
          </a:p>
          <a:p>
            <a:pPr lvl="2"/>
            <a:r>
              <a:rPr lang="ca-ES" sz="1300" dirty="0" smtClean="0">
                <a:latin typeface="Arial" pitchFamily="34" charset="0"/>
                <a:cs typeface="Arial" pitchFamily="34" charset="0"/>
              </a:rPr>
              <a:t>Companyies comercialitzadores</a:t>
            </a:r>
          </a:p>
          <a:p>
            <a:pPr lvl="2"/>
            <a:r>
              <a:rPr lang="ca-ES" sz="1300" dirty="0" smtClean="0">
                <a:latin typeface="Arial" pitchFamily="34" charset="0"/>
                <a:cs typeface="Arial" pitchFamily="34" charset="0"/>
              </a:rPr>
              <a:t>Altres subministraments</a:t>
            </a:r>
          </a:p>
        </p:txBody>
      </p:sp>
      <p:sp>
        <p:nvSpPr>
          <p:cNvPr id="26" name="Contenidor de contingut 3"/>
          <p:cNvSpPr txBox="1">
            <a:spLocks/>
          </p:cNvSpPr>
          <p:nvPr/>
        </p:nvSpPr>
        <p:spPr>
          <a:xfrm>
            <a:off x="5076056" y="1709775"/>
            <a:ext cx="3672408" cy="18455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a-ES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Activitat Immobiliària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a-ES" sz="1300" dirty="0">
                <a:latin typeface="Arial" pitchFamily="34" charset="0"/>
                <a:cs typeface="Arial" pitchFamily="34" charset="0"/>
              </a:rPr>
              <a:t>Revisions ICIO/IAE:</a:t>
            </a:r>
          </a:p>
          <a:p>
            <a:pPr lvl="2"/>
            <a:r>
              <a:rPr lang="ca-ES" sz="1300" dirty="0" smtClean="0">
                <a:latin typeface="Arial" pitchFamily="34" charset="0"/>
                <a:cs typeface="Arial" pitchFamily="34" charset="0"/>
              </a:rPr>
              <a:t>Construcció immobiliària</a:t>
            </a:r>
          </a:p>
          <a:p>
            <a:pPr lvl="2"/>
            <a:r>
              <a:rPr lang="ca-ES" sz="1300" dirty="0" smtClean="0">
                <a:latin typeface="Arial" pitchFamily="34" charset="0"/>
                <a:cs typeface="Arial" pitchFamily="34" charset="0"/>
              </a:rPr>
              <a:t>Promoció </a:t>
            </a:r>
            <a:r>
              <a:rPr lang="ca-ES" sz="1300" dirty="0">
                <a:latin typeface="Arial" pitchFamily="34" charset="0"/>
                <a:cs typeface="Arial" pitchFamily="34" charset="0"/>
              </a:rPr>
              <a:t>immobiliària</a:t>
            </a:r>
            <a:endParaRPr lang="ca-ES" sz="1300" dirty="0" smtClean="0">
              <a:latin typeface="Arial" pitchFamily="34" charset="0"/>
              <a:cs typeface="Arial" pitchFamily="34" charset="0"/>
            </a:endParaRPr>
          </a:p>
          <a:p>
            <a:pPr lvl="2"/>
            <a:r>
              <a:rPr lang="ca-ES" sz="1300" dirty="0" smtClean="0">
                <a:latin typeface="Arial" pitchFamily="34" charset="0"/>
                <a:cs typeface="Arial" pitchFamily="34" charset="0"/>
              </a:rPr>
              <a:t>Control de les transaccions immobiliàries entre societats</a:t>
            </a:r>
            <a:r>
              <a:rPr lang="ca-ES" sz="14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ca-ES" sz="1300" dirty="0" smtClean="0">
                <a:latin typeface="Arial" pitchFamily="34" charset="0"/>
                <a:cs typeface="Arial" pitchFamily="34" charset="0"/>
              </a:rPr>
              <a:t>plusvàlua</a:t>
            </a:r>
            <a:endParaRPr lang="ca-ES" sz="13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QuadreDeText 2"/>
          <p:cNvSpPr txBox="1"/>
          <p:nvPr/>
        </p:nvSpPr>
        <p:spPr>
          <a:xfrm>
            <a:off x="899592" y="5274552"/>
            <a:ext cx="3672408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6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Grans</a:t>
            </a:r>
            <a:r>
              <a:rPr lang="ca-ES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a-ES" sz="16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Fundacions i entitats religioses</a:t>
            </a:r>
          </a:p>
          <a:p>
            <a:pPr marL="742950" lvl="1" indent="-285750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ca-ES" sz="1300" dirty="0">
                <a:latin typeface="Arial" pitchFamily="34" charset="0"/>
                <a:cs typeface="Arial" pitchFamily="34" charset="0"/>
              </a:rPr>
              <a:t>Anàlisi de les exempcions tributàries (IBI, ICIO, plusvàlues) d’acord amb la sentència del tribunal europeu</a:t>
            </a:r>
          </a:p>
        </p:txBody>
      </p:sp>
      <p:sp>
        <p:nvSpPr>
          <p:cNvPr id="8" name="Títol 1"/>
          <p:cNvSpPr txBox="1">
            <a:spLocks/>
          </p:cNvSpPr>
          <p:nvPr/>
        </p:nvSpPr>
        <p:spPr>
          <a:xfrm>
            <a:off x="467544" y="476672"/>
            <a:ext cx="867645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sz="2500" b="1" dirty="0" smtClean="0">
                <a:latin typeface="Arial" pitchFamily="34" charset="0"/>
                <a:cs typeface="Arial" pitchFamily="34" charset="0"/>
              </a:rPr>
              <a:t>INSPECCIÓ TRIBUTÀRIA: priorització del control de la tributació dels grans contribuents</a:t>
            </a:r>
            <a:endParaRPr lang="ca-ES" sz="2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QuadreDeText 3"/>
          <p:cNvSpPr txBox="1"/>
          <p:nvPr/>
        </p:nvSpPr>
        <p:spPr>
          <a:xfrm>
            <a:off x="5076056" y="3433895"/>
            <a:ext cx="3672408" cy="12588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ca-ES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Sector oci - turisme</a:t>
            </a:r>
          </a:p>
          <a:p>
            <a:pPr marL="742950" lvl="1" indent="-285750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ca-ES" sz="1300" dirty="0">
                <a:latin typeface="Arial" pitchFamily="34" charset="0"/>
                <a:cs typeface="Arial" pitchFamily="34" charset="0"/>
              </a:rPr>
              <a:t>Revisió IAE:</a:t>
            </a:r>
          </a:p>
          <a:p>
            <a:pPr marL="1143000" lvl="2" indent="-228600">
              <a:spcBef>
                <a:spcPct val="20000"/>
              </a:spcBef>
              <a:buFont typeface="Arial" pitchFamily="34" charset="0"/>
              <a:buChar char="•"/>
            </a:pPr>
            <a:r>
              <a:rPr lang="ca-ES" sz="1300" dirty="0">
                <a:latin typeface="Arial" pitchFamily="34" charset="0"/>
                <a:cs typeface="Arial" pitchFamily="34" charset="0"/>
              </a:rPr>
              <a:t>Grans superfícies </a:t>
            </a:r>
            <a:r>
              <a:rPr lang="ca-ES" sz="1300" dirty="0" smtClean="0">
                <a:latin typeface="Arial" pitchFamily="34" charset="0"/>
                <a:cs typeface="Arial" pitchFamily="34" charset="0"/>
              </a:rPr>
              <a:t>comercials</a:t>
            </a:r>
          </a:p>
          <a:p>
            <a:pPr marL="1143000" lvl="2" indent="-228600">
              <a:spcBef>
                <a:spcPct val="20000"/>
              </a:spcBef>
              <a:buFont typeface="Arial" pitchFamily="34" charset="0"/>
              <a:buChar char="•"/>
            </a:pPr>
            <a:r>
              <a:rPr lang="ca-ES" sz="1300" dirty="0" smtClean="0">
                <a:latin typeface="Arial" pitchFamily="34" charset="0"/>
                <a:cs typeface="Arial" pitchFamily="34" charset="0"/>
              </a:rPr>
              <a:t>Grans </a:t>
            </a:r>
            <a:r>
              <a:rPr lang="ca-ES" sz="1300" dirty="0">
                <a:latin typeface="Arial" pitchFamily="34" charset="0"/>
                <a:cs typeface="Arial" pitchFamily="34" charset="0"/>
              </a:rPr>
              <a:t>empreses d’explotació de </a:t>
            </a:r>
            <a:r>
              <a:rPr lang="ca-ES" sz="1300" dirty="0" smtClean="0">
                <a:latin typeface="Arial" pitchFamily="34" charset="0"/>
                <a:cs typeface="Arial" pitchFamily="34" charset="0"/>
              </a:rPr>
              <a:t>l’oci</a:t>
            </a:r>
            <a:endParaRPr lang="ca-ES" sz="13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Contenidor de contingut 3"/>
          <p:cNvSpPr txBox="1">
            <a:spLocks/>
          </p:cNvSpPr>
          <p:nvPr/>
        </p:nvSpPr>
        <p:spPr>
          <a:xfrm>
            <a:off x="899592" y="3433895"/>
            <a:ext cx="3816424" cy="185897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ca-ES" sz="16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Flotes de vehicles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a-ES" sz="1300" dirty="0">
                <a:latin typeface="Arial" pitchFamily="34" charset="0"/>
                <a:cs typeface="Arial" pitchFamily="34" charset="0"/>
              </a:rPr>
              <a:t>Lluita contra paradisos fiscals interns (IVTM)</a:t>
            </a:r>
          </a:p>
          <a:p>
            <a:pPr lvl="2"/>
            <a:r>
              <a:rPr lang="ca-ES" sz="1300" dirty="0">
                <a:latin typeface="Arial" pitchFamily="34" charset="0"/>
                <a:cs typeface="Arial" pitchFamily="34" charset="0"/>
              </a:rPr>
              <a:t>Verificació de les declaracions de domicili de les empreses amb flotes de </a:t>
            </a:r>
            <a:r>
              <a:rPr lang="ca-ES" sz="1300" dirty="0" smtClean="0">
                <a:latin typeface="Arial" pitchFamily="34" charset="0"/>
                <a:cs typeface="Arial" pitchFamily="34" charset="0"/>
              </a:rPr>
              <a:t>vehicles</a:t>
            </a:r>
            <a:endParaRPr lang="ca-ES" sz="1300" dirty="0">
              <a:latin typeface="Arial" pitchFamily="34" charset="0"/>
              <a:cs typeface="Arial" pitchFamily="34" charset="0"/>
            </a:endParaRPr>
          </a:p>
          <a:p>
            <a:pPr lvl="2"/>
            <a:r>
              <a:rPr lang="ca-ES" sz="1300" dirty="0">
                <a:latin typeface="Arial" pitchFamily="34" charset="0"/>
                <a:cs typeface="Arial" pitchFamily="34" charset="0"/>
              </a:rPr>
              <a:t>Promoció de mesures legislatives de caràcter estatal</a:t>
            </a:r>
          </a:p>
        </p:txBody>
      </p:sp>
      <p:pic>
        <p:nvPicPr>
          <p:cNvPr id="1026" name="Picture 2" descr="Resultat d'imatges de check list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8105" y="2445166"/>
            <a:ext cx="226523" cy="215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Resultat d'imatges de check list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0891" y="2255085"/>
            <a:ext cx="226523" cy="215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Resultat d'imatges de check list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0891" y="3974515"/>
            <a:ext cx="226523" cy="215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AutoShape 18" descr="Resultat d'imatges de logo work in progress"/>
          <p:cNvSpPr>
            <a:spLocks noChangeAspect="1" noChangeArrowheads="1"/>
          </p:cNvSpPr>
          <p:nvPr/>
        </p:nvSpPr>
        <p:spPr bwMode="auto">
          <a:xfrm>
            <a:off x="307975" y="-2460625"/>
            <a:ext cx="6238875" cy="545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a-ES"/>
          </a:p>
        </p:txBody>
      </p:sp>
      <p:pic>
        <p:nvPicPr>
          <p:cNvPr id="29" name="Picture 14" descr="Transport Road Worker ic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9980" y="2708920"/>
            <a:ext cx="168774" cy="16877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</p:pic>
      <p:pic>
        <p:nvPicPr>
          <p:cNvPr id="31" name="Picture 14" descr="Transport Road Worker ic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9980" y="4217369"/>
            <a:ext cx="168774" cy="16877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</p:pic>
      <p:pic>
        <p:nvPicPr>
          <p:cNvPr id="32" name="Picture 14" descr="Transport Road Worker ic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2766" y="4219199"/>
            <a:ext cx="168774" cy="16877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</p:pic>
      <p:pic>
        <p:nvPicPr>
          <p:cNvPr id="33" name="Picture 14" descr="Transport Road Worker ic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0891" y="2740022"/>
            <a:ext cx="168774" cy="16877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</p:pic>
      <p:pic>
        <p:nvPicPr>
          <p:cNvPr id="34" name="Picture 14" descr="Transport Road Worker ic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0891" y="2521004"/>
            <a:ext cx="168774" cy="16877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</p:pic>
      <p:pic>
        <p:nvPicPr>
          <p:cNvPr id="20" name="Picture 14" descr="Transport Road Worker ic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9980" y="4797152"/>
            <a:ext cx="168774" cy="16877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496422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49CD-9692-4C24-BA90-BBA7E1AE662A}" type="slidenum">
              <a:rPr lang="ca-ES" smtClean="0">
                <a:solidFill>
                  <a:schemeClr val="tx1"/>
                </a:solidFill>
              </a:rPr>
              <a:pPr/>
              <a:t>4</a:t>
            </a:fld>
            <a:endParaRPr lang="ca-ES" dirty="0">
              <a:solidFill>
                <a:schemeClr val="tx1"/>
              </a:solidFill>
            </a:endParaRPr>
          </a:p>
        </p:txBody>
      </p:sp>
      <p:sp>
        <p:nvSpPr>
          <p:cNvPr id="10" name="Contenidor de contingut 2"/>
          <p:cNvSpPr txBox="1">
            <a:spLocks/>
          </p:cNvSpPr>
          <p:nvPr/>
        </p:nvSpPr>
        <p:spPr>
          <a:xfrm>
            <a:off x="692002" y="918148"/>
            <a:ext cx="8229600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ca-ES" sz="2500" b="1" dirty="0" smtClean="0">
                <a:latin typeface="Arial" pitchFamily="34" charset="0"/>
                <a:cs typeface="Arial" pitchFamily="34" charset="0"/>
              </a:rPr>
              <a:t>Primers resultats dels canvis en la inspecció</a:t>
            </a:r>
          </a:p>
        </p:txBody>
      </p:sp>
      <p:grpSp>
        <p:nvGrpSpPr>
          <p:cNvPr id="21" name="Agrupa 20"/>
          <p:cNvGrpSpPr/>
          <p:nvPr/>
        </p:nvGrpSpPr>
        <p:grpSpPr>
          <a:xfrm>
            <a:off x="590982" y="5479817"/>
            <a:ext cx="4622244" cy="613479"/>
            <a:chOff x="1403648" y="5551825"/>
            <a:chExt cx="4622244" cy="613479"/>
          </a:xfrm>
        </p:grpSpPr>
        <p:grpSp>
          <p:nvGrpSpPr>
            <p:cNvPr id="16" name="Agrupa 15"/>
            <p:cNvGrpSpPr/>
            <p:nvPr/>
          </p:nvGrpSpPr>
          <p:grpSpPr>
            <a:xfrm>
              <a:off x="1403648" y="5551825"/>
              <a:ext cx="3932696" cy="338554"/>
              <a:chOff x="1597993" y="5842679"/>
              <a:chExt cx="3932696" cy="338554"/>
            </a:xfrm>
          </p:grpSpPr>
          <p:cxnSp>
            <p:nvCxnSpPr>
              <p:cNvPr id="12" name="Connector recte 11"/>
              <p:cNvCxnSpPr/>
              <p:nvPr/>
            </p:nvCxnSpPr>
            <p:spPr>
              <a:xfrm>
                <a:off x="1597993" y="6011956"/>
                <a:ext cx="432048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QuadreDeText 13"/>
              <p:cNvSpPr txBox="1"/>
              <p:nvPr/>
            </p:nvSpPr>
            <p:spPr>
              <a:xfrm>
                <a:off x="2036912" y="5842679"/>
                <a:ext cx="349377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a-ES" sz="1600" b="1" dirty="0" smtClean="0"/>
                  <a:t>Evolució anual </a:t>
                </a:r>
                <a:r>
                  <a:rPr lang="ca-ES" sz="1600" b="1" dirty="0"/>
                  <a:t>del volum de recaptació</a:t>
                </a:r>
                <a:endParaRPr lang="ca-ES" sz="1600" b="1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6" name="Agrupa 5"/>
            <p:cNvGrpSpPr/>
            <p:nvPr/>
          </p:nvGrpSpPr>
          <p:grpSpPr>
            <a:xfrm>
              <a:off x="1403648" y="5826750"/>
              <a:ext cx="4622244" cy="338554"/>
              <a:chOff x="1597993" y="5504125"/>
              <a:chExt cx="4622244" cy="338554"/>
            </a:xfrm>
          </p:grpSpPr>
          <p:cxnSp>
            <p:nvCxnSpPr>
              <p:cNvPr id="5" name="Connector recte 4"/>
              <p:cNvCxnSpPr/>
              <p:nvPr/>
            </p:nvCxnSpPr>
            <p:spPr>
              <a:xfrm>
                <a:off x="1597993" y="5686509"/>
                <a:ext cx="432048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QuadreDeText 14"/>
              <p:cNvSpPr txBox="1"/>
              <p:nvPr/>
            </p:nvSpPr>
            <p:spPr>
              <a:xfrm>
                <a:off x="2036912" y="5504125"/>
                <a:ext cx="418332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a-ES" sz="1600" b="1" dirty="0" smtClean="0"/>
                  <a:t>Evolució anual de la recaptació per contribuent</a:t>
                </a:r>
                <a:endParaRPr lang="ca-ES" sz="1600" b="1" dirty="0">
                  <a:solidFill>
                    <a:srgbClr val="FF0000"/>
                  </a:solidFill>
                </a:endParaRPr>
              </a:p>
            </p:txBody>
          </p:sp>
        </p:grpSp>
      </p:grpSp>
      <p:graphicFrame>
        <p:nvGraphicFramePr>
          <p:cNvPr id="22" name="Gràfic 2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43178885"/>
              </p:ext>
            </p:extLst>
          </p:nvPr>
        </p:nvGraphicFramePr>
        <p:xfrm>
          <a:off x="395536" y="2204864"/>
          <a:ext cx="5228291" cy="3136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8" name="QuadreDeText 17"/>
          <p:cNvSpPr txBox="1"/>
          <p:nvPr/>
        </p:nvSpPr>
        <p:spPr>
          <a:xfrm>
            <a:off x="3411438" y="2435333"/>
            <a:ext cx="9361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1200" b="1" dirty="0" smtClean="0"/>
              <a:t>4.297 € per contribuent</a:t>
            </a:r>
            <a:endParaRPr lang="ca-ES" sz="1200" b="1" dirty="0"/>
          </a:p>
        </p:txBody>
      </p:sp>
      <p:sp>
        <p:nvSpPr>
          <p:cNvPr id="19" name="QuadreDeText 18"/>
          <p:cNvSpPr txBox="1"/>
          <p:nvPr/>
        </p:nvSpPr>
        <p:spPr>
          <a:xfrm>
            <a:off x="4099459" y="2997595"/>
            <a:ext cx="8484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a-ES" sz="1200" b="1" dirty="0" smtClean="0">
                <a:solidFill>
                  <a:srgbClr val="FF0000"/>
                </a:solidFill>
              </a:rPr>
              <a:t>34,4 M€</a:t>
            </a:r>
          </a:p>
          <a:p>
            <a:pPr algn="ctr"/>
            <a:r>
              <a:rPr lang="ca-ES" sz="1200" b="1" dirty="0" smtClean="0">
                <a:solidFill>
                  <a:srgbClr val="FF0000"/>
                </a:solidFill>
              </a:rPr>
              <a:t>recaptació</a:t>
            </a:r>
            <a:endParaRPr lang="ca-ES" sz="1200" b="1" dirty="0">
              <a:solidFill>
                <a:srgbClr val="FF0000"/>
              </a:solidFill>
            </a:endParaRPr>
          </a:p>
        </p:txBody>
      </p:sp>
      <p:grpSp>
        <p:nvGrpSpPr>
          <p:cNvPr id="3" name="Agrupa 2"/>
          <p:cNvGrpSpPr/>
          <p:nvPr/>
        </p:nvGrpSpPr>
        <p:grpSpPr>
          <a:xfrm>
            <a:off x="5940152" y="1700808"/>
            <a:ext cx="3024336" cy="4536504"/>
            <a:chOff x="5684683" y="1700808"/>
            <a:chExt cx="3024336" cy="4536504"/>
          </a:xfrm>
        </p:grpSpPr>
        <p:sp>
          <p:nvSpPr>
            <p:cNvPr id="2" name="Rectangle 1"/>
            <p:cNvSpPr/>
            <p:nvPr/>
          </p:nvSpPr>
          <p:spPr>
            <a:xfrm>
              <a:off x="5706126" y="1700808"/>
              <a:ext cx="2981450" cy="4536504"/>
            </a:xfrm>
            <a:prstGeom prst="rect">
              <a:avLst/>
            </a:prstGeom>
            <a:solidFill>
              <a:srgbClr val="E4E4E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a-ES"/>
            </a:p>
          </p:txBody>
        </p:sp>
        <p:sp>
          <p:nvSpPr>
            <p:cNvPr id="11" name="Contenidor de contingut 3"/>
            <p:cNvSpPr txBox="1">
              <a:spLocks/>
            </p:cNvSpPr>
            <p:nvPr/>
          </p:nvSpPr>
          <p:spPr>
            <a:xfrm>
              <a:off x="5684683" y="2132856"/>
              <a:ext cx="3024336" cy="32382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1">
                <a:buFont typeface="Wingdings" panose="05000000000000000000" pitchFamily="2" charset="2"/>
                <a:buChar char="Ø"/>
              </a:pPr>
              <a:endParaRPr lang="ca-ES" sz="1600" dirty="0" smtClean="0">
                <a:cs typeface="Arial" panose="020B0604020202020204" pitchFamily="34" charset="0"/>
              </a:endParaRPr>
            </a:p>
            <a:p>
              <a:pPr marL="360363" lvl="1">
                <a:buFont typeface="Wingdings" panose="05000000000000000000" pitchFamily="2" charset="2"/>
                <a:buChar char="Ø"/>
              </a:pPr>
              <a:r>
                <a:rPr lang="ca-ES" sz="1600" b="1" dirty="0" smtClean="0">
                  <a:cs typeface="Arial" panose="020B0604020202020204" pitchFamily="34" charset="0"/>
                </a:rPr>
                <a:t>Expedients grans superfícies comercials</a:t>
              </a:r>
              <a:r>
                <a:rPr lang="ca-ES" sz="1600" b="1" dirty="0" smtClean="0"/>
                <a:t>:</a:t>
              </a:r>
              <a:br>
                <a:rPr lang="ca-ES" sz="1600" b="1" dirty="0" smtClean="0"/>
              </a:br>
              <a:r>
                <a:rPr lang="ca-ES" sz="2400" b="1" dirty="0" smtClean="0">
                  <a:solidFill>
                    <a:srgbClr val="FF0000"/>
                  </a:solidFill>
                </a:rPr>
                <a:t>2M€</a:t>
              </a:r>
            </a:p>
            <a:p>
              <a:pPr marL="360363" lvl="1">
                <a:buFont typeface="Wingdings" panose="05000000000000000000" pitchFamily="2" charset="2"/>
                <a:buChar char="Ø"/>
              </a:pPr>
              <a:endParaRPr lang="ca-ES" sz="800" b="1" dirty="0" smtClean="0"/>
            </a:p>
            <a:p>
              <a:pPr marL="360363" lvl="1">
                <a:buFont typeface="Wingdings" panose="05000000000000000000" pitchFamily="2" charset="2"/>
                <a:buChar char="Ø"/>
              </a:pPr>
              <a:r>
                <a:rPr lang="ca-ES" sz="1600" b="1" dirty="0" smtClean="0"/>
                <a:t>Empreses de subministrament:</a:t>
              </a:r>
              <a:br>
                <a:rPr lang="ca-ES" sz="1600" b="1" dirty="0" smtClean="0"/>
              </a:br>
              <a:r>
                <a:rPr lang="ca-ES" sz="2400" b="1" dirty="0" smtClean="0">
                  <a:solidFill>
                    <a:srgbClr val="FF0000"/>
                  </a:solidFill>
                </a:rPr>
                <a:t>4 M€</a:t>
              </a:r>
            </a:p>
            <a:p>
              <a:pPr marL="360363" lvl="1">
                <a:buFont typeface="Wingdings" panose="05000000000000000000" pitchFamily="2" charset="2"/>
                <a:buChar char="Ø"/>
              </a:pPr>
              <a:endParaRPr lang="ca-ES" sz="800" b="1" dirty="0" smtClean="0"/>
            </a:p>
            <a:p>
              <a:pPr marL="360363" lvl="1">
                <a:buFont typeface="Wingdings" panose="05000000000000000000" pitchFamily="2" charset="2"/>
                <a:buChar char="Ø"/>
              </a:pPr>
              <a:r>
                <a:rPr lang="ca-ES" sz="1600" b="1" dirty="0" smtClean="0"/>
                <a:t>Revisions ICIO construcció immobiliària:</a:t>
              </a:r>
              <a:br>
                <a:rPr lang="ca-ES" sz="1600" b="1" dirty="0" smtClean="0"/>
              </a:br>
              <a:r>
                <a:rPr lang="ca-ES" sz="2400" b="1" dirty="0" smtClean="0">
                  <a:solidFill>
                    <a:srgbClr val="FF0000"/>
                  </a:solidFill>
                </a:rPr>
                <a:t>9 M€</a:t>
              </a:r>
            </a:p>
            <a:p>
              <a:pPr marL="360363" lvl="1">
                <a:buFont typeface="Wingdings" panose="05000000000000000000" pitchFamily="2" charset="2"/>
                <a:buChar char="Ø"/>
              </a:pPr>
              <a:endParaRPr lang="ca-ES" sz="800" b="1" dirty="0" smtClean="0"/>
            </a:p>
            <a:p>
              <a:pPr marL="360363" lvl="1">
                <a:buFont typeface="Wingdings" panose="05000000000000000000" pitchFamily="2" charset="2"/>
                <a:buChar char="Ø"/>
              </a:pPr>
              <a:r>
                <a:rPr lang="ca-ES" sz="1600" b="1" dirty="0" smtClean="0"/>
                <a:t>Revisió IAE:</a:t>
              </a:r>
              <a:r>
                <a:rPr lang="ca-ES" sz="1600" b="1" dirty="0"/>
                <a:t/>
              </a:r>
              <a:br>
                <a:rPr lang="ca-ES" sz="1600" b="1" dirty="0"/>
              </a:br>
              <a:r>
                <a:rPr lang="ca-ES" sz="2400" b="1" dirty="0" smtClean="0">
                  <a:solidFill>
                    <a:srgbClr val="FF0000"/>
                  </a:solidFill>
                </a:rPr>
                <a:t>8,6 M</a:t>
              </a:r>
              <a:r>
                <a:rPr lang="ca-ES" sz="2400" b="1" dirty="0">
                  <a:solidFill>
                    <a:srgbClr val="FF0000"/>
                  </a:solidFill>
                </a:rPr>
                <a:t>€</a:t>
              </a:r>
            </a:p>
          </p:txBody>
        </p:sp>
        <p:sp>
          <p:nvSpPr>
            <p:cNvPr id="17" name="QuadreDeText 16"/>
            <p:cNvSpPr txBox="1"/>
            <p:nvPr/>
          </p:nvSpPr>
          <p:spPr>
            <a:xfrm>
              <a:off x="6182433" y="1700808"/>
              <a:ext cx="202883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a-ES" b="1" dirty="0" smtClean="0"/>
                <a:t>Import liquidacions 2016-2018</a:t>
              </a:r>
              <a:endParaRPr lang="ca-ES" b="1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7332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ol 2"/>
          <p:cNvSpPr>
            <a:spLocks noGrp="1"/>
          </p:cNvSpPr>
          <p:nvPr>
            <p:ph type="title"/>
          </p:nvPr>
        </p:nvSpPr>
        <p:spPr>
          <a:xfrm>
            <a:off x="458588" y="495956"/>
            <a:ext cx="8722312" cy="1143000"/>
          </a:xfrm>
        </p:spPr>
        <p:txBody>
          <a:bodyPr>
            <a:noAutofit/>
          </a:bodyPr>
          <a:lstStyle/>
          <a:p>
            <a:r>
              <a:rPr lang="ca-ES" sz="2500" b="1" dirty="0" smtClean="0">
                <a:latin typeface="Arial" pitchFamily="34" charset="0"/>
                <a:cs typeface="Arial" pitchFamily="34" charset="0"/>
              </a:rPr>
              <a:t>COOPERACIÓ</a:t>
            </a:r>
            <a:r>
              <a:rPr lang="ca-ES" sz="2500" b="1" dirty="0">
                <a:latin typeface="Arial" pitchFamily="34" charset="0"/>
                <a:cs typeface="Arial" pitchFamily="34" charset="0"/>
              </a:rPr>
              <a:t>: col·laboració amb altres administracions </a:t>
            </a:r>
            <a:r>
              <a:rPr lang="ca-ES" sz="2500" b="1" dirty="0" smtClean="0">
                <a:latin typeface="Arial" pitchFamily="34" charset="0"/>
                <a:cs typeface="Arial" pitchFamily="34" charset="0"/>
              </a:rPr>
              <a:t>i creuament </a:t>
            </a:r>
            <a:r>
              <a:rPr lang="ca-ES" sz="2500" b="1" dirty="0">
                <a:latin typeface="Arial" pitchFamily="34" charset="0"/>
                <a:cs typeface="Arial" pitchFamily="34" charset="0"/>
              </a:rPr>
              <a:t>de </a:t>
            </a:r>
            <a:r>
              <a:rPr lang="ca-ES" sz="2500" b="1" dirty="0" smtClean="0">
                <a:latin typeface="Arial" pitchFamily="34" charset="0"/>
                <a:cs typeface="Arial" pitchFamily="34" charset="0"/>
              </a:rPr>
              <a:t>dades</a:t>
            </a:r>
            <a:endParaRPr lang="ca-ES" sz="2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ontenidor de contingut 3"/>
          <p:cNvSpPr>
            <a:spLocks noGrp="1"/>
          </p:cNvSpPr>
          <p:nvPr>
            <p:ph sz="half" idx="1"/>
          </p:nvPr>
        </p:nvSpPr>
        <p:spPr>
          <a:xfrm>
            <a:off x="611560" y="2420887"/>
            <a:ext cx="4173660" cy="1740509"/>
          </a:xfrm>
        </p:spPr>
        <p:txBody>
          <a:bodyPr>
            <a:noAutofit/>
          </a:bodyPr>
          <a:lstStyle/>
          <a:p>
            <a:pPr marL="357188" lvl="1">
              <a:buFont typeface="Wingdings" panose="05000000000000000000" pitchFamily="2" charset="2"/>
              <a:buChar char="Ø"/>
            </a:pPr>
            <a:r>
              <a:rPr lang="ca-ES" sz="1300" dirty="0" smtClean="0">
                <a:latin typeface="Arial" pitchFamily="34" charset="0"/>
                <a:cs typeface="Arial" pitchFamily="34" charset="0"/>
              </a:rPr>
              <a:t>Ampliació de l’encàrrec a l’ATC per recaptar tots els deutes</a:t>
            </a:r>
            <a:br>
              <a:rPr lang="ca-ES" sz="1300" dirty="0" smtClean="0">
                <a:latin typeface="Arial" pitchFamily="34" charset="0"/>
                <a:cs typeface="Arial" pitchFamily="34" charset="0"/>
              </a:rPr>
            </a:br>
            <a:r>
              <a:rPr lang="ca-ES" sz="13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 M€ residents fora Barcelona (previsió 2018)</a:t>
            </a:r>
          </a:p>
          <a:p>
            <a:pPr marL="357188" lvl="1">
              <a:buFont typeface="Wingdings" panose="05000000000000000000" pitchFamily="2" charset="2"/>
              <a:buChar char="Ø"/>
            </a:pPr>
            <a:r>
              <a:rPr lang="ca-ES" sz="1300" dirty="0" smtClean="0">
                <a:latin typeface="Arial" pitchFamily="34" charset="0"/>
                <a:cs typeface="Arial" pitchFamily="34" charset="0"/>
              </a:rPr>
              <a:t>Dades patrimonials dels deutors</a:t>
            </a:r>
          </a:p>
          <a:p>
            <a:pPr marL="357188" lvl="1">
              <a:buFont typeface="Wingdings" panose="05000000000000000000" pitchFamily="2" charset="2"/>
              <a:buChar char="Ø"/>
            </a:pPr>
            <a:r>
              <a:rPr lang="ca-ES" sz="1300" dirty="0" smtClean="0">
                <a:latin typeface="Arial" pitchFamily="34" charset="0"/>
                <a:cs typeface="Arial" pitchFamily="34" charset="0"/>
              </a:rPr>
              <a:t>Operacions de Transmissions i Successions </a:t>
            </a:r>
          </a:p>
          <a:p>
            <a:pPr marL="357188" lvl="1">
              <a:buFont typeface="Wingdings" panose="05000000000000000000" pitchFamily="2" charset="2"/>
              <a:buChar char="Ø"/>
            </a:pPr>
            <a:r>
              <a:rPr lang="ca-ES" sz="1300" dirty="0" smtClean="0">
                <a:latin typeface="Arial" pitchFamily="34" charset="0"/>
                <a:cs typeface="Arial" pitchFamily="34" charset="0"/>
              </a:rPr>
              <a:t>Informació del valor dels immobles de la ciutat</a:t>
            </a:r>
          </a:p>
          <a:p>
            <a:pPr marL="357188" lvl="1">
              <a:buFont typeface="Wingdings" panose="05000000000000000000" pitchFamily="2" charset="2"/>
              <a:buChar char="Ø"/>
            </a:pPr>
            <a:r>
              <a:rPr lang="ca-ES" sz="1300" dirty="0" smtClean="0">
                <a:latin typeface="Arial" pitchFamily="34" charset="0"/>
                <a:cs typeface="Arial" pitchFamily="34" charset="0"/>
              </a:rPr>
              <a:t>Tributació per grans establiments comercials i turístics</a:t>
            </a:r>
            <a:endParaRPr lang="ca-ES" sz="13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idor de contingut 4"/>
          <p:cNvSpPr>
            <a:spLocks noGrp="1"/>
          </p:cNvSpPr>
          <p:nvPr>
            <p:ph sz="half" idx="2"/>
          </p:nvPr>
        </p:nvSpPr>
        <p:spPr>
          <a:xfrm>
            <a:off x="5296420" y="2420887"/>
            <a:ext cx="3733917" cy="1843722"/>
          </a:xfrm>
        </p:spPr>
        <p:txBody>
          <a:bodyPr>
            <a:noAutofit/>
          </a:bodyPr>
          <a:lstStyle/>
          <a:p>
            <a:pPr marL="357188" lvl="1">
              <a:buFont typeface="Wingdings" panose="05000000000000000000" pitchFamily="2" charset="2"/>
              <a:buChar char="Ø"/>
            </a:pPr>
            <a:r>
              <a:rPr lang="ca-ES" sz="1300" dirty="0">
                <a:latin typeface="Arial" pitchFamily="34" charset="0"/>
                <a:cs typeface="Arial" pitchFamily="34" charset="0"/>
              </a:rPr>
              <a:t>Embargament de les devolucions de l’AEAT</a:t>
            </a:r>
            <a:r>
              <a:rPr lang="ca-ES" sz="1300" dirty="0" smtClean="0">
                <a:latin typeface="Arial" pitchFamily="34" charset="0"/>
                <a:cs typeface="Arial" pitchFamily="34" charset="0"/>
              </a:rPr>
              <a:t>.</a:t>
            </a:r>
            <a:br>
              <a:rPr lang="ca-ES" sz="1300" dirty="0" smtClean="0">
                <a:latin typeface="Arial" pitchFamily="34" charset="0"/>
                <a:cs typeface="Arial" pitchFamily="34" charset="0"/>
              </a:rPr>
            </a:br>
            <a:r>
              <a:rPr lang="ca-ES" sz="13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21 M€ (2016-2018)</a:t>
            </a:r>
            <a:endParaRPr lang="ca-ES" sz="13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357188" lvl="1">
              <a:buFont typeface="Wingdings" panose="05000000000000000000" pitchFamily="2" charset="2"/>
              <a:buChar char="Ø"/>
            </a:pPr>
            <a:r>
              <a:rPr lang="ca-ES" sz="1300" dirty="0" smtClean="0">
                <a:latin typeface="Arial" pitchFamily="34" charset="0"/>
                <a:cs typeface="Arial" pitchFamily="34" charset="0"/>
              </a:rPr>
              <a:t>Activitat </a:t>
            </a:r>
            <a:r>
              <a:rPr lang="ca-ES" sz="1300" dirty="0">
                <a:latin typeface="Arial" pitchFamily="34" charset="0"/>
                <a:cs typeface="Arial" pitchFamily="34" charset="0"/>
              </a:rPr>
              <a:t>econòmica i facturació de les empreses.</a:t>
            </a:r>
            <a:br>
              <a:rPr lang="ca-ES" sz="1300" dirty="0">
                <a:latin typeface="Arial" pitchFamily="34" charset="0"/>
                <a:cs typeface="Arial" pitchFamily="34" charset="0"/>
              </a:rPr>
            </a:br>
            <a:r>
              <a:rPr lang="ca-ES" sz="13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 M€ (recollida </a:t>
            </a:r>
            <a:r>
              <a:rPr lang="ca-ES" sz="13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residus)</a:t>
            </a:r>
            <a:endParaRPr lang="ca-ES" sz="13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357188" lvl="1">
              <a:buFont typeface="Wingdings" panose="05000000000000000000" pitchFamily="2" charset="2"/>
              <a:buChar char="Ø"/>
            </a:pPr>
            <a:r>
              <a:rPr lang="ca-ES" sz="1300" dirty="0">
                <a:latin typeface="Arial" pitchFamily="34" charset="0"/>
                <a:cs typeface="Arial" pitchFamily="34" charset="0"/>
              </a:rPr>
              <a:t>Dades censals dels </a:t>
            </a:r>
            <a:r>
              <a:rPr lang="ca-ES" sz="1300" dirty="0" smtClean="0">
                <a:latin typeface="Arial" pitchFamily="34" charset="0"/>
                <a:cs typeface="Arial" pitchFamily="34" charset="0"/>
              </a:rPr>
              <a:t>contribuents</a:t>
            </a:r>
          </a:p>
          <a:p>
            <a:pPr marL="357188" lvl="1">
              <a:buFont typeface="Wingdings" panose="05000000000000000000" pitchFamily="2" charset="2"/>
              <a:buChar char="Ø"/>
            </a:pPr>
            <a:r>
              <a:rPr lang="ca-ES" sz="1300" dirty="0" smtClean="0">
                <a:latin typeface="Arial" pitchFamily="34" charset="0"/>
                <a:cs typeface="Arial" pitchFamily="34" charset="0"/>
              </a:rPr>
              <a:t>Declaracions dels operadors d’allotjaments turístics</a:t>
            </a:r>
            <a:endParaRPr lang="ca-ES" sz="1300" dirty="0">
              <a:latin typeface="Arial" pitchFamily="34" charset="0"/>
              <a:cs typeface="Arial" pitchFamily="34" charset="0"/>
            </a:endParaRPr>
          </a:p>
          <a:p>
            <a:pPr lvl="1">
              <a:buFont typeface="Courier New" pitchFamily="49" charset="0"/>
              <a:buChar char="o"/>
            </a:pPr>
            <a:endParaRPr lang="ca-ES" sz="1800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Courier New" pitchFamily="49" charset="0"/>
              <a:buChar char="o"/>
            </a:pPr>
            <a:endParaRPr lang="ca-ES" sz="1800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457200" lvl="1" indent="0">
              <a:buNone/>
            </a:pPr>
            <a:endParaRPr lang="ca-ES" sz="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Conteni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49CD-9692-4C24-BA90-BBA7E1AE662A}" type="slidenum">
              <a:rPr lang="ca-ES" smtClean="0"/>
              <a:pPr/>
              <a:t>5</a:t>
            </a:fld>
            <a:endParaRPr lang="ca-ES" dirty="0"/>
          </a:p>
        </p:txBody>
      </p:sp>
      <p:sp>
        <p:nvSpPr>
          <p:cNvPr id="15" name="QuadreDeText 14"/>
          <p:cNvSpPr txBox="1"/>
          <p:nvPr/>
        </p:nvSpPr>
        <p:spPr>
          <a:xfrm>
            <a:off x="611560" y="4960678"/>
            <a:ext cx="4248472" cy="11326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7188" lvl="1" indent="-285750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ca-ES" sz="1300" dirty="0" smtClean="0">
                <a:latin typeface="Arial" pitchFamily="34" charset="0"/>
                <a:cs typeface="Arial" pitchFamily="34" charset="0"/>
              </a:rPr>
              <a:t>Nou conveni d’actualització de dades cadastrals amb la Direcció General del Cadastre</a:t>
            </a:r>
          </a:p>
          <a:p>
            <a:pPr marL="357188" lvl="1" indent="-285750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ca-ES" sz="1300" dirty="0" smtClean="0">
                <a:latin typeface="Arial" pitchFamily="34" charset="0"/>
                <a:cs typeface="Arial" pitchFamily="34" charset="0"/>
              </a:rPr>
              <a:t>Acords amb la Direcció General de Trànsit sobre tractament de dades i notificació a infractors residents a l’estranger.</a:t>
            </a:r>
            <a:endParaRPr lang="ca-ES" sz="13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 descr="Resultat d'imatges de agència tributària de cataluny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844823"/>
            <a:ext cx="1512168" cy="5480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Agencia Tributaria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9897" y="1556792"/>
            <a:ext cx="2952659" cy="1129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4" descr="Transport Road Worker icon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460975"/>
            <a:ext cx="168774" cy="16877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</p:pic>
      <p:pic>
        <p:nvPicPr>
          <p:cNvPr id="14" name="Picture 2" descr="Resultat d'imatges de check list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437382"/>
            <a:ext cx="226523" cy="215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4" descr="Transport Road Worker icon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5017979"/>
            <a:ext cx="168774" cy="16877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</p:pic>
      <p:pic>
        <p:nvPicPr>
          <p:cNvPr id="19" name="Picture 2" descr="Resultat d'imatges de check list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3069023"/>
            <a:ext cx="226523" cy="215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QuadreDeText 19"/>
          <p:cNvSpPr txBox="1"/>
          <p:nvPr/>
        </p:nvSpPr>
        <p:spPr>
          <a:xfrm>
            <a:off x="395536" y="4509120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/>
              <a:t>Altres acords de cooperació</a:t>
            </a:r>
            <a:endParaRPr lang="ca-ES" b="1" dirty="0">
              <a:solidFill>
                <a:srgbClr val="FF0000"/>
              </a:solidFill>
            </a:endParaRPr>
          </a:p>
        </p:txBody>
      </p:sp>
      <p:pic>
        <p:nvPicPr>
          <p:cNvPr id="21" name="Picture 14" descr="Transport Road Worker icon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5442600"/>
            <a:ext cx="168774" cy="16877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009524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49CD-9692-4C24-BA90-BBA7E1AE662A}" type="slidenum">
              <a:rPr lang="ca-ES" smtClean="0"/>
              <a:pPr/>
              <a:t>6</a:t>
            </a:fld>
            <a:endParaRPr lang="ca-ES"/>
          </a:p>
        </p:txBody>
      </p:sp>
      <p:sp>
        <p:nvSpPr>
          <p:cNvPr id="43" name="Contenidor de contingut 3"/>
          <p:cNvSpPr txBox="1">
            <a:spLocks/>
          </p:cNvSpPr>
          <p:nvPr/>
        </p:nvSpPr>
        <p:spPr>
          <a:xfrm>
            <a:off x="4644008" y="1834070"/>
            <a:ext cx="4176464" cy="2891074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47675" lvl="1" indent="0">
              <a:buNone/>
            </a:pPr>
            <a:r>
              <a:rPr lang="ca-ES" sz="17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ca-ES" sz="17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illora de la dotació i especialització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a-ES" sz="1700" b="1" dirty="0" smtClean="0">
                <a:latin typeface="Arial" pitchFamily="34" charset="0"/>
                <a:cs typeface="Arial" pitchFamily="34" charset="0"/>
              </a:rPr>
              <a:t>Increment de plantilla d’un 10%</a:t>
            </a:r>
            <a:r>
              <a:rPr lang="ca-ES" sz="13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2"/>
            <a:r>
              <a:rPr lang="ca-ES" sz="1300" dirty="0" smtClean="0">
                <a:latin typeface="Arial" pitchFamily="34" charset="0"/>
                <a:cs typeface="Arial" pitchFamily="34" charset="0"/>
              </a:rPr>
              <a:t>Es duplica la dotació de personal d’inspecció</a:t>
            </a:r>
          </a:p>
          <a:p>
            <a:pPr lvl="2"/>
            <a:r>
              <a:rPr lang="ca-ES" sz="1300" dirty="0">
                <a:latin typeface="Arial" pitchFamily="34" charset="0"/>
                <a:cs typeface="Arial" pitchFamily="34" charset="0"/>
              </a:rPr>
              <a:t>Increment del </a:t>
            </a:r>
            <a:r>
              <a:rPr lang="ca-ES" sz="1300" dirty="0" smtClean="0">
                <a:latin typeface="Arial" pitchFamily="34" charset="0"/>
                <a:cs typeface="Arial" pitchFamily="34" charset="0"/>
              </a:rPr>
              <a:t>15</a:t>
            </a:r>
            <a:r>
              <a:rPr lang="ca-ES" sz="1300" dirty="0">
                <a:latin typeface="Arial" pitchFamily="34" charset="0"/>
                <a:cs typeface="Arial" pitchFamily="34" charset="0"/>
              </a:rPr>
              <a:t>% del personal d’atenció a la ciutadania.</a:t>
            </a:r>
          </a:p>
          <a:p>
            <a:pPr lvl="1">
              <a:buFont typeface="Arial" pitchFamily="34" charset="0"/>
              <a:buChar char="•"/>
            </a:pPr>
            <a:endParaRPr lang="ca-ES" sz="1000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ca-ES" sz="1700" b="1" dirty="0">
                <a:latin typeface="Arial" pitchFamily="34" charset="0"/>
                <a:cs typeface="Arial" pitchFamily="34" charset="0"/>
              </a:rPr>
              <a:t>Especialització del personal</a:t>
            </a:r>
          </a:p>
          <a:p>
            <a:pPr lvl="2"/>
            <a:r>
              <a:rPr lang="ca-ES" sz="1300" dirty="0">
                <a:latin typeface="Arial" pitchFamily="34" charset="0"/>
                <a:cs typeface="Arial" pitchFamily="34" charset="0"/>
              </a:rPr>
              <a:t>Pla de formació trànsit</a:t>
            </a:r>
          </a:p>
          <a:p>
            <a:pPr lvl="2"/>
            <a:r>
              <a:rPr lang="ca-ES" sz="1300" dirty="0" smtClean="0">
                <a:latin typeface="Arial" pitchFamily="34" charset="0"/>
                <a:cs typeface="Arial" pitchFamily="34" charset="0"/>
              </a:rPr>
              <a:t>Pla de formació tributària</a:t>
            </a:r>
          </a:p>
          <a:p>
            <a:pPr lvl="1">
              <a:buFont typeface="Arial" pitchFamily="34" charset="0"/>
              <a:buChar char="•"/>
            </a:pPr>
            <a:endParaRPr lang="ca-ES" sz="1000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ca-ES" sz="1700" b="1" dirty="0">
                <a:latin typeface="Arial" pitchFamily="34" charset="0"/>
                <a:cs typeface="Arial" pitchFamily="34" charset="0"/>
              </a:rPr>
              <a:t>Canvi d’estructura per reforçar la gestió </a:t>
            </a:r>
            <a:r>
              <a:rPr lang="ca-ES" sz="1700" b="1" dirty="0" smtClean="0">
                <a:latin typeface="Arial" pitchFamily="34" charset="0"/>
                <a:cs typeface="Arial" pitchFamily="34" charset="0"/>
              </a:rPr>
              <a:t>recaptatòria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ca-ES" sz="1000" b="1" dirty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ca-ES" sz="1700" b="1" dirty="0" smtClean="0">
                <a:latin typeface="Arial" pitchFamily="34" charset="0"/>
                <a:cs typeface="Arial" pitchFamily="34" charset="0"/>
              </a:rPr>
              <a:t>Visió fiscal de les dades derivades de gestió municipal</a:t>
            </a:r>
            <a:endParaRPr lang="ca-ES" sz="17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Contenidor de contingut 3"/>
          <p:cNvSpPr txBox="1">
            <a:spLocks/>
          </p:cNvSpPr>
          <p:nvPr/>
        </p:nvSpPr>
        <p:spPr>
          <a:xfrm>
            <a:off x="467545" y="1834070"/>
            <a:ext cx="4176464" cy="2891074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47675" lvl="1" indent="0">
              <a:buNone/>
            </a:pPr>
            <a:r>
              <a:rPr lang="ca-ES" sz="17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Millora de l’èxit recaptatori</a:t>
            </a:r>
            <a:br>
              <a:rPr lang="ca-ES" sz="17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ca-ES" sz="17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(94,5%, el més alt de l’Estat)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a-ES" sz="1700" b="1" dirty="0">
                <a:latin typeface="Arial" pitchFamily="34" charset="0"/>
                <a:cs typeface="Arial" pitchFamily="34" charset="0"/>
              </a:rPr>
              <a:t>Publicació anual dels contribuents amb deute tributari superior a </a:t>
            </a:r>
            <a:r>
              <a:rPr lang="ca-ES" sz="1700" b="1" dirty="0" smtClean="0">
                <a:latin typeface="Arial" pitchFamily="34" charset="0"/>
                <a:cs typeface="Arial" pitchFamily="34" charset="0"/>
              </a:rPr>
              <a:t>1 M€</a:t>
            </a:r>
            <a:r>
              <a:rPr lang="ca-ES" sz="1700" b="1" dirty="0">
                <a:latin typeface="Arial" pitchFamily="34" charset="0"/>
                <a:cs typeface="Arial" pitchFamily="34" charset="0"/>
              </a:rPr>
              <a:t>.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ca-ES" sz="1000" b="1" dirty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ca-ES" sz="1700" b="1" dirty="0">
                <a:latin typeface="Arial" pitchFamily="34" charset="0"/>
                <a:cs typeface="Arial" pitchFamily="34" charset="0"/>
              </a:rPr>
              <a:t>Actuacions de notificació de deutes a l’estranger.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ca-ES" sz="1000" b="1" dirty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ca-ES" sz="1700" b="1" dirty="0">
                <a:latin typeface="Arial" pitchFamily="34" charset="0"/>
                <a:cs typeface="Arial" pitchFamily="34" charset="0"/>
              </a:rPr>
              <a:t>Derivació de responsabilitats en els administradors d’empreses.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ca-ES" sz="1000" b="1" dirty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ca-ES" sz="1700" b="1" dirty="0" smtClean="0">
                <a:latin typeface="Arial" pitchFamily="34" charset="0"/>
                <a:cs typeface="Arial" pitchFamily="34" charset="0"/>
              </a:rPr>
              <a:t>Ampliació i millora de tràmits telemàtics i generació d’esborranys </a:t>
            </a:r>
            <a:r>
              <a:rPr lang="ca-ES" sz="1700" b="1" dirty="0" err="1" smtClean="0">
                <a:latin typeface="Arial" pitchFamily="34" charset="0"/>
                <a:cs typeface="Arial" pitchFamily="34" charset="0"/>
              </a:rPr>
              <a:t>d’autodeclaració</a:t>
            </a:r>
            <a:endParaRPr lang="ca-ES" sz="17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ítol 1"/>
          <p:cNvSpPr txBox="1">
            <a:spLocks/>
          </p:cNvSpPr>
          <p:nvPr/>
        </p:nvSpPr>
        <p:spPr>
          <a:xfrm>
            <a:off x="891752" y="640894"/>
            <a:ext cx="7787208" cy="711911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sz="2500" b="1" dirty="0" smtClean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PROCEDIMENTS </a:t>
            </a:r>
            <a:r>
              <a:rPr lang="ca-ES" sz="2500" b="1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 </a:t>
            </a:r>
            <a:r>
              <a:rPr lang="ca-ES" sz="2500" b="1" dirty="0" smtClean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MITJANS</a:t>
            </a:r>
            <a:endParaRPr lang="ca-ES" sz="2500" b="1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5757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49CD-9692-4C24-BA90-BBA7E1AE662A}" type="slidenum">
              <a:rPr lang="ca-ES" smtClean="0"/>
              <a:pPr/>
              <a:t>7</a:t>
            </a:fld>
            <a:endParaRPr lang="ca-ES"/>
          </a:p>
        </p:txBody>
      </p:sp>
      <p:sp>
        <p:nvSpPr>
          <p:cNvPr id="3" name="QuadreDeText 2"/>
          <p:cNvSpPr txBox="1"/>
          <p:nvPr/>
        </p:nvSpPr>
        <p:spPr>
          <a:xfrm>
            <a:off x="996347" y="714275"/>
            <a:ext cx="78160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400"/>
              </a:lnSpc>
            </a:pPr>
            <a:r>
              <a:rPr lang="ca-ES" sz="2500" b="1" dirty="0" smtClean="0">
                <a:latin typeface="Arial" pitchFamily="34" charset="0"/>
                <a:cs typeface="Arial" pitchFamily="34" charset="0"/>
              </a:rPr>
              <a:t>CANVI DE PARADIGMA: Reduir la bretxa fiscal per disposar de més recursos per a la despesa social</a:t>
            </a:r>
            <a:endParaRPr lang="ca-ES" sz="2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QuadreDeText 20"/>
          <p:cNvSpPr txBox="1"/>
          <p:nvPr/>
        </p:nvSpPr>
        <p:spPr>
          <a:xfrm>
            <a:off x="899592" y="2371726"/>
            <a:ext cx="14126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a-ES" sz="1200" b="1" dirty="0" smtClean="0"/>
              <a:t>MODEL ACTUAL</a:t>
            </a:r>
          </a:p>
          <a:p>
            <a:pPr algn="ctr"/>
            <a:r>
              <a:rPr lang="ca-ES" sz="1200" b="1" dirty="0" smtClean="0">
                <a:solidFill>
                  <a:srgbClr val="FF0000"/>
                </a:solidFill>
              </a:rPr>
              <a:t>Petits Contribuents</a:t>
            </a:r>
            <a:endParaRPr lang="ca-ES" sz="1200" b="1" dirty="0">
              <a:solidFill>
                <a:srgbClr val="FF0000"/>
              </a:solidFill>
            </a:endParaRPr>
          </a:p>
        </p:txBody>
      </p:sp>
      <p:sp>
        <p:nvSpPr>
          <p:cNvPr id="23" name="QuadreDeText 22"/>
          <p:cNvSpPr txBox="1"/>
          <p:nvPr/>
        </p:nvSpPr>
        <p:spPr>
          <a:xfrm>
            <a:off x="2844973" y="2371726"/>
            <a:ext cx="14207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a-ES" sz="1200" b="1" dirty="0" smtClean="0"/>
              <a:t>NOU MODEL</a:t>
            </a:r>
          </a:p>
          <a:p>
            <a:pPr algn="ctr"/>
            <a:r>
              <a:rPr lang="ca-ES" sz="1200" b="1" dirty="0" smtClean="0">
                <a:solidFill>
                  <a:srgbClr val="FF0000"/>
                </a:solidFill>
              </a:rPr>
              <a:t>Grans Contribuents</a:t>
            </a:r>
            <a:endParaRPr lang="ca-ES" sz="1200" b="1" dirty="0">
              <a:solidFill>
                <a:srgbClr val="FF0000"/>
              </a:solidFill>
            </a:endParaRPr>
          </a:p>
        </p:txBody>
      </p:sp>
      <p:sp>
        <p:nvSpPr>
          <p:cNvPr id="9" name="Fletxa cap avall 8"/>
          <p:cNvSpPr/>
          <p:nvPr/>
        </p:nvSpPr>
        <p:spPr>
          <a:xfrm rot="16200000">
            <a:off x="2044438" y="2262466"/>
            <a:ext cx="1129152" cy="680185"/>
          </a:xfrm>
          <a:prstGeom prst="downArrow">
            <a:avLst>
              <a:gd name="adj1" fmla="val 77319"/>
              <a:gd name="adj2" fmla="val 70579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24" name="QuadreDeText 23"/>
          <p:cNvSpPr txBox="1"/>
          <p:nvPr/>
        </p:nvSpPr>
        <p:spPr>
          <a:xfrm>
            <a:off x="1645584" y="3135606"/>
            <a:ext cx="17409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1200" b="1" dirty="0" smtClean="0"/>
              <a:t>Mantenir el percentatge d’èxit en la recaptació</a:t>
            </a:r>
            <a:endParaRPr lang="ca-ES" sz="1200" b="1" dirty="0">
              <a:solidFill>
                <a:srgbClr val="FF0000"/>
              </a:solidFill>
            </a:endParaRPr>
          </a:p>
        </p:txBody>
      </p:sp>
      <p:sp>
        <p:nvSpPr>
          <p:cNvPr id="26" name="QuadreDeText 25"/>
          <p:cNvSpPr txBox="1"/>
          <p:nvPr/>
        </p:nvSpPr>
        <p:spPr>
          <a:xfrm>
            <a:off x="1111264" y="4324361"/>
            <a:ext cx="38884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2400" b="1" dirty="0" smtClean="0"/>
              <a:t>L’objectiu no és que les persones paguin més, sinó </a:t>
            </a:r>
            <a:r>
              <a:rPr lang="ca-ES" sz="2400" b="1" dirty="0" smtClean="0">
                <a:solidFill>
                  <a:srgbClr val="FF0000"/>
                </a:solidFill>
              </a:rPr>
              <a:t>que pagui qui ha de pagar</a:t>
            </a:r>
            <a:endParaRPr lang="ca-ES" sz="2400" b="1" dirty="0">
              <a:solidFill>
                <a:srgbClr val="FF0000"/>
              </a:solidFill>
            </a:endParaRPr>
          </a:p>
        </p:txBody>
      </p:sp>
      <p:grpSp>
        <p:nvGrpSpPr>
          <p:cNvPr id="30" name="Agrupa 29"/>
          <p:cNvGrpSpPr/>
          <p:nvPr/>
        </p:nvGrpSpPr>
        <p:grpSpPr>
          <a:xfrm>
            <a:off x="5455187" y="2980424"/>
            <a:ext cx="3024336" cy="3184880"/>
            <a:chOff x="4640411" y="2692392"/>
            <a:chExt cx="3024336" cy="3184880"/>
          </a:xfrm>
        </p:grpSpPr>
        <p:grpSp>
          <p:nvGrpSpPr>
            <p:cNvPr id="10" name="Agrupa 9"/>
            <p:cNvGrpSpPr/>
            <p:nvPr/>
          </p:nvGrpSpPr>
          <p:grpSpPr>
            <a:xfrm>
              <a:off x="4640411" y="2852936"/>
              <a:ext cx="3024336" cy="3024336"/>
              <a:chOff x="4640411" y="3061588"/>
              <a:chExt cx="3024336" cy="3024336"/>
            </a:xfrm>
          </p:grpSpPr>
          <p:grpSp>
            <p:nvGrpSpPr>
              <p:cNvPr id="41" name="Agrupa 40"/>
              <p:cNvGrpSpPr/>
              <p:nvPr/>
            </p:nvGrpSpPr>
            <p:grpSpPr>
              <a:xfrm>
                <a:off x="4640411" y="3061588"/>
                <a:ext cx="3024336" cy="3024336"/>
                <a:chOff x="3014186" y="2832047"/>
                <a:chExt cx="3024336" cy="3024336"/>
              </a:xfrm>
            </p:grpSpPr>
            <p:sp>
              <p:nvSpPr>
                <p:cNvPr id="4" name="Oval 3"/>
                <p:cNvSpPr/>
                <p:nvPr/>
              </p:nvSpPr>
              <p:spPr>
                <a:xfrm>
                  <a:off x="3014186" y="2832047"/>
                  <a:ext cx="3024336" cy="3024336"/>
                </a:xfrm>
                <a:prstGeom prst="ellipse">
                  <a:avLst/>
                </a:prstGeom>
                <a:solidFill>
                  <a:srgbClr val="1F497D">
                    <a:alpha val="10196"/>
                  </a:srgbClr>
                </a:solidFill>
                <a:ln w="1270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a-ES"/>
                </a:p>
              </p:txBody>
            </p:sp>
            <p:sp>
              <p:nvSpPr>
                <p:cNvPr id="5" name="Oval 4"/>
                <p:cNvSpPr/>
                <p:nvPr/>
              </p:nvSpPr>
              <p:spPr>
                <a:xfrm>
                  <a:off x="3228883" y="3261440"/>
                  <a:ext cx="2594943" cy="2594943"/>
                </a:xfrm>
                <a:prstGeom prst="ellipse">
                  <a:avLst/>
                </a:prstGeom>
                <a:solidFill>
                  <a:schemeClr val="tx2"/>
                </a:solidFill>
                <a:ln w="1270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a-ES"/>
                </a:p>
              </p:txBody>
            </p:sp>
            <p:sp>
              <p:nvSpPr>
                <p:cNvPr id="6" name="Oval 5"/>
                <p:cNvSpPr>
                  <a:spLocks noChangeAspect="1"/>
                </p:cNvSpPr>
                <p:nvPr/>
              </p:nvSpPr>
              <p:spPr>
                <a:xfrm>
                  <a:off x="3280295" y="3364265"/>
                  <a:ext cx="2492118" cy="2492118"/>
                </a:xfrm>
                <a:prstGeom prst="ellipse">
                  <a:avLst/>
                </a:prstGeom>
                <a:pattFill prst="wdUpDiag">
                  <a:fgClr>
                    <a:schemeClr val="tx2"/>
                  </a:fgClr>
                  <a:bgClr>
                    <a:schemeClr val="bg1"/>
                  </a:bgClr>
                </a:pattFill>
                <a:ln w="1270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a-ES">
                    <a:ln>
                      <a:solidFill>
                        <a:srgbClr val="FF0000"/>
                      </a:solidFill>
                    </a:ln>
                  </a:endParaRPr>
                </a:p>
              </p:txBody>
            </p:sp>
          </p:grpSp>
          <p:sp>
            <p:nvSpPr>
              <p:cNvPr id="7" name="QuadreDeText 6"/>
              <p:cNvSpPr txBox="1"/>
              <p:nvPr/>
            </p:nvSpPr>
            <p:spPr>
              <a:xfrm>
                <a:off x="5747052" y="4012208"/>
                <a:ext cx="808235" cy="15696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a-ES" sz="9600" b="1" dirty="0" smtClean="0">
                    <a:solidFill>
                      <a:schemeClr val="tx2"/>
                    </a:solidFill>
                  </a:rPr>
                  <a:t>€</a:t>
                </a:r>
                <a:endParaRPr lang="ca-ES" sz="9600" b="1" dirty="0">
                  <a:solidFill>
                    <a:schemeClr val="tx2"/>
                  </a:solidFill>
                </a:endParaRPr>
              </a:p>
            </p:txBody>
          </p:sp>
        </p:grpSp>
        <p:cxnSp>
          <p:nvCxnSpPr>
            <p:cNvPr id="27" name="Connector recte 26"/>
            <p:cNvCxnSpPr>
              <a:stCxn id="4" idx="1"/>
              <a:endCxn id="4" idx="7"/>
            </p:cNvCxnSpPr>
            <p:nvPr/>
          </p:nvCxnSpPr>
          <p:spPr>
            <a:xfrm>
              <a:off x="5083315" y="3295840"/>
              <a:ext cx="2138528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Connector de fletxa recta 28"/>
            <p:cNvCxnSpPr/>
            <p:nvPr/>
          </p:nvCxnSpPr>
          <p:spPr>
            <a:xfrm flipV="1">
              <a:off x="5116165" y="2705903"/>
              <a:ext cx="0" cy="589937"/>
            </a:xfrm>
            <a:prstGeom prst="straightConnector1">
              <a:avLst/>
            </a:prstGeom>
            <a:ln w="38100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Connector de fletxa recta 31"/>
            <p:cNvCxnSpPr/>
            <p:nvPr/>
          </p:nvCxnSpPr>
          <p:spPr>
            <a:xfrm flipV="1">
              <a:off x="5818058" y="2713149"/>
              <a:ext cx="0" cy="589937"/>
            </a:xfrm>
            <a:prstGeom prst="straightConnector1">
              <a:avLst/>
            </a:prstGeom>
            <a:ln w="38100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onnector de fletxa recta 32"/>
            <p:cNvCxnSpPr/>
            <p:nvPr/>
          </p:nvCxnSpPr>
          <p:spPr>
            <a:xfrm flipV="1">
              <a:off x="6519951" y="2692392"/>
              <a:ext cx="0" cy="589937"/>
            </a:xfrm>
            <a:prstGeom prst="straightConnector1">
              <a:avLst/>
            </a:prstGeom>
            <a:ln w="38100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Connector de fletxa recta 33"/>
            <p:cNvCxnSpPr/>
            <p:nvPr/>
          </p:nvCxnSpPr>
          <p:spPr>
            <a:xfrm flipV="1">
              <a:off x="7221843" y="2713149"/>
              <a:ext cx="0" cy="589937"/>
            </a:xfrm>
            <a:prstGeom prst="straightConnector1">
              <a:avLst/>
            </a:prstGeom>
            <a:ln w="38100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QuadreDeText 34"/>
          <p:cNvSpPr txBox="1"/>
          <p:nvPr/>
        </p:nvSpPr>
        <p:spPr>
          <a:xfrm>
            <a:off x="5275643" y="1828296"/>
            <a:ext cx="3383424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b="1" dirty="0" smtClean="0"/>
              <a:t>Reducció de la bretxa fiscal (2016-2018) en:</a:t>
            </a:r>
          </a:p>
          <a:p>
            <a:pPr algn="ctr"/>
            <a:r>
              <a:rPr lang="ca-ES" sz="3200" b="1" dirty="0" smtClean="0">
                <a:solidFill>
                  <a:srgbClr val="FF0000"/>
                </a:solidFill>
              </a:rPr>
              <a:t>56,6 M€</a:t>
            </a:r>
            <a:endParaRPr lang="ca-E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642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86644" y="642918"/>
            <a:ext cx="1785918" cy="6429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5" name="Rectangle 4"/>
          <p:cNvSpPr/>
          <p:nvPr/>
        </p:nvSpPr>
        <p:spPr>
          <a:xfrm>
            <a:off x="0" y="27384"/>
            <a:ext cx="9144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pic>
        <p:nvPicPr>
          <p:cNvPr id="6" name="Imatge 5"/>
          <p:cNvPicPr/>
          <p:nvPr/>
        </p:nvPicPr>
        <p:blipFill>
          <a:blip r:embed="rId3" cstate="print"/>
          <a:stretch>
            <a:fillRect/>
          </a:stretch>
        </p:blipFill>
        <p:spPr bwMode="auto">
          <a:xfrm>
            <a:off x="6365259" y="2258705"/>
            <a:ext cx="2778741" cy="45992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14678" y="2928934"/>
            <a:ext cx="2928958" cy="862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2" name="QuadreDeText 21"/>
          <p:cNvSpPr txBox="1"/>
          <p:nvPr/>
        </p:nvSpPr>
        <p:spPr>
          <a:xfrm>
            <a:off x="3245163" y="3717031"/>
            <a:ext cx="2739020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sz="1700" b="1" dirty="0" smtClean="0"/>
              <a:t>Institut Municipal d’Hisenda</a:t>
            </a:r>
            <a:endParaRPr lang="ca-ES" sz="17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4742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lantilla blanca Ajuntament_IMH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Plantilla blanca Ajuntament_IMH</Template>
  <TotalTime>15731</TotalTime>
  <Words>580</Words>
  <Application>Microsoft Office PowerPoint</Application>
  <PresentationFormat>Presentació en pantalla (4:3)</PresentationFormat>
  <Paragraphs>131</Paragraphs>
  <Slides>8</Slides>
  <Notes>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Títols de les diapositives</vt:lpstr>
      </vt:variant>
      <vt:variant>
        <vt:i4>8</vt:i4>
      </vt:variant>
    </vt:vector>
  </HeadingPairs>
  <TitlesOfParts>
    <vt:vector size="9" baseType="lpstr">
      <vt:lpstr>Plantilla blanca Ajuntament_IMH</vt:lpstr>
      <vt:lpstr>Presentació del PowerPoint</vt:lpstr>
      <vt:lpstr>Canvi de paradigma en la gestió tributària</vt:lpstr>
      <vt:lpstr>Presentació del PowerPoint</vt:lpstr>
      <vt:lpstr>Presentació del PowerPoint</vt:lpstr>
      <vt:lpstr>COOPERACIÓ: col·laboració amb altres administracions i creuament de dades</vt:lpstr>
      <vt:lpstr>Presentació del PowerPoint</vt:lpstr>
      <vt:lpstr>Presentació del PowerPoint</vt:lpstr>
      <vt:lpstr>Presentació del PowerPoint</vt:lpstr>
    </vt:vector>
  </TitlesOfParts>
  <Company>IMI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 del PowerPoint</dc:title>
  <dc:creator>BERRUEZO CARRETERO, JUAN ANGEL</dc:creator>
  <cp:lastModifiedBy>Ajuntament de Barcelona</cp:lastModifiedBy>
  <cp:revision>570</cp:revision>
  <cp:lastPrinted>2018-09-25T08:32:33Z</cp:lastPrinted>
  <dcterms:created xsi:type="dcterms:W3CDTF">2017-10-27T09:30:54Z</dcterms:created>
  <dcterms:modified xsi:type="dcterms:W3CDTF">2018-09-25T09:56:23Z</dcterms:modified>
</cp:coreProperties>
</file>