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5"/>
  </p:notesMasterIdLst>
  <p:handoutMasterIdLst>
    <p:handoutMasterId r:id="rId26"/>
  </p:handoutMasterIdLst>
  <p:sldIdLst>
    <p:sldId id="302" r:id="rId2"/>
    <p:sldId id="459" r:id="rId3"/>
    <p:sldId id="460" r:id="rId4"/>
    <p:sldId id="461" r:id="rId5"/>
    <p:sldId id="462" r:id="rId6"/>
    <p:sldId id="466" r:id="rId7"/>
    <p:sldId id="467" r:id="rId8"/>
    <p:sldId id="468" r:id="rId9"/>
    <p:sldId id="480" r:id="rId10"/>
    <p:sldId id="463" r:id="rId11"/>
    <p:sldId id="465" r:id="rId12"/>
    <p:sldId id="469" r:id="rId13"/>
    <p:sldId id="478" r:id="rId14"/>
    <p:sldId id="471" r:id="rId15"/>
    <p:sldId id="470" r:id="rId16"/>
    <p:sldId id="479" r:id="rId17"/>
    <p:sldId id="472" r:id="rId18"/>
    <p:sldId id="473" r:id="rId19"/>
    <p:sldId id="477" r:id="rId20"/>
    <p:sldId id="475" r:id="rId21"/>
    <p:sldId id="474" r:id="rId22"/>
    <p:sldId id="476" r:id="rId23"/>
    <p:sldId id="458" r:id="rId24"/>
  </p:sldIdLst>
  <p:sldSz cx="9144000" cy="6858000" type="screen4x3"/>
  <p:notesSz cx="6797675" cy="9872663"/>
  <p:defaultTextStyle>
    <a:defPPr>
      <a:defRPr lang="ca-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CB2C3"/>
    <a:srgbClr val="16E81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Sin estilo ni cuadrícul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Sense estil, quadrícula de taula">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2833802-FEF1-4C79-8D5D-14CF1EAF98D9}" styleName="Estil clar 2 - èmfasi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2" autoAdjust="0"/>
    <p:restoredTop sz="94660"/>
  </p:normalViewPr>
  <p:slideViewPr>
    <p:cSldViewPr snapToGrid="0">
      <p:cViewPr>
        <p:scale>
          <a:sx n="110" d="100"/>
          <a:sy n="110" d="100"/>
        </p:scale>
        <p:origin x="-1566" y="-15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57"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Contenidor de capçalera 1"/>
          <p:cNvSpPr>
            <a:spLocks noGrp="1"/>
          </p:cNvSpPr>
          <p:nvPr>
            <p:ph type="hdr" sz="quarter"/>
          </p:nvPr>
        </p:nvSpPr>
        <p:spPr>
          <a:xfrm>
            <a:off x="1" y="3"/>
            <a:ext cx="2946400" cy="494187"/>
          </a:xfrm>
          <a:prstGeom prst="rect">
            <a:avLst/>
          </a:prstGeom>
        </p:spPr>
        <p:txBody>
          <a:bodyPr vert="horz" lIns="91440" tIns="45720" rIns="91440" bIns="45720" rtlCol="0"/>
          <a:lstStyle>
            <a:lvl1pPr algn="l">
              <a:defRPr sz="1200"/>
            </a:lvl1pPr>
          </a:lstStyle>
          <a:p>
            <a:endParaRPr lang="ca-ES"/>
          </a:p>
        </p:txBody>
      </p:sp>
      <p:sp>
        <p:nvSpPr>
          <p:cNvPr id="3" name="Contenidor de data 2"/>
          <p:cNvSpPr>
            <a:spLocks noGrp="1"/>
          </p:cNvSpPr>
          <p:nvPr>
            <p:ph type="dt" sz="quarter" idx="1"/>
          </p:nvPr>
        </p:nvSpPr>
        <p:spPr>
          <a:xfrm>
            <a:off x="3849689" y="3"/>
            <a:ext cx="2946400" cy="494187"/>
          </a:xfrm>
          <a:prstGeom prst="rect">
            <a:avLst/>
          </a:prstGeom>
        </p:spPr>
        <p:txBody>
          <a:bodyPr vert="horz" lIns="91440" tIns="45720" rIns="91440" bIns="45720" rtlCol="0"/>
          <a:lstStyle>
            <a:lvl1pPr algn="r">
              <a:defRPr sz="1200"/>
            </a:lvl1pPr>
          </a:lstStyle>
          <a:p>
            <a:fld id="{E9ABE950-82BD-451B-BE2F-17FCA3245442}" type="datetimeFigureOut">
              <a:rPr lang="ca-ES" smtClean="0"/>
              <a:t>04/07/2018</a:t>
            </a:fld>
            <a:endParaRPr lang="ca-ES"/>
          </a:p>
        </p:txBody>
      </p:sp>
      <p:sp>
        <p:nvSpPr>
          <p:cNvPr id="4" name="Contenidor de peu de pàgina 3"/>
          <p:cNvSpPr>
            <a:spLocks noGrp="1"/>
          </p:cNvSpPr>
          <p:nvPr>
            <p:ph type="ftr" sz="quarter" idx="2"/>
          </p:nvPr>
        </p:nvSpPr>
        <p:spPr>
          <a:xfrm>
            <a:off x="1" y="9376902"/>
            <a:ext cx="2946400" cy="494185"/>
          </a:xfrm>
          <a:prstGeom prst="rect">
            <a:avLst/>
          </a:prstGeom>
        </p:spPr>
        <p:txBody>
          <a:bodyPr vert="horz" lIns="91440" tIns="45720" rIns="91440" bIns="45720" rtlCol="0" anchor="b"/>
          <a:lstStyle>
            <a:lvl1pPr algn="l">
              <a:defRPr sz="1200"/>
            </a:lvl1pPr>
          </a:lstStyle>
          <a:p>
            <a:endParaRPr lang="ca-ES"/>
          </a:p>
        </p:txBody>
      </p:sp>
      <p:sp>
        <p:nvSpPr>
          <p:cNvPr id="5" name="Contenidor de número de diapositiva 4"/>
          <p:cNvSpPr>
            <a:spLocks noGrp="1"/>
          </p:cNvSpPr>
          <p:nvPr>
            <p:ph type="sldNum" sz="quarter" idx="3"/>
          </p:nvPr>
        </p:nvSpPr>
        <p:spPr>
          <a:xfrm>
            <a:off x="3849689" y="9376902"/>
            <a:ext cx="2946400" cy="494185"/>
          </a:xfrm>
          <a:prstGeom prst="rect">
            <a:avLst/>
          </a:prstGeom>
        </p:spPr>
        <p:txBody>
          <a:bodyPr vert="horz" lIns="91440" tIns="45720" rIns="91440" bIns="45720" rtlCol="0" anchor="b"/>
          <a:lstStyle>
            <a:lvl1pPr algn="r">
              <a:defRPr sz="1200"/>
            </a:lvl1pPr>
          </a:lstStyle>
          <a:p>
            <a:fld id="{E4E81CD4-DC0B-429F-8463-2927331AABDD}" type="slidenum">
              <a:rPr lang="ca-ES" smtClean="0"/>
              <a:t>‹#›</a:t>
            </a:fld>
            <a:endParaRPr lang="ca-ES"/>
          </a:p>
        </p:txBody>
      </p:sp>
    </p:spTree>
    <p:extLst>
      <p:ext uri="{BB962C8B-B14F-4D97-AF65-F5344CB8AC3E}">
        <p14:creationId xmlns:p14="http://schemas.microsoft.com/office/powerpoint/2010/main" val="334179977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Contenidor de capçalera 1"/>
          <p:cNvSpPr>
            <a:spLocks noGrp="1"/>
          </p:cNvSpPr>
          <p:nvPr>
            <p:ph type="hdr" sz="quarter"/>
          </p:nvPr>
        </p:nvSpPr>
        <p:spPr>
          <a:xfrm>
            <a:off x="3" y="0"/>
            <a:ext cx="2946189" cy="493633"/>
          </a:xfrm>
          <a:prstGeom prst="rect">
            <a:avLst/>
          </a:prstGeom>
        </p:spPr>
        <p:txBody>
          <a:bodyPr vert="horz" lIns="91568" tIns="45784" rIns="91568" bIns="45784" rtlCol="0"/>
          <a:lstStyle>
            <a:lvl1pPr algn="l">
              <a:defRPr sz="1200"/>
            </a:lvl1pPr>
          </a:lstStyle>
          <a:p>
            <a:endParaRPr lang="ca-ES"/>
          </a:p>
        </p:txBody>
      </p:sp>
      <p:sp>
        <p:nvSpPr>
          <p:cNvPr id="3" name="Contenidor de data 2"/>
          <p:cNvSpPr>
            <a:spLocks noGrp="1"/>
          </p:cNvSpPr>
          <p:nvPr>
            <p:ph type="dt" idx="1"/>
          </p:nvPr>
        </p:nvSpPr>
        <p:spPr>
          <a:xfrm>
            <a:off x="3849902" y="0"/>
            <a:ext cx="2946189" cy="493633"/>
          </a:xfrm>
          <a:prstGeom prst="rect">
            <a:avLst/>
          </a:prstGeom>
        </p:spPr>
        <p:txBody>
          <a:bodyPr vert="horz" lIns="91568" tIns="45784" rIns="91568" bIns="45784" rtlCol="0"/>
          <a:lstStyle>
            <a:lvl1pPr algn="r">
              <a:defRPr sz="1200"/>
            </a:lvl1pPr>
          </a:lstStyle>
          <a:p>
            <a:fld id="{C1C62002-9BB6-4B8C-9B5C-321F29F37581}" type="datetimeFigureOut">
              <a:rPr lang="ca-ES" smtClean="0"/>
              <a:t>04/07/2018</a:t>
            </a:fld>
            <a:endParaRPr lang="ca-ES"/>
          </a:p>
        </p:txBody>
      </p:sp>
      <p:sp>
        <p:nvSpPr>
          <p:cNvPr id="4" name="Contenidor d'imatge de diapositiva 3"/>
          <p:cNvSpPr>
            <a:spLocks noGrp="1" noRot="1" noChangeAspect="1"/>
          </p:cNvSpPr>
          <p:nvPr>
            <p:ph type="sldImg" idx="2"/>
          </p:nvPr>
        </p:nvSpPr>
        <p:spPr>
          <a:xfrm>
            <a:off x="930275" y="739775"/>
            <a:ext cx="4937125" cy="3703638"/>
          </a:xfrm>
          <a:prstGeom prst="rect">
            <a:avLst/>
          </a:prstGeom>
          <a:noFill/>
          <a:ln w="12700">
            <a:solidFill>
              <a:prstClr val="black"/>
            </a:solidFill>
          </a:ln>
        </p:spPr>
        <p:txBody>
          <a:bodyPr vert="horz" lIns="91568" tIns="45784" rIns="91568" bIns="45784" rtlCol="0" anchor="ctr"/>
          <a:lstStyle/>
          <a:p>
            <a:endParaRPr lang="ca-ES"/>
          </a:p>
        </p:txBody>
      </p:sp>
      <p:sp>
        <p:nvSpPr>
          <p:cNvPr id="5" name="Contenidor de notes 4"/>
          <p:cNvSpPr>
            <a:spLocks noGrp="1"/>
          </p:cNvSpPr>
          <p:nvPr>
            <p:ph type="body" sz="quarter" idx="3"/>
          </p:nvPr>
        </p:nvSpPr>
        <p:spPr>
          <a:xfrm>
            <a:off x="679768" y="4689517"/>
            <a:ext cx="5438140" cy="4442698"/>
          </a:xfrm>
          <a:prstGeom prst="rect">
            <a:avLst/>
          </a:prstGeom>
        </p:spPr>
        <p:txBody>
          <a:bodyPr vert="horz" lIns="91568" tIns="45784" rIns="91568" bIns="45784" rtlCol="0"/>
          <a:lstStyle/>
          <a:p>
            <a:pPr lvl="0"/>
            <a:r>
              <a:rPr lang="ca-ES"/>
              <a:t>Feu clic aquí per editar estils</a:t>
            </a:r>
          </a:p>
          <a:p>
            <a:pPr lvl="1"/>
            <a:r>
              <a:rPr lang="ca-ES"/>
              <a:t>Segon nivell</a:t>
            </a:r>
          </a:p>
          <a:p>
            <a:pPr lvl="2"/>
            <a:r>
              <a:rPr lang="ca-ES"/>
              <a:t>Tercer nivell</a:t>
            </a:r>
          </a:p>
          <a:p>
            <a:pPr lvl="3"/>
            <a:r>
              <a:rPr lang="ca-ES"/>
              <a:t>Quart nivell</a:t>
            </a:r>
          </a:p>
          <a:p>
            <a:pPr lvl="4"/>
            <a:r>
              <a:rPr lang="ca-ES"/>
              <a:t>Cinquè nivell</a:t>
            </a:r>
          </a:p>
        </p:txBody>
      </p:sp>
      <p:sp>
        <p:nvSpPr>
          <p:cNvPr id="6" name="Contenidor de peu de pàgina 5"/>
          <p:cNvSpPr>
            <a:spLocks noGrp="1"/>
          </p:cNvSpPr>
          <p:nvPr>
            <p:ph type="ftr" sz="quarter" idx="4"/>
          </p:nvPr>
        </p:nvSpPr>
        <p:spPr>
          <a:xfrm>
            <a:off x="3" y="9377449"/>
            <a:ext cx="2946189" cy="493633"/>
          </a:xfrm>
          <a:prstGeom prst="rect">
            <a:avLst/>
          </a:prstGeom>
        </p:spPr>
        <p:txBody>
          <a:bodyPr vert="horz" lIns="91568" tIns="45784" rIns="91568" bIns="45784" rtlCol="0" anchor="b"/>
          <a:lstStyle>
            <a:lvl1pPr algn="l">
              <a:defRPr sz="1200"/>
            </a:lvl1pPr>
          </a:lstStyle>
          <a:p>
            <a:endParaRPr lang="ca-ES"/>
          </a:p>
        </p:txBody>
      </p:sp>
      <p:sp>
        <p:nvSpPr>
          <p:cNvPr id="7" name="Contenidor de número de diapositiva 6"/>
          <p:cNvSpPr>
            <a:spLocks noGrp="1"/>
          </p:cNvSpPr>
          <p:nvPr>
            <p:ph type="sldNum" sz="quarter" idx="5"/>
          </p:nvPr>
        </p:nvSpPr>
        <p:spPr>
          <a:xfrm>
            <a:off x="3849902" y="9377449"/>
            <a:ext cx="2946189" cy="493633"/>
          </a:xfrm>
          <a:prstGeom prst="rect">
            <a:avLst/>
          </a:prstGeom>
        </p:spPr>
        <p:txBody>
          <a:bodyPr vert="horz" lIns="91568" tIns="45784" rIns="91568" bIns="45784" rtlCol="0" anchor="b"/>
          <a:lstStyle>
            <a:lvl1pPr algn="r">
              <a:defRPr sz="1200"/>
            </a:lvl1pPr>
          </a:lstStyle>
          <a:p>
            <a:fld id="{16E75185-059D-4197-86C5-F7A1AB028C2A}" type="slidenum">
              <a:rPr lang="ca-ES" smtClean="0"/>
              <a:t>‹#›</a:t>
            </a:fld>
            <a:endParaRPr lang="ca-ES"/>
          </a:p>
        </p:txBody>
      </p:sp>
    </p:spTree>
    <p:extLst>
      <p:ext uri="{BB962C8B-B14F-4D97-AF65-F5344CB8AC3E}">
        <p14:creationId xmlns:p14="http://schemas.microsoft.com/office/powerpoint/2010/main" val="38982346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idor d'imatge de diapositiva 1"/>
          <p:cNvSpPr>
            <a:spLocks noGrp="1" noRot="1" noChangeAspect="1"/>
          </p:cNvSpPr>
          <p:nvPr>
            <p:ph type="sldImg"/>
          </p:nvPr>
        </p:nvSpPr>
        <p:spPr/>
      </p:sp>
      <p:sp>
        <p:nvSpPr>
          <p:cNvPr id="3" name="Contenidor de notes 2"/>
          <p:cNvSpPr>
            <a:spLocks noGrp="1"/>
          </p:cNvSpPr>
          <p:nvPr>
            <p:ph type="body" idx="1"/>
          </p:nvPr>
        </p:nvSpPr>
        <p:spPr/>
        <p:txBody>
          <a:bodyPr/>
          <a:lstStyle/>
          <a:p>
            <a:endParaRPr lang="ca-ES"/>
          </a:p>
        </p:txBody>
      </p:sp>
      <p:sp>
        <p:nvSpPr>
          <p:cNvPr id="4" name="Contenidor de número de diapositiva 3"/>
          <p:cNvSpPr>
            <a:spLocks noGrp="1"/>
          </p:cNvSpPr>
          <p:nvPr>
            <p:ph type="sldNum" sz="quarter" idx="10"/>
          </p:nvPr>
        </p:nvSpPr>
        <p:spPr/>
        <p:txBody>
          <a:bodyPr/>
          <a:lstStyle/>
          <a:p>
            <a:fld id="{1474BB2F-F984-4B4D-84BB-024D5970D5FB}" type="slidenum">
              <a:rPr lang="ca-ES" smtClean="0"/>
              <a:pPr/>
              <a:t>1</a:t>
            </a:fld>
            <a:endParaRPr lang="ca-ES"/>
          </a:p>
        </p:txBody>
      </p:sp>
    </p:spTree>
    <p:extLst>
      <p:ext uri="{BB962C8B-B14F-4D97-AF65-F5344CB8AC3E}">
        <p14:creationId xmlns:p14="http://schemas.microsoft.com/office/powerpoint/2010/main" val="20936633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ca-ES"/>
              <a:t>Haga clic para modificar el estilo de título del patrón</a:t>
            </a:r>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a-ES"/>
              <a:t>Haga clic para modificar el estilo de subtítulo del patrón</a:t>
            </a:r>
          </a:p>
        </p:txBody>
      </p:sp>
      <p:sp>
        <p:nvSpPr>
          <p:cNvPr id="4" name="Marcador de fecha 3"/>
          <p:cNvSpPr>
            <a:spLocks noGrp="1"/>
          </p:cNvSpPr>
          <p:nvPr>
            <p:ph type="dt" sz="half" idx="10"/>
          </p:nvPr>
        </p:nvSpPr>
        <p:spPr/>
        <p:txBody>
          <a:bodyPr/>
          <a:lstStyle/>
          <a:p>
            <a:fld id="{E7D1E109-BACF-4FA5-8772-C9780574F241}" type="datetime1">
              <a:rPr lang="ca-ES" smtClean="0">
                <a:solidFill>
                  <a:prstClr val="black">
                    <a:tint val="75000"/>
                  </a:prstClr>
                </a:solidFill>
              </a:rPr>
              <a:pPr/>
              <a:t>04/07/2018</a:t>
            </a:fld>
            <a:endParaRPr lang="ca-ES">
              <a:solidFill>
                <a:prstClr val="black">
                  <a:tint val="75000"/>
                </a:prstClr>
              </a:solidFill>
            </a:endParaRPr>
          </a:p>
        </p:txBody>
      </p:sp>
      <p:sp>
        <p:nvSpPr>
          <p:cNvPr id="5" name="Marcador de pie de página 4"/>
          <p:cNvSpPr>
            <a:spLocks noGrp="1"/>
          </p:cNvSpPr>
          <p:nvPr>
            <p:ph type="ftr" sz="quarter" idx="11"/>
          </p:nvPr>
        </p:nvSpPr>
        <p:spPr/>
        <p:txBody>
          <a:bodyPr/>
          <a:lstStyle/>
          <a:p>
            <a:endParaRPr lang="ca-ES">
              <a:solidFill>
                <a:prstClr val="black">
                  <a:tint val="75000"/>
                </a:prstClr>
              </a:solidFill>
            </a:endParaRPr>
          </a:p>
        </p:txBody>
      </p:sp>
      <p:sp>
        <p:nvSpPr>
          <p:cNvPr id="6" name="Marcador de número de diapositiva 5"/>
          <p:cNvSpPr>
            <a:spLocks noGrp="1"/>
          </p:cNvSpPr>
          <p:nvPr>
            <p:ph type="sldNum" sz="quarter" idx="12"/>
          </p:nvPr>
        </p:nvSpPr>
        <p:spPr/>
        <p:txBody>
          <a:bodyPr/>
          <a:lstStyle/>
          <a:p>
            <a:fld id="{742549CD-9692-4C24-BA90-BBA7E1AE662A}" type="slidenum">
              <a:rPr lang="ca-ES" smtClean="0"/>
              <a:pPr/>
              <a:t>‹#›</a:t>
            </a:fld>
            <a:endParaRPr lang="ca-ES"/>
          </a:p>
        </p:txBody>
      </p:sp>
      <p:sp>
        <p:nvSpPr>
          <p:cNvPr id="7" name="Marcador de título 1"/>
          <p:cNvSpPr txBox="1">
            <a:spLocks/>
          </p:cNvSpPr>
          <p:nvPr userDrawn="1"/>
        </p:nvSpPr>
        <p:spPr>
          <a:xfrm>
            <a:off x="928662" y="857240"/>
            <a:ext cx="4286280" cy="857248"/>
          </a:xfrm>
          <a:prstGeom prst="rect">
            <a:avLst/>
          </a:prstGeom>
        </p:spPr>
        <p:txBody>
          <a:bodyPr vert="horz" lIns="91440" tIns="45720" rIns="91440" bIns="45720" rtlCol="0" anchor="ctr">
            <a:normAutofit/>
          </a:bodyPr>
          <a:lstStyle/>
          <a:p>
            <a:pPr>
              <a:lnSpc>
                <a:spcPts val="2400"/>
              </a:lnSpc>
              <a:spcBef>
                <a:spcPct val="0"/>
              </a:spcBef>
              <a:defRPr/>
            </a:pPr>
            <a:r>
              <a:rPr lang="ca-ES" sz="2000" b="1" dirty="0" err="1">
                <a:solidFill>
                  <a:prstClr val="black"/>
                </a:solidFill>
                <a:latin typeface="Arial" pitchFamily="34" charset="0"/>
                <a:cs typeface="Arial" pitchFamily="34" charset="0"/>
              </a:rPr>
              <a:t>Haga</a:t>
            </a:r>
            <a:r>
              <a:rPr lang="ca-ES" sz="2000" b="1" dirty="0">
                <a:solidFill>
                  <a:prstClr val="black"/>
                </a:solidFill>
                <a:latin typeface="Arial" pitchFamily="34" charset="0"/>
                <a:cs typeface="Arial" pitchFamily="34" charset="0"/>
              </a:rPr>
              <a:t> clic para modificar el estilo de </a:t>
            </a:r>
            <a:r>
              <a:rPr lang="ca-ES" sz="2000" b="1" dirty="0" err="1">
                <a:solidFill>
                  <a:prstClr val="black"/>
                </a:solidFill>
                <a:latin typeface="Arial" pitchFamily="34" charset="0"/>
                <a:cs typeface="Arial" pitchFamily="34" charset="0"/>
              </a:rPr>
              <a:t>título</a:t>
            </a:r>
            <a:r>
              <a:rPr lang="ca-ES" sz="2000" b="1" dirty="0">
                <a:solidFill>
                  <a:prstClr val="black"/>
                </a:solidFill>
                <a:latin typeface="Arial" pitchFamily="34" charset="0"/>
                <a:cs typeface="Arial" pitchFamily="34" charset="0"/>
              </a:rPr>
              <a:t> del </a:t>
            </a:r>
            <a:r>
              <a:rPr lang="ca-ES" sz="2000" b="1" dirty="0" err="1">
                <a:solidFill>
                  <a:prstClr val="black"/>
                </a:solidFill>
                <a:latin typeface="Arial" pitchFamily="34" charset="0"/>
                <a:cs typeface="Arial" pitchFamily="34" charset="0"/>
              </a:rPr>
              <a:t>patrón</a:t>
            </a:r>
            <a:endParaRPr lang="ca-ES" sz="2000" b="1"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34640904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ca-ES"/>
              <a:t>Haga clic para modificar el estilo de título del patrón</a:t>
            </a:r>
          </a:p>
        </p:txBody>
      </p:sp>
      <p:sp>
        <p:nvSpPr>
          <p:cNvPr id="3" name="Marcador de texto vertical 2"/>
          <p:cNvSpPr>
            <a:spLocks noGrp="1"/>
          </p:cNvSpPr>
          <p:nvPr>
            <p:ph type="body" orient="vert" idx="1"/>
          </p:nvPr>
        </p:nvSpPr>
        <p:spPr/>
        <p:txBody>
          <a:bodyPr vert="eaVert"/>
          <a:lstStyle/>
          <a:p>
            <a:pPr lvl="0"/>
            <a:r>
              <a:rPr lang="ca-ES"/>
              <a:t>Haga clic para modificar el estilo de texto del patrón</a:t>
            </a:r>
          </a:p>
          <a:p>
            <a:pPr lvl="1"/>
            <a:r>
              <a:rPr lang="ca-ES"/>
              <a:t>Segundo nivel</a:t>
            </a:r>
          </a:p>
          <a:p>
            <a:pPr lvl="2"/>
            <a:r>
              <a:rPr lang="ca-ES"/>
              <a:t>Tercer nivel</a:t>
            </a:r>
          </a:p>
          <a:p>
            <a:pPr lvl="3"/>
            <a:r>
              <a:rPr lang="ca-ES"/>
              <a:t>Cuarto nivel</a:t>
            </a:r>
          </a:p>
          <a:p>
            <a:pPr lvl="4"/>
            <a:r>
              <a:rPr lang="ca-ES"/>
              <a:t>Quinto nivel</a:t>
            </a:r>
          </a:p>
        </p:txBody>
      </p:sp>
      <p:sp>
        <p:nvSpPr>
          <p:cNvPr id="4" name="Marcador de fecha 3"/>
          <p:cNvSpPr>
            <a:spLocks noGrp="1"/>
          </p:cNvSpPr>
          <p:nvPr>
            <p:ph type="dt" sz="half" idx="10"/>
          </p:nvPr>
        </p:nvSpPr>
        <p:spPr/>
        <p:txBody>
          <a:bodyPr/>
          <a:lstStyle/>
          <a:p>
            <a:fld id="{DC271D1D-E4FB-4DDD-AA59-8E6CAAD1AC70}" type="datetime1">
              <a:rPr lang="ca-ES" smtClean="0">
                <a:solidFill>
                  <a:prstClr val="black">
                    <a:tint val="75000"/>
                  </a:prstClr>
                </a:solidFill>
              </a:rPr>
              <a:pPr/>
              <a:t>04/07/2018</a:t>
            </a:fld>
            <a:endParaRPr lang="ca-ES">
              <a:solidFill>
                <a:prstClr val="black">
                  <a:tint val="75000"/>
                </a:prstClr>
              </a:solidFill>
            </a:endParaRPr>
          </a:p>
        </p:txBody>
      </p:sp>
      <p:sp>
        <p:nvSpPr>
          <p:cNvPr id="5" name="Marcador de pie de página 4"/>
          <p:cNvSpPr>
            <a:spLocks noGrp="1"/>
          </p:cNvSpPr>
          <p:nvPr>
            <p:ph type="ftr" sz="quarter" idx="11"/>
          </p:nvPr>
        </p:nvSpPr>
        <p:spPr/>
        <p:txBody>
          <a:bodyPr/>
          <a:lstStyle/>
          <a:p>
            <a:endParaRPr lang="ca-ES">
              <a:solidFill>
                <a:prstClr val="black">
                  <a:tint val="75000"/>
                </a:prstClr>
              </a:solidFill>
            </a:endParaRPr>
          </a:p>
        </p:txBody>
      </p:sp>
      <p:sp>
        <p:nvSpPr>
          <p:cNvPr id="6" name="Marcador de número de diapositiva 5"/>
          <p:cNvSpPr>
            <a:spLocks noGrp="1"/>
          </p:cNvSpPr>
          <p:nvPr>
            <p:ph type="sldNum" sz="quarter" idx="12"/>
          </p:nvPr>
        </p:nvSpPr>
        <p:spPr/>
        <p:txBody>
          <a:bodyPr/>
          <a:lstStyle/>
          <a:p>
            <a:fld id="{742549CD-9692-4C24-BA90-BBA7E1AE662A}" type="slidenum">
              <a:rPr lang="ca-ES" smtClean="0"/>
              <a:pPr/>
              <a:t>‹#›</a:t>
            </a:fld>
            <a:endParaRPr lang="ca-ES"/>
          </a:p>
        </p:txBody>
      </p:sp>
    </p:spTree>
    <p:extLst>
      <p:ext uri="{BB962C8B-B14F-4D97-AF65-F5344CB8AC3E}">
        <p14:creationId xmlns:p14="http://schemas.microsoft.com/office/powerpoint/2010/main" val="28259222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ca-ES"/>
              <a:t>Haga clic para modificar el estilo de título del patrón</a:t>
            </a:r>
          </a:p>
        </p:txBody>
      </p:sp>
      <p:sp>
        <p:nvSpPr>
          <p:cNvPr id="3" name="Marcador de texto vertical 2"/>
          <p:cNvSpPr>
            <a:spLocks noGrp="1"/>
          </p:cNvSpPr>
          <p:nvPr>
            <p:ph type="body" orient="vert" idx="1"/>
          </p:nvPr>
        </p:nvSpPr>
        <p:spPr>
          <a:xfrm>
            <a:off x="457200" y="274638"/>
            <a:ext cx="6019800" cy="5851525"/>
          </a:xfrm>
        </p:spPr>
        <p:txBody>
          <a:bodyPr vert="eaVert"/>
          <a:lstStyle/>
          <a:p>
            <a:pPr lvl="0"/>
            <a:r>
              <a:rPr lang="ca-ES"/>
              <a:t>Haga clic para modificar el estilo de texto del patrón</a:t>
            </a:r>
          </a:p>
          <a:p>
            <a:pPr lvl="1"/>
            <a:r>
              <a:rPr lang="ca-ES"/>
              <a:t>Segundo nivel</a:t>
            </a:r>
          </a:p>
          <a:p>
            <a:pPr lvl="2"/>
            <a:r>
              <a:rPr lang="ca-ES"/>
              <a:t>Tercer nivel</a:t>
            </a:r>
          </a:p>
          <a:p>
            <a:pPr lvl="3"/>
            <a:r>
              <a:rPr lang="ca-ES"/>
              <a:t>Cuarto nivel</a:t>
            </a:r>
          </a:p>
          <a:p>
            <a:pPr lvl="4"/>
            <a:r>
              <a:rPr lang="ca-ES"/>
              <a:t>Quinto nivel</a:t>
            </a:r>
          </a:p>
        </p:txBody>
      </p:sp>
      <p:sp>
        <p:nvSpPr>
          <p:cNvPr id="4" name="Marcador de fecha 3"/>
          <p:cNvSpPr>
            <a:spLocks noGrp="1"/>
          </p:cNvSpPr>
          <p:nvPr>
            <p:ph type="dt" sz="half" idx="10"/>
          </p:nvPr>
        </p:nvSpPr>
        <p:spPr/>
        <p:txBody>
          <a:bodyPr/>
          <a:lstStyle/>
          <a:p>
            <a:fld id="{CF516467-FCB3-4188-BBC7-AD7E13AEA121}" type="datetime1">
              <a:rPr lang="ca-ES" smtClean="0">
                <a:solidFill>
                  <a:prstClr val="black">
                    <a:tint val="75000"/>
                  </a:prstClr>
                </a:solidFill>
              </a:rPr>
              <a:pPr/>
              <a:t>04/07/2018</a:t>
            </a:fld>
            <a:endParaRPr lang="ca-ES">
              <a:solidFill>
                <a:prstClr val="black">
                  <a:tint val="75000"/>
                </a:prstClr>
              </a:solidFill>
            </a:endParaRPr>
          </a:p>
        </p:txBody>
      </p:sp>
      <p:sp>
        <p:nvSpPr>
          <p:cNvPr id="5" name="Marcador de pie de página 4"/>
          <p:cNvSpPr>
            <a:spLocks noGrp="1"/>
          </p:cNvSpPr>
          <p:nvPr>
            <p:ph type="ftr" sz="quarter" idx="11"/>
          </p:nvPr>
        </p:nvSpPr>
        <p:spPr/>
        <p:txBody>
          <a:bodyPr/>
          <a:lstStyle/>
          <a:p>
            <a:endParaRPr lang="ca-ES">
              <a:solidFill>
                <a:prstClr val="black">
                  <a:tint val="75000"/>
                </a:prstClr>
              </a:solidFill>
            </a:endParaRPr>
          </a:p>
        </p:txBody>
      </p:sp>
      <p:sp>
        <p:nvSpPr>
          <p:cNvPr id="6" name="Marcador de número de diapositiva 5"/>
          <p:cNvSpPr>
            <a:spLocks noGrp="1"/>
          </p:cNvSpPr>
          <p:nvPr>
            <p:ph type="sldNum" sz="quarter" idx="12"/>
          </p:nvPr>
        </p:nvSpPr>
        <p:spPr/>
        <p:txBody>
          <a:bodyPr/>
          <a:lstStyle/>
          <a:p>
            <a:fld id="{742549CD-9692-4C24-BA90-BBA7E1AE662A}" type="slidenum">
              <a:rPr lang="ca-ES" smtClean="0"/>
              <a:pPr/>
              <a:t>‹#›</a:t>
            </a:fld>
            <a:endParaRPr lang="ca-ES"/>
          </a:p>
        </p:txBody>
      </p:sp>
    </p:spTree>
    <p:extLst>
      <p:ext uri="{BB962C8B-B14F-4D97-AF65-F5344CB8AC3E}">
        <p14:creationId xmlns:p14="http://schemas.microsoft.com/office/powerpoint/2010/main" val="27980926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a:xfrm>
            <a:off x="928662" y="857240"/>
            <a:ext cx="4286280" cy="857248"/>
          </a:xfrm>
        </p:spPr>
        <p:txBody>
          <a:bodyPr/>
          <a:lstStyle/>
          <a:p>
            <a:r>
              <a:rPr lang="ca-ES" dirty="0" err="1"/>
              <a:t>Haga</a:t>
            </a:r>
            <a:r>
              <a:rPr lang="ca-ES" dirty="0"/>
              <a:t> clic para modificar el estilo de </a:t>
            </a:r>
            <a:r>
              <a:rPr lang="ca-ES" dirty="0" err="1"/>
              <a:t>título</a:t>
            </a:r>
            <a:r>
              <a:rPr lang="ca-ES" dirty="0"/>
              <a:t> del </a:t>
            </a:r>
            <a:r>
              <a:rPr lang="ca-ES" dirty="0" err="1"/>
              <a:t>patrón</a:t>
            </a:r>
            <a:endParaRPr lang="ca-ES" dirty="0"/>
          </a:p>
        </p:txBody>
      </p:sp>
      <p:sp>
        <p:nvSpPr>
          <p:cNvPr id="3" name="Marcador de contenido 2"/>
          <p:cNvSpPr>
            <a:spLocks noGrp="1"/>
          </p:cNvSpPr>
          <p:nvPr>
            <p:ph idx="1"/>
          </p:nvPr>
        </p:nvSpPr>
        <p:spPr/>
        <p:txBody>
          <a:bodyPr/>
          <a:lstStyle/>
          <a:p>
            <a:pPr lvl="0"/>
            <a:r>
              <a:rPr lang="ca-ES"/>
              <a:t>Haga clic para modificar el estilo de texto del patrón</a:t>
            </a:r>
          </a:p>
          <a:p>
            <a:pPr lvl="1"/>
            <a:r>
              <a:rPr lang="ca-ES"/>
              <a:t>Segundo nivel</a:t>
            </a:r>
          </a:p>
          <a:p>
            <a:pPr lvl="2"/>
            <a:r>
              <a:rPr lang="ca-ES"/>
              <a:t>Tercer nivel</a:t>
            </a:r>
          </a:p>
          <a:p>
            <a:pPr lvl="3"/>
            <a:r>
              <a:rPr lang="ca-ES"/>
              <a:t>Cuarto nivel</a:t>
            </a:r>
          </a:p>
          <a:p>
            <a:pPr lvl="4"/>
            <a:r>
              <a:rPr lang="ca-ES"/>
              <a:t>Quinto nivel</a:t>
            </a:r>
          </a:p>
        </p:txBody>
      </p:sp>
      <p:sp>
        <p:nvSpPr>
          <p:cNvPr id="4" name="Marcador de fecha 3"/>
          <p:cNvSpPr>
            <a:spLocks noGrp="1"/>
          </p:cNvSpPr>
          <p:nvPr>
            <p:ph type="dt" sz="half" idx="10"/>
          </p:nvPr>
        </p:nvSpPr>
        <p:spPr/>
        <p:txBody>
          <a:bodyPr/>
          <a:lstStyle/>
          <a:p>
            <a:fld id="{4221AA44-8006-4722-A6AD-9BB6C67818C5}" type="datetime1">
              <a:rPr lang="ca-ES" smtClean="0">
                <a:solidFill>
                  <a:prstClr val="black">
                    <a:tint val="75000"/>
                  </a:prstClr>
                </a:solidFill>
              </a:rPr>
              <a:pPr/>
              <a:t>04/07/2018</a:t>
            </a:fld>
            <a:endParaRPr lang="ca-ES">
              <a:solidFill>
                <a:prstClr val="black">
                  <a:tint val="75000"/>
                </a:prstClr>
              </a:solidFill>
            </a:endParaRPr>
          </a:p>
        </p:txBody>
      </p:sp>
      <p:sp>
        <p:nvSpPr>
          <p:cNvPr id="5" name="Marcador de pie de página 4"/>
          <p:cNvSpPr>
            <a:spLocks noGrp="1"/>
          </p:cNvSpPr>
          <p:nvPr>
            <p:ph type="ftr" sz="quarter" idx="11"/>
          </p:nvPr>
        </p:nvSpPr>
        <p:spPr/>
        <p:txBody>
          <a:bodyPr/>
          <a:lstStyle/>
          <a:p>
            <a:endParaRPr lang="ca-ES">
              <a:solidFill>
                <a:prstClr val="black">
                  <a:tint val="75000"/>
                </a:prstClr>
              </a:solidFill>
            </a:endParaRPr>
          </a:p>
        </p:txBody>
      </p:sp>
      <p:sp>
        <p:nvSpPr>
          <p:cNvPr id="7" name="Marcador de número de diapositiva 6"/>
          <p:cNvSpPr>
            <a:spLocks noGrp="1"/>
          </p:cNvSpPr>
          <p:nvPr>
            <p:ph type="sldNum" sz="quarter" idx="12"/>
          </p:nvPr>
        </p:nvSpPr>
        <p:spPr>
          <a:xfrm>
            <a:off x="6643702" y="6215082"/>
            <a:ext cx="2133600" cy="365125"/>
          </a:xfrm>
        </p:spPr>
        <p:txBody>
          <a:bodyPr/>
          <a:lstStyle/>
          <a:p>
            <a:fld id="{742549CD-9692-4C24-BA90-BBA7E1AE662A}" type="slidenum">
              <a:rPr lang="ca-ES" smtClean="0"/>
              <a:pPr/>
              <a:t>‹#›</a:t>
            </a:fld>
            <a:endParaRPr lang="ca-ES"/>
          </a:p>
        </p:txBody>
      </p:sp>
    </p:spTree>
    <p:extLst>
      <p:ext uri="{BB962C8B-B14F-4D97-AF65-F5344CB8AC3E}">
        <p14:creationId xmlns:p14="http://schemas.microsoft.com/office/powerpoint/2010/main" val="23054188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ca-ES"/>
              <a:t>Haga clic para modificar el estilo de título del patrón</a:t>
            </a:r>
          </a:p>
        </p:txBody>
      </p:sp>
      <p:sp>
        <p:nvSpPr>
          <p:cNvPr id="3" name="Marcador de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a-ES"/>
              <a:t>Haga clic para modificar el estilo de texto del patrón</a:t>
            </a:r>
          </a:p>
        </p:txBody>
      </p:sp>
      <p:sp>
        <p:nvSpPr>
          <p:cNvPr id="4" name="Marcador de fecha 3"/>
          <p:cNvSpPr>
            <a:spLocks noGrp="1"/>
          </p:cNvSpPr>
          <p:nvPr>
            <p:ph type="dt" sz="half" idx="10"/>
          </p:nvPr>
        </p:nvSpPr>
        <p:spPr/>
        <p:txBody>
          <a:bodyPr/>
          <a:lstStyle/>
          <a:p>
            <a:fld id="{59BAC07F-B757-4827-9DBA-AEC0337D5D52}" type="datetime1">
              <a:rPr lang="ca-ES" smtClean="0">
                <a:solidFill>
                  <a:prstClr val="black">
                    <a:tint val="75000"/>
                  </a:prstClr>
                </a:solidFill>
              </a:rPr>
              <a:pPr/>
              <a:t>04/07/2018</a:t>
            </a:fld>
            <a:endParaRPr lang="ca-ES">
              <a:solidFill>
                <a:prstClr val="black">
                  <a:tint val="75000"/>
                </a:prstClr>
              </a:solidFill>
            </a:endParaRPr>
          </a:p>
        </p:txBody>
      </p:sp>
      <p:sp>
        <p:nvSpPr>
          <p:cNvPr id="5" name="Marcador de pie de página 4"/>
          <p:cNvSpPr>
            <a:spLocks noGrp="1"/>
          </p:cNvSpPr>
          <p:nvPr>
            <p:ph type="ftr" sz="quarter" idx="11"/>
          </p:nvPr>
        </p:nvSpPr>
        <p:spPr/>
        <p:txBody>
          <a:bodyPr/>
          <a:lstStyle/>
          <a:p>
            <a:endParaRPr lang="ca-ES">
              <a:solidFill>
                <a:prstClr val="black">
                  <a:tint val="75000"/>
                </a:prstClr>
              </a:solidFill>
            </a:endParaRPr>
          </a:p>
        </p:txBody>
      </p:sp>
      <p:sp>
        <p:nvSpPr>
          <p:cNvPr id="6" name="Marcador de número de diapositiva 5"/>
          <p:cNvSpPr>
            <a:spLocks noGrp="1"/>
          </p:cNvSpPr>
          <p:nvPr>
            <p:ph type="sldNum" sz="quarter" idx="12"/>
          </p:nvPr>
        </p:nvSpPr>
        <p:spPr/>
        <p:txBody>
          <a:bodyPr/>
          <a:lstStyle/>
          <a:p>
            <a:fld id="{742549CD-9692-4C24-BA90-BBA7E1AE662A}" type="slidenum">
              <a:rPr lang="ca-ES" smtClean="0"/>
              <a:pPr/>
              <a:t>‹#›</a:t>
            </a:fld>
            <a:endParaRPr lang="ca-ES"/>
          </a:p>
        </p:txBody>
      </p:sp>
      <p:sp>
        <p:nvSpPr>
          <p:cNvPr id="7" name="Marcador de título 1"/>
          <p:cNvSpPr txBox="1">
            <a:spLocks/>
          </p:cNvSpPr>
          <p:nvPr userDrawn="1"/>
        </p:nvSpPr>
        <p:spPr>
          <a:xfrm>
            <a:off x="928662" y="857240"/>
            <a:ext cx="4286280" cy="857248"/>
          </a:xfrm>
          <a:prstGeom prst="rect">
            <a:avLst/>
          </a:prstGeom>
        </p:spPr>
        <p:txBody>
          <a:bodyPr vert="horz" lIns="91440" tIns="45720" rIns="91440" bIns="45720" rtlCol="0" anchor="ctr">
            <a:normAutofit/>
          </a:bodyPr>
          <a:lstStyle/>
          <a:p>
            <a:pPr>
              <a:lnSpc>
                <a:spcPts val="2400"/>
              </a:lnSpc>
              <a:spcBef>
                <a:spcPct val="0"/>
              </a:spcBef>
              <a:defRPr/>
            </a:pPr>
            <a:r>
              <a:rPr lang="ca-ES" sz="2000" b="1">
                <a:solidFill>
                  <a:prstClr val="black"/>
                </a:solidFill>
                <a:latin typeface="Arial" pitchFamily="34" charset="0"/>
                <a:cs typeface="Arial" pitchFamily="34" charset="0"/>
              </a:rPr>
              <a:t>Haga clic para modificar el estilo de título del patrón</a:t>
            </a:r>
            <a:endParaRPr lang="ca-ES" sz="2000" b="1"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7000408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ca-ES"/>
              <a:t>Haga clic para modificar el estilo de título del patrón</a:t>
            </a:r>
          </a:p>
        </p:txBody>
      </p:sp>
      <p:sp>
        <p:nvSpPr>
          <p:cNvPr id="3" name="Marcador de conteni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a-ES"/>
              <a:t>Haga clic para modificar el estilo de texto del patrón</a:t>
            </a:r>
          </a:p>
          <a:p>
            <a:pPr lvl="1"/>
            <a:r>
              <a:rPr lang="ca-ES"/>
              <a:t>Segundo nivel</a:t>
            </a:r>
          </a:p>
          <a:p>
            <a:pPr lvl="2"/>
            <a:r>
              <a:rPr lang="ca-ES"/>
              <a:t>Tercer nivel</a:t>
            </a:r>
          </a:p>
          <a:p>
            <a:pPr lvl="3"/>
            <a:r>
              <a:rPr lang="ca-ES"/>
              <a:t>Cuarto nivel</a:t>
            </a:r>
          </a:p>
          <a:p>
            <a:pPr lvl="4"/>
            <a:r>
              <a:rPr lang="ca-ES"/>
              <a:t>Quinto nivel</a:t>
            </a:r>
          </a:p>
        </p:txBody>
      </p:sp>
      <p:sp>
        <p:nvSpPr>
          <p:cNvPr id="4" name="Marcador de conteni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a-ES"/>
              <a:t>Haga clic para modificar el estilo de texto del patrón</a:t>
            </a:r>
          </a:p>
          <a:p>
            <a:pPr lvl="1"/>
            <a:r>
              <a:rPr lang="ca-ES"/>
              <a:t>Segundo nivel</a:t>
            </a:r>
          </a:p>
          <a:p>
            <a:pPr lvl="2"/>
            <a:r>
              <a:rPr lang="ca-ES"/>
              <a:t>Tercer nivel</a:t>
            </a:r>
          </a:p>
          <a:p>
            <a:pPr lvl="3"/>
            <a:r>
              <a:rPr lang="ca-ES"/>
              <a:t>Cuarto nivel</a:t>
            </a:r>
          </a:p>
          <a:p>
            <a:pPr lvl="4"/>
            <a:r>
              <a:rPr lang="ca-ES"/>
              <a:t>Quinto nivel</a:t>
            </a:r>
          </a:p>
        </p:txBody>
      </p:sp>
      <p:sp>
        <p:nvSpPr>
          <p:cNvPr id="5" name="Marcador de fecha 4"/>
          <p:cNvSpPr>
            <a:spLocks noGrp="1"/>
          </p:cNvSpPr>
          <p:nvPr>
            <p:ph type="dt" sz="half" idx="10"/>
          </p:nvPr>
        </p:nvSpPr>
        <p:spPr/>
        <p:txBody>
          <a:bodyPr/>
          <a:lstStyle/>
          <a:p>
            <a:fld id="{BD02C27C-9797-445E-BD70-43BC61E57052}" type="datetime1">
              <a:rPr lang="ca-ES" smtClean="0">
                <a:solidFill>
                  <a:prstClr val="black">
                    <a:tint val="75000"/>
                  </a:prstClr>
                </a:solidFill>
              </a:rPr>
              <a:pPr/>
              <a:t>04/07/2018</a:t>
            </a:fld>
            <a:endParaRPr lang="ca-ES">
              <a:solidFill>
                <a:prstClr val="black">
                  <a:tint val="75000"/>
                </a:prstClr>
              </a:solidFill>
            </a:endParaRPr>
          </a:p>
        </p:txBody>
      </p:sp>
      <p:sp>
        <p:nvSpPr>
          <p:cNvPr id="6" name="Marcador de pie de página 5"/>
          <p:cNvSpPr>
            <a:spLocks noGrp="1"/>
          </p:cNvSpPr>
          <p:nvPr>
            <p:ph type="ftr" sz="quarter" idx="11"/>
          </p:nvPr>
        </p:nvSpPr>
        <p:spPr/>
        <p:txBody>
          <a:bodyPr/>
          <a:lstStyle/>
          <a:p>
            <a:endParaRPr lang="ca-ES">
              <a:solidFill>
                <a:prstClr val="black">
                  <a:tint val="75000"/>
                </a:prstClr>
              </a:solidFill>
            </a:endParaRPr>
          </a:p>
        </p:txBody>
      </p:sp>
      <p:sp>
        <p:nvSpPr>
          <p:cNvPr id="7" name="Marcador de número de diapositiva 6"/>
          <p:cNvSpPr>
            <a:spLocks noGrp="1"/>
          </p:cNvSpPr>
          <p:nvPr>
            <p:ph type="sldNum" sz="quarter" idx="12"/>
          </p:nvPr>
        </p:nvSpPr>
        <p:spPr/>
        <p:txBody>
          <a:bodyPr/>
          <a:lstStyle/>
          <a:p>
            <a:fld id="{742549CD-9692-4C24-BA90-BBA7E1AE662A}" type="slidenum">
              <a:rPr lang="ca-ES" smtClean="0"/>
              <a:pPr/>
              <a:t>‹#›</a:t>
            </a:fld>
            <a:endParaRPr lang="ca-ES"/>
          </a:p>
        </p:txBody>
      </p:sp>
    </p:spTree>
    <p:extLst>
      <p:ext uri="{BB962C8B-B14F-4D97-AF65-F5344CB8AC3E}">
        <p14:creationId xmlns:p14="http://schemas.microsoft.com/office/powerpoint/2010/main" val="26823873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ca-ES"/>
              <a:t>Haga clic para modificar el estilo de título del patrón</a:t>
            </a:r>
          </a:p>
        </p:txBody>
      </p:sp>
      <p:sp>
        <p:nvSpPr>
          <p:cNvPr id="3" name="Marcador de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a-ES"/>
              <a:t>Haga clic para modificar el estilo de texto del patrón</a:t>
            </a:r>
          </a:p>
        </p:txBody>
      </p:sp>
      <p:sp>
        <p:nvSpPr>
          <p:cNvPr id="4" name="Marcador de conteni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a-ES"/>
              <a:t>Haga clic para modificar el estilo de texto del patrón</a:t>
            </a:r>
          </a:p>
          <a:p>
            <a:pPr lvl="1"/>
            <a:r>
              <a:rPr lang="ca-ES"/>
              <a:t>Segundo nivel</a:t>
            </a:r>
          </a:p>
          <a:p>
            <a:pPr lvl="2"/>
            <a:r>
              <a:rPr lang="ca-ES"/>
              <a:t>Tercer nivel</a:t>
            </a:r>
          </a:p>
          <a:p>
            <a:pPr lvl="3"/>
            <a:r>
              <a:rPr lang="ca-ES"/>
              <a:t>Cuarto nivel</a:t>
            </a:r>
          </a:p>
          <a:p>
            <a:pPr lvl="4"/>
            <a:r>
              <a:rPr lang="ca-ES"/>
              <a:t>Quinto nivel</a:t>
            </a:r>
          </a:p>
        </p:txBody>
      </p:sp>
      <p:sp>
        <p:nvSpPr>
          <p:cNvPr id="5" name="Marcador de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a-ES"/>
              <a:t>Haga clic para modificar el estilo de texto del patrón</a:t>
            </a:r>
          </a:p>
        </p:txBody>
      </p:sp>
      <p:sp>
        <p:nvSpPr>
          <p:cNvPr id="6" name="Marcador de conteni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a-ES"/>
              <a:t>Haga clic para modificar el estilo de texto del patrón</a:t>
            </a:r>
          </a:p>
          <a:p>
            <a:pPr lvl="1"/>
            <a:r>
              <a:rPr lang="ca-ES"/>
              <a:t>Segundo nivel</a:t>
            </a:r>
          </a:p>
          <a:p>
            <a:pPr lvl="2"/>
            <a:r>
              <a:rPr lang="ca-ES"/>
              <a:t>Tercer nivel</a:t>
            </a:r>
          </a:p>
          <a:p>
            <a:pPr lvl="3"/>
            <a:r>
              <a:rPr lang="ca-ES"/>
              <a:t>Cuarto nivel</a:t>
            </a:r>
          </a:p>
          <a:p>
            <a:pPr lvl="4"/>
            <a:r>
              <a:rPr lang="ca-ES"/>
              <a:t>Quinto nivel</a:t>
            </a:r>
          </a:p>
        </p:txBody>
      </p:sp>
      <p:sp>
        <p:nvSpPr>
          <p:cNvPr id="7" name="Marcador de fecha 6"/>
          <p:cNvSpPr>
            <a:spLocks noGrp="1"/>
          </p:cNvSpPr>
          <p:nvPr>
            <p:ph type="dt" sz="half" idx="10"/>
          </p:nvPr>
        </p:nvSpPr>
        <p:spPr/>
        <p:txBody>
          <a:bodyPr/>
          <a:lstStyle/>
          <a:p>
            <a:fld id="{D2B15595-7123-436E-B515-1E488DEB0AA6}" type="datetime1">
              <a:rPr lang="ca-ES" smtClean="0">
                <a:solidFill>
                  <a:prstClr val="black">
                    <a:tint val="75000"/>
                  </a:prstClr>
                </a:solidFill>
              </a:rPr>
              <a:pPr/>
              <a:t>04/07/2018</a:t>
            </a:fld>
            <a:endParaRPr lang="ca-ES">
              <a:solidFill>
                <a:prstClr val="black">
                  <a:tint val="75000"/>
                </a:prstClr>
              </a:solidFill>
            </a:endParaRPr>
          </a:p>
        </p:txBody>
      </p:sp>
      <p:sp>
        <p:nvSpPr>
          <p:cNvPr id="8" name="Marcador de pie de página 7"/>
          <p:cNvSpPr>
            <a:spLocks noGrp="1"/>
          </p:cNvSpPr>
          <p:nvPr>
            <p:ph type="ftr" sz="quarter" idx="11"/>
          </p:nvPr>
        </p:nvSpPr>
        <p:spPr/>
        <p:txBody>
          <a:bodyPr/>
          <a:lstStyle/>
          <a:p>
            <a:endParaRPr lang="ca-ES">
              <a:solidFill>
                <a:prstClr val="black">
                  <a:tint val="75000"/>
                </a:prstClr>
              </a:solidFill>
            </a:endParaRPr>
          </a:p>
        </p:txBody>
      </p:sp>
      <p:sp>
        <p:nvSpPr>
          <p:cNvPr id="9" name="Marcador de número de diapositiva 8"/>
          <p:cNvSpPr>
            <a:spLocks noGrp="1"/>
          </p:cNvSpPr>
          <p:nvPr>
            <p:ph type="sldNum" sz="quarter" idx="12"/>
          </p:nvPr>
        </p:nvSpPr>
        <p:spPr/>
        <p:txBody>
          <a:bodyPr/>
          <a:lstStyle/>
          <a:p>
            <a:fld id="{742549CD-9692-4C24-BA90-BBA7E1AE662A}" type="slidenum">
              <a:rPr lang="ca-ES" smtClean="0"/>
              <a:pPr/>
              <a:t>‹#›</a:t>
            </a:fld>
            <a:endParaRPr lang="ca-ES"/>
          </a:p>
        </p:txBody>
      </p:sp>
    </p:spTree>
    <p:extLst>
      <p:ext uri="{BB962C8B-B14F-4D97-AF65-F5344CB8AC3E}">
        <p14:creationId xmlns:p14="http://schemas.microsoft.com/office/powerpoint/2010/main" val="22271293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ca-ES"/>
              <a:t>Haga clic para modificar el estilo de título del patrón</a:t>
            </a:r>
          </a:p>
        </p:txBody>
      </p:sp>
      <p:sp>
        <p:nvSpPr>
          <p:cNvPr id="3" name="Marcador de fecha 2"/>
          <p:cNvSpPr>
            <a:spLocks noGrp="1"/>
          </p:cNvSpPr>
          <p:nvPr>
            <p:ph type="dt" sz="half" idx="10"/>
          </p:nvPr>
        </p:nvSpPr>
        <p:spPr/>
        <p:txBody>
          <a:bodyPr/>
          <a:lstStyle/>
          <a:p>
            <a:fld id="{8845CD7C-B6C2-442C-B667-1AC04929B47A}" type="datetime1">
              <a:rPr lang="ca-ES" smtClean="0">
                <a:solidFill>
                  <a:prstClr val="black">
                    <a:tint val="75000"/>
                  </a:prstClr>
                </a:solidFill>
              </a:rPr>
              <a:pPr/>
              <a:t>04/07/2018</a:t>
            </a:fld>
            <a:endParaRPr lang="ca-ES">
              <a:solidFill>
                <a:prstClr val="black">
                  <a:tint val="75000"/>
                </a:prstClr>
              </a:solidFill>
            </a:endParaRPr>
          </a:p>
        </p:txBody>
      </p:sp>
      <p:sp>
        <p:nvSpPr>
          <p:cNvPr id="4" name="Marcador de pie de página 3"/>
          <p:cNvSpPr>
            <a:spLocks noGrp="1"/>
          </p:cNvSpPr>
          <p:nvPr>
            <p:ph type="ftr" sz="quarter" idx="11"/>
          </p:nvPr>
        </p:nvSpPr>
        <p:spPr/>
        <p:txBody>
          <a:bodyPr/>
          <a:lstStyle/>
          <a:p>
            <a:endParaRPr lang="ca-ES">
              <a:solidFill>
                <a:prstClr val="black">
                  <a:tint val="75000"/>
                </a:prstClr>
              </a:solidFill>
            </a:endParaRPr>
          </a:p>
        </p:txBody>
      </p:sp>
      <p:sp>
        <p:nvSpPr>
          <p:cNvPr id="5" name="Marcador de número de diapositiva 4"/>
          <p:cNvSpPr>
            <a:spLocks noGrp="1"/>
          </p:cNvSpPr>
          <p:nvPr>
            <p:ph type="sldNum" sz="quarter" idx="12"/>
          </p:nvPr>
        </p:nvSpPr>
        <p:spPr/>
        <p:txBody>
          <a:bodyPr/>
          <a:lstStyle/>
          <a:p>
            <a:fld id="{742549CD-9692-4C24-BA90-BBA7E1AE662A}" type="slidenum">
              <a:rPr lang="ca-ES" smtClean="0"/>
              <a:pPr/>
              <a:t>‹#›</a:t>
            </a:fld>
            <a:endParaRPr lang="ca-ES"/>
          </a:p>
        </p:txBody>
      </p:sp>
    </p:spTree>
    <p:extLst>
      <p:ext uri="{BB962C8B-B14F-4D97-AF65-F5344CB8AC3E}">
        <p14:creationId xmlns:p14="http://schemas.microsoft.com/office/powerpoint/2010/main" val="32671864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6E608801-4D8C-418B-B70A-E5A4748193EC}" type="datetime1">
              <a:rPr lang="ca-ES" smtClean="0">
                <a:solidFill>
                  <a:prstClr val="black">
                    <a:tint val="75000"/>
                  </a:prstClr>
                </a:solidFill>
              </a:rPr>
              <a:pPr/>
              <a:t>04/07/2018</a:t>
            </a:fld>
            <a:endParaRPr lang="ca-ES">
              <a:solidFill>
                <a:prstClr val="black">
                  <a:tint val="75000"/>
                </a:prstClr>
              </a:solidFill>
            </a:endParaRPr>
          </a:p>
        </p:txBody>
      </p:sp>
      <p:sp>
        <p:nvSpPr>
          <p:cNvPr id="3" name="Marcador de pie de página 2"/>
          <p:cNvSpPr>
            <a:spLocks noGrp="1"/>
          </p:cNvSpPr>
          <p:nvPr>
            <p:ph type="ftr" sz="quarter" idx="11"/>
          </p:nvPr>
        </p:nvSpPr>
        <p:spPr/>
        <p:txBody>
          <a:bodyPr/>
          <a:lstStyle/>
          <a:p>
            <a:endParaRPr lang="ca-ES">
              <a:solidFill>
                <a:prstClr val="black">
                  <a:tint val="75000"/>
                </a:prstClr>
              </a:solidFill>
            </a:endParaRPr>
          </a:p>
        </p:txBody>
      </p:sp>
      <p:sp>
        <p:nvSpPr>
          <p:cNvPr id="4" name="Marcador de número de diapositiva 3"/>
          <p:cNvSpPr>
            <a:spLocks noGrp="1"/>
          </p:cNvSpPr>
          <p:nvPr>
            <p:ph type="sldNum" sz="quarter" idx="12"/>
          </p:nvPr>
        </p:nvSpPr>
        <p:spPr/>
        <p:txBody>
          <a:bodyPr/>
          <a:lstStyle/>
          <a:p>
            <a:fld id="{742549CD-9692-4C24-BA90-BBA7E1AE662A}" type="slidenum">
              <a:rPr lang="ca-ES" smtClean="0"/>
              <a:pPr/>
              <a:t>‹#›</a:t>
            </a:fld>
            <a:endParaRPr lang="ca-ES"/>
          </a:p>
        </p:txBody>
      </p:sp>
    </p:spTree>
    <p:extLst>
      <p:ext uri="{BB962C8B-B14F-4D97-AF65-F5344CB8AC3E}">
        <p14:creationId xmlns:p14="http://schemas.microsoft.com/office/powerpoint/2010/main" val="34666723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ca-ES"/>
              <a:t>Haga clic para modificar el estilo de título del patrón</a:t>
            </a:r>
          </a:p>
        </p:txBody>
      </p:sp>
      <p:sp>
        <p:nvSpPr>
          <p:cNvPr id="3" name="Marcador de conteni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a-ES"/>
              <a:t>Haga clic para modificar el estilo de texto del patrón</a:t>
            </a:r>
          </a:p>
          <a:p>
            <a:pPr lvl="1"/>
            <a:r>
              <a:rPr lang="ca-ES"/>
              <a:t>Segundo nivel</a:t>
            </a:r>
          </a:p>
          <a:p>
            <a:pPr lvl="2"/>
            <a:r>
              <a:rPr lang="ca-ES"/>
              <a:t>Tercer nivel</a:t>
            </a:r>
          </a:p>
          <a:p>
            <a:pPr lvl="3"/>
            <a:r>
              <a:rPr lang="ca-ES"/>
              <a:t>Cuarto nivel</a:t>
            </a:r>
          </a:p>
          <a:p>
            <a:pPr lvl="4"/>
            <a:r>
              <a:rPr lang="ca-ES"/>
              <a:t>Quinto nivel</a:t>
            </a:r>
          </a:p>
        </p:txBody>
      </p:sp>
      <p:sp>
        <p:nvSpPr>
          <p:cNvPr id="4" name="Marcador de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a-ES"/>
              <a:t>Haga clic para modificar el estilo de texto del patrón</a:t>
            </a:r>
          </a:p>
        </p:txBody>
      </p:sp>
      <p:sp>
        <p:nvSpPr>
          <p:cNvPr id="5" name="Marcador de fecha 4"/>
          <p:cNvSpPr>
            <a:spLocks noGrp="1"/>
          </p:cNvSpPr>
          <p:nvPr>
            <p:ph type="dt" sz="half" idx="10"/>
          </p:nvPr>
        </p:nvSpPr>
        <p:spPr/>
        <p:txBody>
          <a:bodyPr/>
          <a:lstStyle/>
          <a:p>
            <a:fld id="{5E005BB2-7DA9-4DD5-8668-98EFEDC3E036}" type="datetime1">
              <a:rPr lang="ca-ES" smtClean="0">
                <a:solidFill>
                  <a:prstClr val="black">
                    <a:tint val="75000"/>
                  </a:prstClr>
                </a:solidFill>
              </a:rPr>
              <a:pPr/>
              <a:t>04/07/2018</a:t>
            </a:fld>
            <a:endParaRPr lang="ca-ES">
              <a:solidFill>
                <a:prstClr val="black">
                  <a:tint val="75000"/>
                </a:prstClr>
              </a:solidFill>
            </a:endParaRPr>
          </a:p>
        </p:txBody>
      </p:sp>
      <p:sp>
        <p:nvSpPr>
          <p:cNvPr id="6" name="Marcador de pie de página 5"/>
          <p:cNvSpPr>
            <a:spLocks noGrp="1"/>
          </p:cNvSpPr>
          <p:nvPr>
            <p:ph type="ftr" sz="quarter" idx="11"/>
          </p:nvPr>
        </p:nvSpPr>
        <p:spPr/>
        <p:txBody>
          <a:bodyPr/>
          <a:lstStyle/>
          <a:p>
            <a:endParaRPr lang="ca-ES">
              <a:solidFill>
                <a:prstClr val="black">
                  <a:tint val="75000"/>
                </a:prstClr>
              </a:solidFill>
            </a:endParaRPr>
          </a:p>
        </p:txBody>
      </p:sp>
      <p:sp>
        <p:nvSpPr>
          <p:cNvPr id="7" name="Marcador de número de diapositiva 6"/>
          <p:cNvSpPr>
            <a:spLocks noGrp="1"/>
          </p:cNvSpPr>
          <p:nvPr>
            <p:ph type="sldNum" sz="quarter" idx="12"/>
          </p:nvPr>
        </p:nvSpPr>
        <p:spPr/>
        <p:txBody>
          <a:bodyPr/>
          <a:lstStyle/>
          <a:p>
            <a:fld id="{742549CD-9692-4C24-BA90-BBA7E1AE662A}" type="slidenum">
              <a:rPr lang="ca-ES" smtClean="0"/>
              <a:pPr/>
              <a:t>‹#›</a:t>
            </a:fld>
            <a:endParaRPr lang="ca-ES"/>
          </a:p>
        </p:txBody>
      </p:sp>
    </p:spTree>
    <p:extLst>
      <p:ext uri="{BB962C8B-B14F-4D97-AF65-F5344CB8AC3E}">
        <p14:creationId xmlns:p14="http://schemas.microsoft.com/office/powerpoint/2010/main" val="22917836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ca-ES"/>
              <a:t>Haga clic para modificar el estilo de título del patrón</a:t>
            </a:r>
          </a:p>
        </p:txBody>
      </p:sp>
      <p:sp>
        <p:nvSpPr>
          <p:cNvPr id="3" name="Marcador de posición de imagen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a-ES"/>
          </a:p>
        </p:txBody>
      </p:sp>
      <p:sp>
        <p:nvSpPr>
          <p:cNvPr id="4" name="Marcador de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a-ES"/>
              <a:t>Haga clic para modificar el estilo de texto del patrón</a:t>
            </a:r>
          </a:p>
        </p:txBody>
      </p:sp>
      <p:sp>
        <p:nvSpPr>
          <p:cNvPr id="5" name="Marcador de fecha 4"/>
          <p:cNvSpPr>
            <a:spLocks noGrp="1"/>
          </p:cNvSpPr>
          <p:nvPr>
            <p:ph type="dt" sz="half" idx="10"/>
          </p:nvPr>
        </p:nvSpPr>
        <p:spPr/>
        <p:txBody>
          <a:bodyPr/>
          <a:lstStyle/>
          <a:p>
            <a:fld id="{AD7BA6FC-96C6-4B2A-8E26-439C650B995C}" type="datetime1">
              <a:rPr lang="ca-ES" smtClean="0">
                <a:solidFill>
                  <a:prstClr val="black">
                    <a:tint val="75000"/>
                  </a:prstClr>
                </a:solidFill>
              </a:rPr>
              <a:pPr/>
              <a:t>04/07/2018</a:t>
            </a:fld>
            <a:endParaRPr lang="ca-ES">
              <a:solidFill>
                <a:prstClr val="black">
                  <a:tint val="75000"/>
                </a:prstClr>
              </a:solidFill>
            </a:endParaRPr>
          </a:p>
        </p:txBody>
      </p:sp>
      <p:sp>
        <p:nvSpPr>
          <p:cNvPr id="6" name="Marcador de pie de página 5"/>
          <p:cNvSpPr>
            <a:spLocks noGrp="1"/>
          </p:cNvSpPr>
          <p:nvPr>
            <p:ph type="ftr" sz="quarter" idx="11"/>
          </p:nvPr>
        </p:nvSpPr>
        <p:spPr/>
        <p:txBody>
          <a:bodyPr/>
          <a:lstStyle/>
          <a:p>
            <a:endParaRPr lang="ca-ES">
              <a:solidFill>
                <a:prstClr val="black">
                  <a:tint val="75000"/>
                </a:prstClr>
              </a:solidFill>
            </a:endParaRPr>
          </a:p>
        </p:txBody>
      </p:sp>
      <p:sp>
        <p:nvSpPr>
          <p:cNvPr id="7" name="Marcador de número de diapositiva 6"/>
          <p:cNvSpPr>
            <a:spLocks noGrp="1"/>
          </p:cNvSpPr>
          <p:nvPr>
            <p:ph type="sldNum" sz="quarter" idx="12"/>
          </p:nvPr>
        </p:nvSpPr>
        <p:spPr/>
        <p:txBody>
          <a:bodyPr/>
          <a:lstStyle/>
          <a:p>
            <a:fld id="{742549CD-9692-4C24-BA90-BBA7E1AE662A}" type="slidenum">
              <a:rPr lang="ca-ES" smtClean="0"/>
              <a:pPr/>
              <a:t>‹#›</a:t>
            </a:fld>
            <a:endParaRPr lang="ca-ES"/>
          </a:p>
        </p:txBody>
      </p:sp>
    </p:spTree>
    <p:extLst>
      <p:ext uri="{BB962C8B-B14F-4D97-AF65-F5344CB8AC3E}">
        <p14:creationId xmlns:p14="http://schemas.microsoft.com/office/powerpoint/2010/main" val="41043305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2" descr="D30A256A-E119-4138-B8BD-9A811D2A1386@no-dns-available"/>
          <p:cNvPicPr>
            <a:picLocks noChangeAspect="1" noChangeArrowheads="1"/>
          </p:cNvPicPr>
          <p:nvPr/>
        </p:nvPicPr>
        <p:blipFill>
          <a:blip r:embed="rId13" cstate="print"/>
          <a:srcRect/>
          <a:stretch>
            <a:fillRect/>
          </a:stretch>
        </p:blipFill>
        <p:spPr bwMode="auto">
          <a:xfrm>
            <a:off x="-32" y="0"/>
            <a:ext cx="9150795" cy="6865938"/>
          </a:xfrm>
          <a:prstGeom prst="rect">
            <a:avLst/>
          </a:prstGeom>
          <a:noFill/>
          <a:ln w="9525">
            <a:noFill/>
            <a:miter lim="800000"/>
            <a:headEnd/>
            <a:tailEnd/>
          </a:ln>
        </p:spPr>
      </p:pic>
      <p:sp>
        <p:nvSpPr>
          <p:cNvPr id="2" name="Marcador de título 1"/>
          <p:cNvSpPr>
            <a:spLocks noGrp="1"/>
          </p:cNvSpPr>
          <p:nvPr>
            <p:ph type="title"/>
          </p:nvPr>
        </p:nvSpPr>
        <p:spPr>
          <a:xfrm>
            <a:off x="928662" y="857240"/>
            <a:ext cx="4286280" cy="857248"/>
          </a:xfrm>
          <a:prstGeom prst="rect">
            <a:avLst/>
          </a:prstGeom>
        </p:spPr>
        <p:txBody>
          <a:bodyPr vert="horz" lIns="91440" tIns="45720" rIns="91440" bIns="45720" rtlCol="0" anchor="ctr">
            <a:normAutofit/>
          </a:bodyPr>
          <a:lstStyle/>
          <a:p>
            <a:r>
              <a:rPr lang="ca-ES" dirty="0" err="1"/>
              <a:t>Haga</a:t>
            </a:r>
            <a:r>
              <a:rPr lang="ca-ES" dirty="0"/>
              <a:t> clic para modificar el estilo de </a:t>
            </a:r>
            <a:r>
              <a:rPr lang="ca-ES" dirty="0" err="1"/>
              <a:t>título</a:t>
            </a:r>
            <a:r>
              <a:rPr lang="ca-ES" dirty="0"/>
              <a:t> del </a:t>
            </a:r>
            <a:r>
              <a:rPr lang="ca-ES" dirty="0" err="1"/>
              <a:t>patrón</a:t>
            </a:r>
            <a:endParaRPr lang="ca-ES" dirty="0"/>
          </a:p>
        </p:txBody>
      </p:sp>
      <p:sp>
        <p:nvSpPr>
          <p:cNvPr id="3" name="Marcador de tex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a-ES" dirty="0" err="1"/>
              <a:t>Haga</a:t>
            </a:r>
            <a:r>
              <a:rPr lang="ca-ES" dirty="0"/>
              <a:t> clic para modificar el estilo de </a:t>
            </a:r>
            <a:r>
              <a:rPr lang="ca-ES" dirty="0" err="1"/>
              <a:t>texto</a:t>
            </a:r>
            <a:r>
              <a:rPr lang="ca-ES" dirty="0"/>
              <a:t> del </a:t>
            </a:r>
            <a:r>
              <a:rPr lang="ca-ES" dirty="0" err="1"/>
              <a:t>patrón</a:t>
            </a:r>
            <a:endParaRPr lang="ca-ES" dirty="0"/>
          </a:p>
          <a:p>
            <a:pPr lvl="1"/>
            <a:r>
              <a:rPr lang="ca-ES" dirty="0" err="1"/>
              <a:t>Segundo</a:t>
            </a:r>
            <a:r>
              <a:rPr lang="ca-ES" dirty="0"/>
              <a:t> </a:t>
            </a:r>
            <a:r>
              <a:rPr lang="ca-ES" dirty="0" err="1"/>
              <a:t>nivel</a:t>
            </a:r>
            <a:endParaRPr lang="ca-ES" dirty="0"/>
          </a:p>
          <a:p>
            <a:pPr lvl="2"/>
            <a:r>
              <a:rPr lang="ca-ES" dirty="0"/>
              <a:t>Tercer </a:t>
            </a:r>
            <a:r>
              <a:rPr lang="ca-ES" dirty="0" err="1"/>
              <a:t>nivel</a:t>
            </a:r>
            <a:endParaRPr lang="ca-ES" dirty="0"/>
          </a:p>
          <a:p>
            <a:pPr lvl="3"/>
            <a:r>
              <a:rPr lang="ca-ES" dirty="0" err="1"/>
              <a:t>Cuarto</a:t>
            </a:r>
            <a:r>
              <a:rPr lang="ca-ES" dirty="0"/>
              <a:t> </a:t>
            </a:r>
            <a:r>
              <a:rPr lang="ca-ES" dirty="0" err="1"/>
              <a:t>nivel</a:t>
            </a:r>
            <a:endParaRPr lang="ca-ES" dirty="0"/>
          </a:p>
          <a:p>
            <a:pPr lvl="4"/>
            <a:r>
              <a:rPr lang="ca-ES" dirty="0"/>
              <a:t>Quinto </a:t>
            </a:r>
            <a:r>
              <a:rPr lang="ca-ES" dirty="0" err="1"/>
              <a:t>nivel</a:t>
            </a:r>
            <a:endParaRPr lang="ca-ES" dirty="0"/>
          </a:p>
        </p:txBody>
      </p:sp>
      <p:sp>
        <p:nvSpPr>
          <p:cNvPr id="4" name="Marcador de fech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367880B-6A27-40AA-9F9C-CB2DDFBA4874}" type="datetime1">
              <a:rPr lang="ca-ES" smtClean="0">
                <a:solidFill>
                  <a:prstClr val="black">
                    <a:tint val="75000"/>
                  </a:prstClr>
                </a:solidFill>
              </a:rPr>
              <a:pPr/>
              <a:t>04/07/2018</a:t>
            </a:fld>
            <a:endParaRPr lang="ca-ES">
              <a:solidFill>
                <a:prstClr val="black">
                  <a:tint val="75000"/>
                </a:prstClr>
              </a:solidFill>
            </a:endParaRPr>
          </a:p>
        </p:txBody>
      </p:sp>
      <p:sp>
        <p:nvSpPr>
          <p:cNvPr id="5" name="Marcador de pie de pá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a-ES" dirty="0">
              <a:solidFill>
                <a:prstClr val="black">
                  <a:tint val="75000"/>
                </a:prstClr>
              </a:solidFill>
            </a:endParaRPr>
          </a:p>
        </p:txBody>
      </p:sp>
      <p:sp>
        <p:nvSpPr>
          <p:cNvPr id="6" name="Marcador de número de diapositiva 5"/>
          <p:cNvSpPr>
            <a:spLocks noGrp="1"/>
          </p:cNvSpPr>
          <p:nvPr>
            <p:ph type="sldNum" sz="quarter" idx="4"/>
          </p:nvPr>
        </p:nvSpPr>
        <p:spPr>
          <a:xfrm>
            <a:off x="6643702" y="6215082"/>
            <a:ext cx="2133600" cy="365125"/>
          </a:xfrm>
          <a:prstGeom prst="rect">
            <a:avLst/>
          </a:prstGeom>
        </p:spPr>
        <p:txBody>
          <a:bodyPr vert="horz" lIns="91440" tIns="45720" rIns="91440" bIns="45720" rtlCol="0" anchor="ctr"/>
          <a:lstStyle>
            <a:lvl1pPr algn="r">
              <a:defRPr sz="800">
                <a:solidFill>
                  <a:srgbClr val="FF0000"/>
                </a:solidFill>
                <a:latin typeface="Arial" pitchFamily="34" charset="0"/>
                <a:cs typeface="Arial" pitchFamily="34" charset="0"/>
              </a:defRPr>
            </a:lvl1pPr>
          </a:lstStyle>
          <a:p>
            <a:fld id="{742549CD-9692-4C24-BA90-BBA7E1AE662A}" type="slidenum">
              <a:rPr lang="ca-ES" smtClean="0"/>
              <a:pPr/>
              <a:t>‹#›</a:t>
            </a:fld>
            <a:endParaRPr lang="ca-ES" dirty="0"/>
          </a:p>
        </p:txBody>
      </p:sp>
    </p:spTree>
    <p:extLst>
      <p:ext uri="{BB962C8B-B14F-4D97-AF65-F5344CB8AC3E}">
        <p14:creationId xmlns:p14="http://schemas.microsoft.com/office/powerpoint/2010/main" val="143116949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marL="0" algn="l" defTabSz="914400" rtl="0" eaLnBrk="1" latinLnBrk="0" hangingPunct="1">
        <a:lnSpc>
          <a:spcPts val="2400"/>
        </a:lnSpc>
        <a:spcBef>
          <a:spcPct val="0"/>
        </a:spcBef>
        <a:buNone/>
        <a:defRPr lang="ca-ES" sz="2000" b="1" kern="1200" dirty="0">
          <a:solidFill>
            <a:schemeClr val="tx1"/>
          </a:solidFill>
          <a:latin typeface="Arial" pitchFamily="34" charset="0"/>
          <a:ea typeface="+mn-ea"/>
          <a:cs typeface="Arial" pitchFamily="34" charset="0"/>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a-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RANGE!A8"/><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tge 3" descr="PPT BLANC inicial.jpg"/>
          <p:cNvPicPr>
            <a:picLocks noChangeAspect="1"/>
          </p:cNvPicPr>
          <p:nvPr/>
        </p:nvPicPr>
        <p:blipFill>
          <a:blip r:embed="rId3" cstate="print"/>
          <a:stretch>
            <a:fillRect/>
          </a:stretch>
        </p:blipFill>
        <p:spPr>
          <a:xfrm>
            <a:off x="6315" y="0"/>
            <a:ext cx="9131370" cy="6858000"/>
          </a:xfrm>
          <a:prstGeom prst="rect">
            <a:avLst/>
          </a:prstGeom>
        </p:spPr>
      </p:pic>
      <p:pic>
        <p:nvPicPr>
          <p:cNvPr id="5" name="Imatge 3" descr="PPT BLANC inicial.jpg"/>
          <p:cNvPicPr>
            <a:picLocks noChangeAspect="1"/>
          </p:cNvPicPr>
          <p:nvPr/>
        </p:nvPicPr>
        <p:blipFill>
          <a:blip r:embed="rId3" cstate="print"/>
          <a:stretch>
            <a:fillRect/>
          </a:stretch>
        </p:blipFill>
        <p:spPr>
          <a:xfrm>
            <a:off x="12627" y="0"/>
            <a:ext cx="9131372" cy="6858000"/>
          </a:xfrm>
          <a:prstGeom prst="rect">
            <a:avLst/>
          </a:prstGeom>
          <a:noFill/>
          <a:ln>
            <a:noFill/>
          </a:ln>
        </p:spPr>
      </p:pic>
      <p:sp>
        <p:nvSpPr>
          <p:cNvPr id="8" name="Rectangle 4"/>
          <p:cNvSpPr/>
          <p:nvPr/>
        </p:nvSpPr>
        <p:spPr>
          <a:xfrm>
            <a:off x="1032586" y="1284933"/>
            <a:ext cx="7643862" cy="1446550"/>
          </a:xfrm>
          <a:prstGeom prst="rect">
            <a:avLst/>
          </a:prstGeom>
          <a:noFill/>
          <a:ln>
            <a:noFill/>
            <a:prstDash val="solid"/>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ca-ES" sz="4400" b="1" i="0" u="none" strike="noStrike" kern="1200" cap="none" spc="0" baseline="0" smtClean="0">
                <a:solidFill>
                  <a:srgbClr val="000000"/>
                </a:solidFill>
                <a:uFillTx/>
                <a:latin typeface="Arial" pitchFamily="34"/>
                <a:cs typeface="Arial" pitchFamily="34"/>
              </a:rPr>
              <a:t>ATENCIÓ RESIDENCIAL A PERSONES GRANS</a:t>
            </a:r>
            <a:endParaRPr lang="ca-ES" sz="4400" b="1" i="0" u="none" strike="noStrike" kern="1200" cap="none" spc="0" baseline="0" dirty="0">
              <a:solidFill>
                <a:srgbClr val="7F7F7F"/>
              </a:solidFill>
              <a:uFillTx/>
              <a:latin typeface="Arial" pitchFamily="34"/>
              <a:cs typeface="Arial" pitchFamily="34"/>
            </a:endParaRPr>
          </a:p>
        </p:txBody>
      </p:sp>
      <p:sp>
        <p:nvSpPr>
          <p:cNvPr id="9" name="Rectangle 5"/>
          <p:cNvSpPr/>
          <p:nvPr/>
        </p:nvSpPr>
        <p:spPr>
          <a:xfrm>
            <a:off x="1179118" y="4141134"/>
            <a:ext cx="6000777" cy="682233"/>
          </a:xfrm>
          <a:prstGeom prst="rect">
            <a:avLst/>
          </a:prstGeom>
          <a:noFill/>
          <a:ln>
            <a:noFill/>
            <a:prstDash val="solid"/>
          </a:ln>
        </p:spPr>
        <p:txBody>
          <a:bodyPr vert="horz" wrap="square" lIns="91440" tIns="45720" rIns="91440" bIns="45720" anchor="t" anchorCtr="0" compatLnSpc="1">
            <a:spAutoFit/>
          </a:bodyPr>
          <a:lstStyle/>
          <a:p>
            <a:pPr marL="0" marR="0" lvl="0" indent="0" algn="l" defTabSz="914400" rtl="0" fontAlgn="auto" hangingPunct="1">
              <a:lnSpc>
                <a:spcPts val="2300"/>
              </a:lnSpc>
              <a:spcBef>
                <a:spcPts val="0"/>
              </a:spcBef>
              <a:spcAft>
                <a:spcPts val="0"/>
              </a:spcAft>
              <a:buNone/>
              <a:tabLst/>
              <a:defRPr sz="1800" b="0" i="0" u="none" strike="noStrike" kern="0" cap="none" spc="0" baseline="0">
                <a:solidFill>
                  <a:srgbClr val="000000"/>
                </a:solidFill>
                <a:uFillTx/>
              </a:defRPr>
            </a:pPr>
            <a:r>
              <a:rPr lang="es-ES" sz="1800" b="0" i="0" u="none" strike="noStrike" kern="1200" cap="none" spc="0" baseline="0" dirty="0">
                <a:solidFill>
                  <a:srgbClr val="CC0000"/>
                </a:solidFill>
                <a:uFillTx/>
                <a:latin typeface="Arial" pitchFamily="34"/>
                <a:cs typeface="Arial" pitchFamily="34"/>
              </a:rPr>
              <a:t>À</a:t>
            </a:r>
            <a:r>
              <a:rPr lang="ca-ES" sz="1800" b="0" i="0" u="none" strike="noStrike" kern="1200" cap="none" spc="0" baseline="0" dirty="0">
                <a:solidFill>
                  <a:srgbClr val="CC0000"/>
                </a:solidFill>
                <a:uFillTx/>
                <a:latin typeface="Arial" pitchFamily="34"/>
                <a:cs typeface="Arial" pitchFamily="34"/>
              </a:rPr>
              <a:t>rea de Drets Socials</a:t>
            </a:r>
          </a:p>
          <a:p>
            <a:pPr marL="0" marR="0" lvl="0" indent="0" algn="l" defTabSz="914400" rtl="0" fontAlgn="auto" hangingPunct="1">
              <a:lnSpc>
                <a:spcPts val="2300"/>
              </a:lnSpc>
              <a:spcBef>
                <a:spcPts val="0"/>
              </a:spcBef>
              <a:spcAft>
                <a:spcPts val="0"/>
              </a:spcAft>
              <a:buNone/>
              <a:tabLst/>
              <a:defRPr sz="1800" b="0" i="0" u="none" strike="noStrike" kern="0" cap="none" spc="0" baseline="0">
                <a:solidFill>
                  <a:srgbClr val="000000"/>
                </a:solidFill>
                <a:uFillTx/>
              </a:defRPr>
            </a:pPr>
            <a:r>
              <a:rPr lang="ca-ES" sz="1800" b="0" i="0" u="none" strike="noStrike" kern="1200" cap="none" spc="0" baseline="0" smtClean="0">
                <a:solidFill>
                  <a:srgbClr val="CC0000"/>
                </a:solidFill>
                <a:uFillTx/>
                <a:latin typeface="Arial" pitchFamily="34"/>
                <a:cs typeface="Arial" pitchFamily="34"/>
              </a:rPr>
              <a:t>Juliol</a:t>
            </a:r>
            <a:r>
              <a:rPr lang="ca-ES" sz="1800" b="0" i="0" u="none" strike="noStrike" kern="1200" cap="none" spc="0" smtClean="0">
                <a:solidFill>
                  <a:srgbClr val="CC0000"/>
                </a:solidFill>
                <a:uFillTx/>
                <a:latin typeface="Arial" pitchFamily="34"/>
                <a:cs typeface="Arial" pitchFamily="34"/>
              </a:rPr>
              <a:t> 2018</a:t>
            </a:r>
            <a:endParaRPr lang="ca-ES" sz="1800" b="0" i="0" u="none" strike="noStrike" kern="1200" cap="none" spc="0" baseline="0" dirty="0">
              <a:solidFill>
                <a:srgbClr val="CC0000"/>
              </a:solidFill>
              <a:uFillTx/>
              <a:latin typeface="Arial" pitchFamily="34"/>
              <a:cs typeface="Arial" pitchFamily="34"/>
            </a:endParaRPr>
          </a:p>
        </p:txBody>
      </p:sp>
    </p:spTree>
    <p:extLst>
      <p:ext uri="{BB962C8B-B14F-4D97-AF65-F5344CB8AC3E}">
        <p14:creationId xmlns:p14="http://schemas.microsoft.com/office/powerpoint/2010/main" val="307215066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a:spLocks noGrp="1"/>
          </p:cNvSpPr>
          <p:nvPr>
            <p:ph type="title"/>
          </p:nvPr>
        </p:nvSpPr>
        <p:spPr>
          <a:xfrm>
            <a:off x="928661" y="857240"/>
            <a:ext cx="7620116" cy="857248"/>
          </a:xfrm>
        </p:spPr>
        <p:txBody>
          <a:bodyPr>
            <a:normAutofit/>
          </a:bodyPr>
          <a:lstStyle/>
          <a:p>
            <a:pPr algn="just"/>
            <a:r>
              <a:rPr lang="es-ES_tradnl" sz="1800" smtClean="0"/>
              <a:t>SERVEIS D’ACOLLIMENT </a:t>
            </a:r>
            <a:r>
              <a:rPr lang="es-ES_tradnl" sz="1800"/>
              <a:t>RESIDENCIAL DE </a:t>
            </a:r>
            <a:r>
              <a:rPr lang="es-ES_tradnl" sz="1800" smtClean="0"/>
              <a:t>L’AJUNTAMENT I PRESSUPOST 2018 (</a:t>
            </a:r>
            <a:r>
              <a:rPr lang="es-ES_tradnl" sz="1800"/>
              <a:t>1</a:t>
            </a:r>
            <a:r>
              <a:rPr lang="es-ES_tradnl" sz="1800" smtClean="0"/>
              <a:t>):</a:t>
            </a:r>
            <a:endParaRPr lang="es-ES_tradnl" sz="1800"/>
          </a:p>
        </p:txBody>
      </p:sp>
      <p:sp>
        <p:nvSpPr>
          <p:cNvPr id="3" name="Contenidor de contingut 2"/>
          <p:cNvSpPr>
            <a:spLocks noGrp="1"/>
          </p:cNvSpPr>
          <p:nvPr>
            <p:ph idx="1"/>
          </p:nvPr>
        </p:nvSpPr>
        <p:spPr>
          <a:xfrm>
            <a:off x="974784" y="1686460"/>
            <a:ext cx="7712015" cy="4525963"/>
          </a:xfrm>
        </p:spPr>
        <p:txBody>
          <a:bodyPr>
            <a:normAutofit/>
          </a:bodyPr>
          <a:lstStyle/>
          <a:p>
            <a:pPr algn="just">
              <a:buFont typeface="Wingdings" pitchFamily="2" charset="2"/>
              <a:buChar char="ü"/>
            </a:pPr>
            <a:r>
              <a:rPr lang="ca-ES" sz="1600">
                <a:latin typeface="Calibri" pitchFamily="34" charset="0"/>
                <a:ea typeface="Calibri" pitchFamily="34" charset="0"/>
                <a:cs typeface="Calibri" pitchFamily="34" charset="0"/>
              </a:rPr>
              <a:t>SAUV (Servei D’acolliment i Urgències per a la Vellesa) de caire temporal, oferint assistència integral per a les activitats de la vida diària de les persones ingressades, mentre es fa gestió per donar sortida del servei en el temps necessari, ja sigui per retorn al domicili, per ingrés en residència definitiva o d’altres circumstàncies. </a:t>
            </a:r>
          </a:p>
          <a:p>
            <a:pPr marL="0" indent="0" algn="just">
              <a:buNone/>
            </a:pPr>
            <a:r>
              <a:rPr lang="es-ES_tradnl" sz="1600">
                <a:latin typeface="Calibri" pitchFamily="34" charset="0"/>
                <a:ea typeface="Calibri" pitchFamily="34" charset="0"/>
                <a:cs typeface="Calibri" pitchFamily="34" charset="0"/>
              </a:rPr>
              <a:t>       </a:t>
            </a:r>
            <a:r>
              <a:rPr lang="es-ES_tradnl" sz="1600" u="sng">
                <a:latin typeface="Calibri" pitchFamily="34" charset="0"/>
                <a:ea typeface="Calibri" pitchFamily="34" charset="0"/>
                <a:cs typeface="Calibri" pitchFamily="34" charset="0"/>
              </a:rPr>
              <a:t>Pressupost </a:t>
            </a:r>
            <a:r>
              <a:rPr lang="es-ES_tradnl" sz="1600" u="sng" smtClean="0">
                <a:latin typeface="Calibri" pitchFamily="34" charset="0"/>
                <a:ea typeface="Calibri" pitchFamily="34" charset="0"/>
                <a:cs typeface="Calibri" pitchFamily="34" charset="0"/>
              </a:rPr>
              <a:t> </a:t>
            </a:r>
            <a:r>
              <a:rPr lang="es-ES_tradnl" sz="1600" u="sng">
                <a:latin typeface="Calibri" pitchFamily="34" charset="0"/>
                <a:ea typeface="Calibri" pitchFamily="34" charset="0"/>
                <a:cs typeface="Calibri" pitchFamily="34" charset="0"/>
              </a:rPr>
              <a:t>7M</a:t>
            </a:r>
            <a:r>
              <a:rPr lang="es-ES_tradnl" sz="1600" u="sng" smtClean="0">
                <a:latin typeface="Calibri" pitchFamily="34" charset="0"/>
                <a:ea typeface="Calibri" pitchFamily="34" charset="0"/>
                <a:cs typeface="Calibri" pitchFamily="34" charset="0"/>
              </a:rPr>
              <a:t>€ al 2018 i 2,2M€ al 2011.</a:t>
            </a:r>
            <a:endParaRPr lang="es-ES_tradnl" sz="1600" u="sng">
              <a:latin typeface="Calibri" pitchFamily="34" charset="0"/>
              <a:ea typeface="Calibri" pitchFamily="34" charset="0"/>
              <a:cs typeface="Calibri" pitchFamily="34" charset="0"/>
            </a:endParaRPr>
          </a:p>
          <a:p>
            <a:pPr lvl="0" algn="just" fontAlgn="base">
              <a:spcBef>
                <a:spcPct val="0"/>
              </a:spcBef>
              <a:spcAft>
                <a:spcPct val="0"/>
              </a:spcAft>
              <a:buSzTx/>
              <a:buFont typeface="Wingdings" pitchFamily="2" charset="2"/>
              <a:buChar char="ü"/>
              <a:tabLst>
                <a:tab pos="539750" algn="l"/>
              </a:tabLst>
            </a:pPr>
            <a:endParaRPr lang="ca-ES" sz="1600" smtClean="0">
              <a:latin typeface="Calibri" pitchFamily="34" charset="0"/>
              <a:ea typeface="Calibri" pitchFamily="34" charset="0"/>
              <a:cs typeface="Calibri" pitchFamily="34" charset="0"/>
            </a:endParaRPr>
          </a:p>
          <a:p>
            <a:pPr lvl="0" algn="just" fontAlgn="base">
              <a:spcBef>
                <a:spcPct val="0"/>
              </a:spcBef>
              <a:spcAft>
                <a:spcPct val="0"/>
              </a:spcAft>
              <a:buSzTx/>
              <a:buFont typeface="Wingdings" pitchFamily="2" charset="2"/>
              <a:buChar char="ü"/>
              <a:tabLst>
                <a:tab pos="539750" algn="l"/>
              </a:tabLst>
            </a:pPr>
            <a:r>
              <a:rPr lang="ca-ES" sz="1600" smtClean="0">
                <a:latin typeface="Calibri" pitchFamily="34" charset="0"/>
                <a:ea typeface="Calibri" pitchFamily="34" charset="0"/>
                <a:cs typeface="Calibri" pitchFamily="34" charset="0"/>
              </a:rPr>
              <a:t>Gestionem </a:t>
            </a:r>
            <a:r>
              <a:rPr lang="ca-ES" sz="1600">
                <a:latin typeface="Calibri" pitchFamily="34" charset="0"/>
                <a:ea typeface="Calibri" pitchFamily="34" charset="0"/>
                <a:cs typeface="Calibri" pitchFamily="34" charset="0"/>
              </a:rPr>
              <a:t>4 residències integrades a la xarxa d’equipaments col·laboradors de la Generalitat de Catalunya  (les 84 places municipals atenen persones del SAUV) i 2 centres de </a:t>
            </a:r>
            <a:r>
              <a:rPr lang="ca-ES" sz="1600" smtClean="0">
                <a:latin typeface="Calibri" pitchFamily="34" charset="0"/>
                <a:ea typeface="Calibri" pitchFamily="34" charset="0"/>
                <a:cs typeface="Calibri" pitchFamily="34" charset="0"/>
              </a:rPr>
              <a:t>dia. Pressupost total</a:t>
            </a:r>
            <a:r>
              <a:rPr lang="ca-ES" sz="1600" u="sng" smtClean="0">
                <a:latin typeface="Calibri" pitchFamily="34" charset="0"/>
                <a:ea typeface="Calibri" pitchFamily="34" charset="0"/>
                <a:cs typeface="Calibri" pitchFamily="34" charset="0"/>
              </a:rPr>
              <a:t> 7,7M€</a:t>
            </a:r>
            <a:r>
              <a:rPr lang="ca-ES" sz="1600" smtClean="0">
                <a:latin typeface="Calibri" pitchFamily="34" charset="0"/>
                <a:ea typeface="Calibri" pitchFamily="34" charset="0"/>
                <a:cs typeface="Calibri" pitchFamily="34" charset="0"/>
              </a:rPr>
              <a:t>:</a:t>
            </a:r>
            <a:endParaRPr lang="es-ES_tradnl" sz="1600">
              <a:solidFill>
                <a:srgbClr val="FF0000"/>
              </a:solidFill>
              <a:latin typeface="Calibri" pitchFamily="34" charset="0"/>
              <a:ea typeface="Calibri" pitchFamily="34" charset="0"/>
              <a:cs typeface="Calibri" pitchFamily="34" charset="0"/>
            </a:endParaRPr>
          </a:p>
          <a:p>
            <a:pPr marL="0" lvl="0" indent="0" fontAlgn="base">
              <a:spcBef>
                <a:spcPct val="0"/>
              </a:spcBef>
              <a:spcAft>
                <a:spcPct val="0"/>
              </a:spcAft>
              <a:buSzTx/>
              <a:buNone/>
              <a:tabLst>
                <a:tab pos="539750" algn="l"/>
              </a:tabLst>
            </a:pPr>
            <a:endParaRPr lang="ca-ES" sz="1600">
              <a:solidFill>
                <a:srgbClr val="FF0000"/>
              </a:solidFill>
              <a:latin typeface="Calibri" pitchFamily="34" charset="0"/>
              <a:ea typeface="Calibri" pitchFamily="34" charset="0"/>
              <a:cs typeface="Calibri" pitchFamily="34" charset="0"/>
            </a:endParaRPr>
          </a:p>
          <a:p>
            <a:pPr marL="0" lvl="0" indent="0" fontAlgn="base">
              <a:spcBef>
                <a:spcPct val="0"/>
              </a:spcBef>
              <a:spcAft>
                <a:spcPct val="0"/>
              </a:spcAft>
              <a:buSzTx/>
              <a:buNone/>
              <a:tabLst>
                <a:tab pos="539750" algn="l"/>
              </a:tabLst>
            </a:pPr>
            <a:endParaRPr lang="ca-ES" sz="1600">
              <a:solidFill>
                <a:srgbClr val="FF0000"/>
              </a:solidFill>
              <a:latin typeface="Calibri" pitchFamily="34" charset="0"/>
              <a:ea typeface="Calibri" pitchFamily="34" charset="0"/>
              <a:cs typeface="Calibri" pitchFamily="34" charset="0"/>
            </a:endParaRPr>
          </a:p>
          <a:p>
            <a:pPr marL="0" lvl="0" indent="0" fontAlgn="base">
              <a:spcBef>
                <a:spcPct val="0"/>
              </a:spcBef>
              <a:spcAft>
                <a:spcPct val="0"/>
              </a:spcAft>
              <a:buSzTx/>
              <a:buNone/>
              <a:tabLst>
                <a:tab pos="539750" algn="l"/>
              </a:tabLst>
            </a:pPr>
            <a:endParaRPr lang="es-ES_tradnl" sz="1600">
              <a:solidFill>
                <a:srgbClr val="FF0000"/>
              </a:solidFill>
              <a:latin typeface="Calibri" pitchFamily="34" charset="0"/>
              <a:cs typeface="Calibri" pitchFamily="34" charset="0"/>
            </a:endParaRPr>
          </a:p>
          <a:p>
            <a:pPr marL="0" lvl="0" indent="0" fontAlgn="base">
              <a:spcBef>
                <a:spcPct val="0"/>
              </a:spcBef>
              <a:spcAft>
                <a:spcPct val="0"/>
              </a:spcAft>
              <a:buSzTx/>
              <a:buNone/>
              <a:tabLst>
                <a:tab pos="539750" algn="l"/>
              </a:tabLst>
            </a:pPr>
            <a:endParaRPr lang="ca-ES" sz="1600">
              <a:latin typeface="Arial" pitchFamily="34" charset="0"/>
              <a:cs typeface="Arial" pitchFamily="34" charset="0"/>
            </a:endParaRPr>
          </a:p>
          <a:p>
            <a:pPr algn="just">
              <a:buFont typeface="Wingdings" pitchFamily="2" charset="2"/>
              <a:buChar char="ü"/>
            </a:pPr>
            <a:endParaRPr lang="ca-ES" sz="1600" smtClean="0">
              <a:latin typeface="Calibri" pitchFamily="34" charset="0"/>
              <a:ea typeface="Calibri" pitchFamily="34" charset="0"/>
              <a:cs typeface="Calibri" pitchFamily="34" charset="0"/>
            </a:endParaRPr>
          </a:p>
          <a:p>
            <a:pPr algn="just">
              <a:buFont typeface="Wingdings" pitchFamily="2" charset="2"/>
              <a:buChar char="ü"/>
            </a:pPr>
            <a:endParaRPr lang="ca-ES" sz="1600">
              <a:latin typeface="Calibri" pitchFamily="34" charset="0"/>
              <a:ea typeface="Calibri" pitchFamily="34" charset="0"/>
              <a:cs typeface="Calibri" pitchFamily="34" charset="0"/>
            </a:endParaRPr>
          </a:p>
          <a:p>
            <a:pPr algn="just">
              <a:buFont typeface="Wingdings" pitchFamily="2" charset="2"/>
              <a:buChar char="ü"/>
            </a:pPr>
            <a:endParaRPr lang="ca-ES" sz="1600" smtClean="0">
              <a:latin typeface="Calibri" pitchFamily="34" charset="0"/>
              <a:ea typeface="Calibri" pitchFamily="34" charset="0"/>
              <a:cs typeface="Calibri" pitchFamily="34" charset="0"/>
            </a:endParaRPr>
          </a:p>
          <a:p>
            <a:pPr algn="just">
              <a:buFont typeface="Wingdings" pitchFamily="2" charset="2"/>
              <a:buChar char="ü"/>
            </a:pPr>
            <a:endParaRPr lang="ca-ES" sz="1600">
              <a:latin typeface="Calibri" pitchFamily="34" charset="0"/>
              <a:ea typeface="Calibri" pitchFamily="34" charset="0"/>
              <a:cs typeface="Calibri" pitchFamily="34" charset="0"/>
            </a:endParaRPr>
          </a:p>
          <a:p>
            <a:pPr algn="just">
              <a:buFont typeface="Wingdings" pitchFamily="2" charset="2"/>
              <a:buChar char="ü"/>
            </a:pPr>
            <a:endParaRPr lang="ca-ES" sz="1600" smtClean="0">
              <a:latin typeface="Calibri" pitchFamily="34" charset="0"/>
              <a:ea typeface="Calibri" pitchFamily="34" charset="0"/>
              <a:cs typeface="Calibri" pitchFamily="34" charset="0"/>
            </a:endParaRPr>
          </a:p>
          <a:p>
            <a:pPr algn="just">
              <a:buFont typeface="Wingdings" pitchFamily="2" charset="2"/>
              <a:buChar char="ü"/>
            </a:pPr>
            <a:endParaRPr lang="ca-ES" sz="1600">
              <a:latin typeface="Calibri" pitchFamily="34" charset="0"/>
              <a:ea typeface="Calibri" pitchFamily="34" charset="0"/>
              <a:cs typeface="Calibri" pitchFamily="34" charset="0"/>
            </a:endParaRPr>
          </a:p>
          <a:p>
            <a:pPr algn="just">
              <a:buFont typeface="Wingdings" pitchFamily="2" charset="2"/>
              <a:buChar char="ü"/>
            </a:pPr>
            <a:endParaRPr lang="ca-ES" sz="1600" smtClean="0">
              <a:latin typeface="Calibri" pitchFamily="34" charset="0"/>
              <a:ea typeface="Calibri" pitchFamily="34" charset="0"/>
              <a:cs typeface="Calibri" pitchFamily="34" charset="0"/>
            </a:endParaRPr>
          </a:p>
          <a:p>
            <a:pPr algn="just">
              <a:buFont typeface="Wingdings" pitchFamily="2" charset="2"/>
              <a:buChar char="ü"/>
            </a:pPr>
            <a:endParaRPr lang="ca-ES" sz="1600">
              <a:latin typeface="Calibri" pitchFamily="34" charset="0"/>
              <a:ea typeface="Calibri" pitchFamily="34" charset="0"/>
              <a:cs typeface="Calibri" pitchFamily="34" charset="0"/>
            </a:endParaRPr>
          </a:p>
          <a:p>
            <a:pPr marL="0" indent="0">
              <a:buFont typeface="Arial" pitchFamily="34"/>
              <a:buNone/>
            </a:pPr>
            <a:endParaRPr lang="es-ES_tradnl" sz="1600" b="1">
              <a:solidFill>
                <a:srgbClr val="00B050"/>
              </a:solidFill>
            </a:endParaRPr>
          </a:p>
          <a:p>
            <a:pPr marL="0" indent="0">
              <a:buFont typeface="Arial" pitchFamily="34"/>
              <a:buNone/>
            </a:pPr>
            <a:endParaRPr lang="es-ES_tradnl" sz="1600"/>
          </a:p>
          <a:p>
            <a:endParaRPr lang="ca-ES" sz="1600"/>
          </a:p>
        </p:txBody>
      </p:sp>
      <p:sp>
        <p:nvSpPr>
          <p:cNvPr id="4" name="Contenidor de número de diapositiva 3"/>
          <p:cNvSpPr>
            <a:spLocks noGrp="1"/>
          </p:cNvSpPr>
          <p:nvPr>
            <p:ph type="sldNum" sz="quarter" idx="12"/>
          </p:nvPr>
        </p:nvSpPr>
        <p:spPr/>
        <p:txBody>
          <a:bodyPr/>
          <a:lstStyle/>
          <a:p>
            <a:fld id="{742549CD-9692-4C24-BA90-BBA7E1AE662A}" type="slidenum">
              <a:rPr lang="ca-ES" smtClean="0"/>
              <a:pPr/>
              <a:t>10</a:t>
            </a:fld>
            <a:endParaRPr lang="ca-ES"/>
          </a:p>
        </p:txBody>
      </p:sp>
      <p:graphicFrame>
        <p:nvGraphicFramePr>
          <p:cNvPr id="5" name="Taula 4"/>
          <p:cNvGraphicFramePr>
            <a:graphicFrameLocks noGrp="1"/>
          </p:cNvGraphicFramePr>
          <p:nvPr>
            <p:extLst>
              <p:ext uri="{D42A27DB-BD31-4B8C-83A1-F6EECF244321}">
                <p14:modId xmlns:p14="http://schemas.microsoft.com/office/powerpoint/2010/main" val="3353570912"/>
              </p:ext>
            </p:extLst>
          </p:nvPr>
        </p:nvGraphicFramePr>
        <p:xfrm>
          <a:off x="2195736" y="4080080"/>
          <a:ext cx="5454015" cy="1156716"/>
        </p:xfrm>
        <a:graphic>
          <a:graphicData uri="http://schemas.openxmlformats.org/drawingml/2006/table">
            <a:tbl>
              <a:tblPr firstRow="1" firstCol="1" bandRow="1">
                <a:tableStyleId>{5C22544A-7EE6-4342-B048-85BDC9FD1C3A}</a:tableStyleId>
              </a:tblPr>
              <a:tblGrid>
                <a:gridCol w="3068082"/>
                <a:gridCol w="809694"/>
                <a:gridCol w="723395"/>
                <a:gridCol w="852844"/>
              </a:tblGrid>
              <a:tr h="175260">
                <a:tc>
                  <a:txBody>
                    <a:bodyPr/>
                    <a:lstStyle/>
                    <a:p>
                      <a:pPr algn="just">
                        <a:lnSpc>
                          <a:spcPct val="115000"/>
                        </a:lnSpc>
                        <a:spcAft>
                          <a:spcPts val="0"/>
                        </a:spcAft>
                      </a:pPr>
                      <a:r>
                        <a:rPr lang="ca-ES" sz="1100">
                          <a:effectLst/>
                        </a:rPr>
                        <a:t>Les 4 residències assistides per a Gent Gran </a:t>
                      </a:r>
                      <a:endParaRPr lang="ca-ES" sz="1100">
                        <a:effectLst/>
                        <a:latin typeface="Calibri"/>
                        <a:ea typeface="Calibri"/>
                        <a:cs typeface="Times New Roman"/>
                      </a:endParaRPr>
                    </a:p>
                  </a:txBody>
                  <a:tcPr marL="44450" marR="44450" marT="0" marB="0" anchor="b"/>
                </a:tc>
                <a:tc>
                  <a:txBody>
                    <a:bodyPr/>
                    <a:lstStyle/>
                    <a:p>
                      <a:pPr algn="just">
                        <a:lnSpc>
                          <a:spcPct val="115000"/>
                        </a:lnSpc>
                        <a:spcAft>
                          <a:spcPts val="0"/>
                        </a:spcAft>
                      </a:pPr>
                      <a:r>
                        <a:rPr lang="ca-ES" sz="1100">
                          <a:effectLst/>
                        </a:rPr>
                        <a:t>Places</a:t>
                      </a:r>
                      <a:endParaRPr lang="ca-ES" sz="1100">
                        <a:effectLst/>
                        <a:latin typeface="Calibri"/>
                        <a:ea typeface="Calibri"/>
                        <a:cs typeface="Times New Roman"/>
                      </a:endParaRPr>
                    </a:p>
                  </a:txBody>
                  <a:tcPr marL="44450" marR="44450" marT="0" marB="0" anchor="b"/>
                </a:tc>
                <a:tc>
                  <a:txBody>
                    <a:bodyPr/>
                    <a:lstStyle/>
                    <a:p>
                      <a:pPr algn="just">
                        <a:lnSpc>
                          <a:spcPct val="115000"/>
                        </a:lnSpc>
                        <a:spcAft>
                          <a:spcPts val="0"/>
                        </a:spcAft>
                      </a:pPr>
                      <a:r>
                        <a:rPr lang="ca-ES" sz="1100">
                          <a:effectLst/>
                        </a:rPr>
                        <a:t>ICASS</a:t>
                      </a:r>
                      <a:endParaRPr lang="ca-ES" sz="1100">
                        <a:effectLst/>
                        <a:latin typeface="Calibri"/>
                        <a:ea typeface="Calibri"/>
                        <a:cs typeface="Times New Roman"/>
                      </a:endParaRPr>
                    </a:p>
                  </a:txBody>
                  <a:tcPr marL="44450" marR="44450" marT="0" marB="0" anchor="b"/>
                </a:tc>
                <a:tc>
                  <a:txBody>
                    <a:bodyPr/>
                    <a:lstStyle/>
                    <a:p>
                      <a:pPr algn="just">
                        <a:lnSpc>
                          <a:spcPct val="115000"/>
                        </a:lnSpc>
                        <a:spcAft>
                          <a:spcPts val="0"/>
                        </a:spcAft>
                      </a:pPr>
                      <a:r>
                        <a:rPr lang="ca-ES" sz="1100">
                          <a:effectLst/>
                        </a:rPr>
                        <a:t>Municipals</a:t>
                      </a:r>
                      <a:endParaRPr lang="ca-ES" sz="1100">
                        <a:effectLst/>
                        <a:latin typeface="Calibri"/>
                        <a:ea typeface="Calibri"/>
                        <a:cs typeface="Times New Roman"/>
                      </a:endParaRPr>
                    </a:p>
                  </a:txBody>
                  <a:tcPr marL="44450" marR="44450" marT="0" marB="0" anchor="b"/>
                </a:tc>
              </a:tr>
              <a:tr h="167640">
                <a:tc>
                  <a:txBody>
                    <a:bodyPr/>
                    <a:lstStyle/>
                    <a:p>
                      <a:pPr algn="just">
                        <a:lnSpc>
                          <a:spcPct val="115000"/>
                        </a:lnSpc>
                        <a:spcAft>
                          <a:spcPts val="0"/>
                        </a:spcAft>
                      </a:pPr>
                      <a:r>
                        <a:rPr lang="ca-ES" sz="1100">
                          <a:effectLst/>
                        </a:rPr>
                        <a:t>Residència Fort Pienc.- C/ Sardenya 139 – 147</a:t>
                      </a:r>
                      <a:endParaRPr lang="ca-ES" sz="1100">
                        <a:effectLst/>
                        <a:latin typeface="Calibri"/>
                        <a:ea typeface="Calibri"/>
                        <a:cs typeface="Times New Roman"/>
                      </a:endParaRPr>
                    </a:p>
                  </a:txBody>
                  <a:tcPr marL="44450" marR="44450" marT="0" marB="0" anchor="b"/>
                </a:tc>
                <a:tc>
                  <a:txBody>
                    <a:bodyPr/>
                    <a:lstStyle/>
                    <a:p>
                      <a:pPr algn="just">
                        <a:lnSpc>
                          <a:spcPct val="115000"/>
                        </a:lnSpc>
                        <a:spcAft>
                          <a:spcPts val="0"/>
                        </a:spcAft>
                      </a:pPr>
                      <a:r>
                        <a:rPr lang="ca-ES" sz="1100">
                          <a:effectLst/>
                        </a:rPr>
                        <a:t>137</a:t>
                      </a:r>
                      <a:endParaRPr lang="ca-ES" sz="1100">
                        <a:effectLst/>
                        <a:latin typeface="Calibri"/>
                        <a:ea typeface="Calibri"/>
                        <a:cs typeface="Times New Roman"/>
                      </a:endParaRPr>
                    </a:p>
                  </a:txBody>
                  <a:tcPr marL="44450" marR="44450" marT="0" marB="0" anchor="b"/>
                </a:tc>
                <a:tc>
                  <a:txBody>
                    <a:bodyPr/>
                    <a:lstStyle/>
                    <a:p>
                      <a:pPr algn="just">
                        <a:lnSpc>
                          <a:spcPct val="115000"/>
                        </a:lnSpc>
                        <a:spcAft>
                          <a:spcPts val="0"/>
                        </a:spcAft>
                      </a:pPr>
                      <a:r>
                        <a:rPr lang="ca-ES" sz="1100">
                          <a:effectLst/>
                        </a:rPr>
                        <a:t>130</a:t>
                      </a:r>
                      <a:endParaRPr lang="ca-ES" sz="1100">
                        <a:effectLst/>
                        <a:latin typeface="Calibri"/>
                        <a:ea typeface="Calibri"/>
                        <a:cs typeface="Times New Roman"/>
                      </a:endParaRPr>
                    </a:p>
                  </a:txBody>
                  <a:tcPr marL="44450" marR="44450" marT="0" marB="0" anchor="b"/>
                </a:tc>
                <a:tc>
                  <a:txBody>
                    <a:bodyPr/>
                    <a:lstStyle/>
                    <a:p>
                      <a:pPr algn="just">
                        <a:lnSpc>
                          <a:spcPct val="115000"/>
                        </a:lnSpc>
                        <a:spcAft>
                          <a:spcPts val="0"/>
                        </a:spcAft>
                      </a:pPr>
                      <a:r>
                        <a:rPr lang="ca-ES" sz="1100">
                          <a:effectLst/>
                        </a:rPr>
                        <a:t>7</a:t>
                      </a:r>
                      <a:endParaRPr lang="ca-ES" sz="1100">
                        <a:effectLst/>
                        <a:latin typeface="Calibri"/>
                        <a:ea typeface="Calibri"/>
                        <a:cs typeface="Times New Roman"/>
                      </a:endParaRPr>
                    </a:p>
                  </a:txBody>
                  <a:tcPr marL="44450" marR="44450" marT="0" marB="0" anchor="b"/>
                </a:tc>
              </a:tr>
              <a:tr h="167640">
                <a:tc>
                  <a:txBody>
                    <a:bodyPr/>
                    <a:lstStyle/>
                    <a:p>
                      <a:pPr algn="just">
                        <a:lnSpc>
                          <a:spcPct val="115000"/>
                        </a:lnSpc>
                        <a:spcAft>
                          <a:spcPts val="0"/>
                        </a:spcAft>
                      </a:pPr>
                      <a:r>
                        <a:rPr lang="ca-ES" sz="1100">
                          <a:effectLst/>
                        </a:rPr>
                        <a:t>Residència Parc Guinardó.- C/ Garriga i Roca, 62</a:t>
                      </a:r>
                      <a:endParaRPr lang="ca-ES" sz="1100">
                        <a:effectLst/>
                        <a:latin typeface="Calibri"/>
                        <a:ea typeface="Calibri"/>
                        <a:cs typeface="Times New Roman"/>
                      </a:endParaRPr>
                    </a:p>
                  </a:txBody>
                  <a:tcPr marL="44450" marR="44450" marT="0" marB="0" anchor="b"/>
                </a:tc>
                <a:tc>
                  <a:txBody>
                    <a:bodyPr/>
                    <a:lstStyle/>
                    <a:p>
                      <a:pPr algn="just">
                        <a:lnSpc>
                          <a:spcPct val="115000"/>
                        </a:lnSpc>
                        <a:spcAft>
                          <a:spcPts val="0"/>
                        </a:spcAft>
                      </a:pPr>
                      <a:r>
                        <a:rPr lang="ca-ES" sz="1100">
                          <a:effectLst/>
                        </a:rPr>
                        <a:t>45</a:t>
                      </a:r>
                      <a:endParaRPr lang="ca-ES" sz="1100">
                        <a:effectLst/>
                        <a:latin typeface="Calibri"/>
                        <a:ea typeface="Calibri"/>
                        <a:cs typeface="Times New Roman"/>
                      </a:endParaRPr>
                    </a:p>
                  </a:txBody>
                  <a:tcPr marL="44450" marR="44450" marT="0" marB="0" anchor="b"/>
                </a:tc>
                <a:tc>
                  <a:txBody>
                    <a:bodyPr/>
                    <a:lstStyle/>
                    <a:p>
                      <a:pPr algn="just">
                        <a:lnSpc>
                          <a:spcPct val="115000"/>
                        </a:lnSpc>
                        <a:spcAft>
                          <a:spcPts val="0"/>
                        </a:spcAft>
                      </a:pPr>
                      <a:r>
                        <a:rPr lang="ca-ES" sz="1100">
                          <a:effectLst/>
                        </a:rPr>
                        <a:t>32</a:t>
                      </a:r>
                      <a:endParaRPr lang="ca-ES" sz="1100">
                        <a:effectLst/>
                        <a:latin typeface="Calibri"/>
                        <a:ea typeface="Calibri"/>
                        <a:cs typeface="Times New Roman"/>
                      </a:endParaRPr>
                    </a:p>
                  </a:txBody>
                  <a:tcPr marL="44450" marR="44450" marT="0" marB="0" anchor="b"/>
                </a:tc>
                <a:tc>
                  <a:txBody>
                    <a:bodyPr/>
                    <a:lstStyle/>
                    <a:p>
                      <a:pPr algn="just">
                        <a:lnSpc>
                          <a:spcPct val="115000"/>
                        </a:lnSpc>
                        <a:spcAft>
                          <a:spcPts val="0"/>
                        </a:spcAft>
                      </a:pPr>
                      <a:r>
                        <a:rPr lang="ca-ES" sz="1100">
                          <a:effectLst/>
                        </a:rPr>
                        <a:t>13</a:t>
                      </a:r>
                      <a:endParaRPr lang="ca-ES" sz="1100">
                        <a:effectLst/>
                        <a:latin typeface="Calibri"/>
                        <a:ea typeface="Calibri"/>
                        <a:cs typeface="Times New Roman"/>
                      </a:endParaRPr>
                    </a:p>
                  </a:txBody>
                  <a:tcPr marL="44450" marR="44450" marT="0" marB="0" anchor="b"/>
                </a:tc>
              </a:tr>
              <a:tr h="167640">
                <a:tc>
                  <a:txBody>
                    <a:bodyPr/>
                    <a:lstStyle/>
                    <a:p>
                      <a:pPr algn="just">
                        <a:lnSpc>
                          <a:spcPct val="115000"/>
                        </a:lnSpc>
                        <a:spcAft>
                          <a:spcPts val="0"/>
                        </a:spcAft>
                      </a:pPr>
                      <a:r>
                        <a:rPr lang="ca-ES" sz="1100">
                          <a:effectLst/>
                        </a:rPr>
                        <a:t>Residència Francesc Layret.- Gran Via 477</a:t>
                      </a:r>
                      <a:endParaRPr lang="ca-ES" sz="1100">
                        <a:effectLst/>
                        <a:latin typeface="Calibri"/>
                        <a:ea typeface="Calibri"/>
                        <a:cs typeface="Times New Roman"/>
                      </a:endParaRPr>
                    </a:p>
                  </a:txBody>
                  <a:tcPr marL="44450" marR="44450" marT="0" marB="0" anchor="b"/>
                </a:tc>
                <a:tc>
                  <a:txBody>
                    <a:bodyPr/>
                    <a:lstStyle/>
                    <a:p>
                      <a:pPr algn="just">
                        <a:lnSpc>
                          <a:spcPct val="115000"/>
                        </a:lnSpc>
                        <a:spcAft>
                          <a:spcPts val="0"/>
                        </a:spcAft>
                      </a:pPr>
                      <a:r>
                        <a:rPr lang="ca-ES" sz="1100">
                          <a:effectLst/>
                        </a:rPr>
                        <a:t>66</a:t>
                      </a:r>
                      <a:endParaRPr lang="ca-ES" sz="1100">
                        <a:effectLst/>
                        <a:latin typeface="Calibri"/>
                        <a:ea typeface="Calibri"/>
                        <a:cs typeface="Times New Roman"/>
                      </a:endParaRPr>
                    </a:p>
                  </a:txBody>
                  <a:tcPr marL="44450" marR="44450" marT="0" marB="0" anchor="b"/>
                </a:tc>
                <a:tc>
                  <a:txBody>
                    <a:bodyPr/>
                    <a:lstStyle/>
                    <a:p>
                      <a:pPr algn="just">
                        <a:lnSpc>
                          <a:spcPct val="115000"/>
                        </a:lnSpc>
                        <a:spcAft>
                          <a:spcPts val="0"/>
                        </a:spcAft>
                      </a:pPr>
                      <a:r>
                        <a:rPr lang="ca-ES" sz="1100">
                          <a:effectLst/>
                        </a:rPr>
                        <a:t>28</a:t>
                      </a:r>
                      <a:endParaRPr lang="ca-ES" sz="1100">
                        <a:effectLst/>
                        <a:latin typeface="Calibri"/>
                        <a:ea typeface="Calibri"/>
                        <a:cs typeface="Times New Roman"/>
                      </a:endParaRPr>
                    </a:p>
                  </a:txBody>
                  <a:tcPr marL="44450" marR="44450" marT="0" marB="0" anchor="b"/>
                </a:tc>
                <a:tc>
                  <a:txBody>
                    <a:bodyPr/>
                    <a:lstStyle/>
                    <a:p>
                      <a:pPr algn="just">
                        <a:lnSpc>
                          <a:spcPct val="115000"/>
                        </a:lnSpc>
                        <a:spcAft>
                          <a:spcPts val="0"/>
                        </a:spcAft>
                      </a:pPr>
                      <a:r>
                        <a:rPr lang="ca-ES" sz="1100">
                          <a:effectLst/>
                        </a:rPr>
                        <a:t>38</a:t>
                      </a:r>
                      <a:endParaRPr lang="ca-ES" sz="1100">
                        <a:effectLst/>
                        <a:latin typeface="Calibri"/>
                        <a:ea typeface="Calibri"/>
                        <a:cs typeface="Times New Roman"/>
                      </a:endParaRPr>
                    </a:p>
                  </a:txBody>
                  <a:tcPr marL="44450" marR="44450" marT="0" marB="0" anchor="b"/>
                </a:tc>
              </a:tr>
              <a:tr h="175260">
                <a:tc>
                  <a:txBody>
                    <a:bodyPr/>
                    <a:lstStyle/>
                    <a:p>
                      <a:pPr algn="just">
                        <a:lnSpc>
                          <a:spcPct val="115000"/>
                        </a:lnSpc>
                        <a:spcAft>
                          <a:spcPts val="0"/>
                        </a:spcAft>
                      </a:pPr>
                      <a:r>
                        <a:rPr lang="ca-ES" sz="1100">
                          <a:effectLst/>
                        </a:rPr>
                        <a:t>Residència Josep Miracle</a:t>
                      </a:r>
                      <a:endParaRPr lang="ca-ES" sz="1100">
                        <a:effectLst/>
                        <a:latin typeface="Calibri"/>
                        <a:ea typeface="Calibri"/>
                        <a:cs typeface="Times New Roman"/>
                      </a:endParaRPr>
                    </a:p>
                  </a:txBody>
                  <a:tcPr marL="44450" marR="44450" marT="0" marB="0" anchor="b"/>
                </a:tc>
                <a:tc>
                  <a:txBody>
                    <a:bodyPr/>
                    <a:lstStyle/>
                    <a:p>
                      <a:pPr algn="just">
                        <a:lnSpc>
                          <a:spcPct val="115000"/>
                        </a:lnSpc>
                        <a:spcAft>
                          <a:spcPts val="0"/>
                        </a:spcAft>
                      </a:pPr>
                      <a:r>
                        <a:rPr lang="ca-ES" sz="1100">
                          <a:effectLst/>
                        </a:rPr>
                        <a:t>50</a:t>
                      </a:r>
                      <a:endParaRPr lang="ca-ES" sz="1100">
                        <a:effectLst/>
                        <a:latin typeface="Calibri"/>
                        <a:ea typeface="Calibri"/>
                        <a:cs typeface="Times New Roman"/>
                      </a:endParaRPr>
                    </a:p>
                  </a:txBody>
                  <a:tcPr marL="44450" marR="44450" marT="0" marB="0" anchor="b"/>
                </a:tc>
                <a:tc>
                  <a:txBody>
                    <a:bodyPr/>
                    <a:lstStyle/>
                    <a:p>
                      <a:pPr algn="just">
                        <a:lnSpc>
                          <a:spcPct val="115000"/>
                        </a:lnSpc>
                        <a:spcAft>
                          <a:spcPts val="0"/>
                        </a:spcAft>
                      </a:pPr>
                      <a:r>
                        <a:rPr lang="ca-ES" sz="1100">
                          <a:effectLst/>
                        </a:rPr>
                        <a:t>24</a:t>
                      </a:r>
                      <a:endParaRPr lang="ca-ES" sz="1100">
                        <a:effectLst/>
                        <a:latin typeface="Calibri"/>
                        <a:ea typeface="Calibri"/>
                        <a:cs typeface="Times New Roman"/>
                      </a:endParaRPr>
                    </a:p>
                  </a:txBody>
                  <a:tcPr marL="44450" marR="44450" marT="0" marB="0" anchor="b"/>
                </a:tc>
                <a:tc>
                  <a:txBody>
                    <a:bodyPr/>
                    <a:lstStyle/>
                    <a:p>
                      <a:pPr algn="just">
                        <a:lnSpc>
                          <a:spcPct val="115000"/>
                        </a:lnSpc>
                        <a:spcAft>
                          <a:spcPts val="0"/>
                        </a:spcAft>
                      </a:pPr>
                      <a:r>
                        <a:rPr lang="ca-ES" sz="1100">
                          <a:effectLst/>
                        </a:rPr>
                        <a:t>26</a:t>
                      </a:r>
                      <a:endParaRPr lang="ca-ES" sz="1100">
                        <a:effectLst/>
                        <a:latin typeface="Calibri"/>
                        <a:ea typeface="Calibri"/>
                        <a:cs typeface="Times New Roman"/>
                      </a:endParaRPr>
                    </a:p>
                  </a:txBody>
                  <a:tcPr marL="44450" marR="44450" marT="0" marB="0" anchor="b"/>
                </a:tc>
              </a:tr>
              <a:tr h="175260">
                <a:tc>
                  <a:txBody>
                    <a:bodyPr/>
                    <a:lstStyle/>
                    <a:p>
                      <a:pPr algn="just">
                        <a:lnSpc>
                          <a:spcPct val="115000"/>
                        </a:lnSpc>
                        <a:spcAft>
                          <a:spcPts val="0"/>
                        </a:spcAft>
                      </a:pPr>
                      <a:r>
                        <a:rPr lang="ca-ES" sz="1100">
                          <a:effectLst/>
                        </a:rPr>
                        <a:t>Total places</a:t>
                      </a:r>
                      <a:endParaRPr lang="ca-ES" sz="1100">
                        <a:effectLst/>
                        <a:latin typeface="Calibri"/>
                        <a:ea typeface="Calibri"/>
                        <a:cs typeface="Times New Roman"/>
                      </a:endParaRPr>
                    </a:p>
                  </a:txBody>
                  <a:tcPr marL="44450" marR="44450" marT="0" marB="0" anchor="b"/>
                </a:tc>
                <a:tc>
                  <a:txBody>
                    <a:bodyPr/>
                    <a:lstStyle/>
                    <a:p>
                      <a:pPr algn="just">
                        <a:lnSpc>
                          <a:spcPct val="115000"/>
                        </a:lnSpc>
                        <a:spcAft>
                          <a:spcPts val="0"/>
                        </a:spcAft>
                      </a:pPr>
                      <a:r>
                        <a:rPr lang="ca-ES" sz="1100">
                          <a:effectLst/>
                        </a:rPr>
                        <a:t>298</a:t>
                      </a:r>
                      <a:endParaRPr lang="ca-ES" sz="1100">
                        <a:effectLst/>
                        <a:latin typeface="Calibri"/>
                        <a:ea typeface="Calibri"/>
                        <a:cs typeface="Times New Roman"/>
                      </a:endParaRPr>
                    </a:p>
                  </a:txBody>
                  <a:tcPr marL="44450" marR="44450" marT="0" marB="0" anchor="b"/>
                </a:tc>
                <a:tc>
                  <a:txBody>
                    <a:bodyPr/>
                    <a:lstStyle/>
                    <a:p>
                      <a:pPr algn="just">
                        <a:lnSpc>
                          <a:spcPct val="115000"/>
                        </a:lnSpc>
                        <a:spcAft>
                          <a:spcPts val="0"/>
                        </a:spcAft>
                      </a:pPr>
                      <a:r>
                        <a:rPr lang="ca-ES" sz="1100">
                          <a:effectLst/>
                        </a:rPr>
                        <a:t>214</a:t>
                      </a:r>
                      <a:endParaRPr lang="ca-ES" sz="1100">
                        <a:effectLst/>
                        <a:latin typeface="Calibri"/>
                        <a:ea typeface="Calibri"/>
                        <a:cs typeface="Times New Roman"/>
                      </a:endParaRPr>
                    </a:p>
                  </a:txBody>
                  <a:tcPr marL="44450" marR="44450" marT="0" marB="0" anchor="b"/>
                </a:tc>
                <a:tc>
                  <a:txBody>
                    <a:bodyPr/>
                    <a:lstStyle/>
                    <a:p>
                      <a:pPr algn="just">
                        <a:lnSpc>
                          <a:spcPct val="115000"/>
                        </a:lnSpc>
                        <a:spcAft>
                          <a:spcPts val="0"/>
                        </a:spcAft>
                      </a:pPr>
                      <a:r>
                        <a:rPr lang="ca-ES" sz="1100">
                          <a:effectLst/>
                        </a:rPr>
                        <a:t>84</a:t>
                      </a:r>
                      <a:endParaRPr lang="ca-ES" sz="1100">
                        <a:effectLst/>
                        <a:latin typeface="Calibri"/>
                        <a:ea typeface="Calibri"/>
                        <a:cs typeface="Times New Roman"/>
                      </a:endParaRPr>
                    </a:p>
                  </a:txBody>
                  <a:tcPr marL="44450" marR="44450" marT="0" marB="0" anchor="b"/>
                </a:tc>
              </a:tr>
            </a:tbl>
          </a:graphicData>
        </a:graphic>
      </p:graphicFrame>
      <p:graphicFrame>
        <p:nvGraphicFramePr>
          <p:cNvPr id="6" name="Taula 5"/>
          <p:cNvGraphicFramePr>
            <a:graphicFrameLocks noGrp="1"/>
          </p:cNvGraphicFramePr>
          <p:nvPr>
            <p:extLst>
              <p:ext uri="{D42A27DB-BD31-4B8C-83A1-F6EECF244321}">
                <p14:modId xmlns:p14="http://schemas.microsoft.com/office/powerpoint/2010/main" val="2714268040"/>
              </p:ext>
            </p:extLst>
          </p:nvPr>
        </p:nvGraphicFramePr>
        <p:xfrm>
          <a:off x="2195736" y="5385002"/>
          <a:ext cx="5454015" cy="771144"/>
        </p:xfrm>
        <a:graphic>
          <a:graphicData uri="http://schemas.openxmlformats.org/drawingml/2006/table">
            <a:tbl>
              <a:tblPr firstRow="1" firstCol="1" bandRow="1">
                <a:tableStyleId>{5C22544A-7EE6-4342-B048-85BDC9FD1C3A}</a:tableStyleId>
              </a:tblPr>
              <a:tblGrid>
                <a:gridCol w="3068082"/>
                <a:gridCol w="809694"/>
                <a:gridCol w="723395"/>
                <a:gridCol w="852844"/>
              </a:tblGrid>
              <a:tr h="175260">
                <a:tc>
                  <a:txBody>
                    <a:bodyPr/>
                    <a:lstStyle/>
                    <a:p>
                      <a:pPr algn="just">
                        <a:lnSpc>
                          <a:spcPct val="115000"/>
                        </a:lnSpc>
                        <a:spcAft>
                          <a:spcPts val="0"/>
                        </a:spcAft>
                      </a:pPr>
                      <a:r>
                        <a:rPr lang="ca-ES" sz="1100">
                          <a:effectLst/>
                        </a:rPr>
                        <a:t>Els 2 Centres de dia per a la Gent Gran </a:t>
                      </a:r>
                      <a:endParaRPr lang="ca-ES" sz="1100">
                        <a:effectLst/>
                        <a:latin typeface="Calibri"/>
                        <a:ea typeface="Calibri"/>
                        <a:cs typeface="Times New Roman"/>
                      </a:endParaRPr>
                    </a:p>
                  </a:txBody>
                  <a:tcPr marL="44450" marR="44450" marT="0" marB="0" anchor="b"/>
                </a:tc>
                <a:tc>
                  <a:txBody>
                    <a:bodyPr/>
                    <a:lstStyle/>
                    <a:p>
                      <a:pPr algn="just">
                        <a:lnSpc>
                          <a:spcPct val="115000"/>
                        </a:lnSpc>
                        <a:spcAft>
                          <a:spcPts val="0"/>
                        </a:spcAft>
                      </a:pPr>
                      <a:r>
                        <a:rPr lang="ca-ES" sz="1100">
                          <a:effectLst/>
                        </a:rPr>
                        <a:t>Places</a:t>
                      </a:r>
                      <a:endParaRPr lang="ca-ES" sz="1100">
                        <a:effectLst/>
                        <a:latin typeface="Calibri"/>
                        <a:ea typeface="Calibri"/>
                        <a:cs typeface="Times New Roman"/>
                      </a:endParaRPr>
                    </a:p>
                  </a:txBody>
                  <a:tcPr marL="44450" marR="44450" marT="0" marB="0" anchor="b"/>
                </a:tc>
                <a:tc>
                  <a:txBody>
                    <a:bodyPr/>
                    <a:lstStyle/>
                    <a:p>
                      <a:pPr algn="just">
                        <a:lnSpc>
                          <a:spcPct val="115000"/>
                        </a:lnSpc>
                        <a:spcAft>
                          <a:spcPts val="0"/>
                        </a:spcAft>
                      </a:pPr>
                      <a:r>
                        <a:rPr lang="ca-ES" sz="1100">
                          <a:effectLst/>
                        </a:rPr>
                        <a:t>ICASS</a:t>
                      </a:r>
                      <a:endParaRPr lang="ca-ES" sz="1100">
                        <a:effectLst/>
                        <a:latin typeface="Calibri"/>
                        <a:ea typeface="Calibri"/>
                        <a:cs typeface="Times New Roman"/>
                      </a:endParaRPr>
                    </a:p>
                  </a:txBody>
                  <a:tcPr marL="44450" marR="44450" marT="0" marB="0" anchor="b"/>
                </a:tc>
                <a:tc>
                  <a:txBody>
                    <a:bodyPr/>
                    <a:lstStyle/>
                    <a:p>
                      <a:pPr algn="just">
                        <a:lnSpc>
                          <a:spcPct val="115000"/>
                        </a:lnSpc>
                        <a:spcAft>
                          <a:spcPts val="0"/>
                        </a:spcAft>
                      </a:pPr>
                      <a:r>
                        <a:rPr lang="ca-ES" sz="1100">
                          <a:effectLst/>
                        </a:rPr>
                        <a:t>Municipals</a:t>
                      </a:r>
                      <a:endParaRPr lang="ca-ES" sz="1100">
                        <a:effectLst/>
                        <a:latin typeface="Calibri"/>
                        <a:ea typeface="Calibri"/>
                        <a:cs typeface="Times New Roman"/>
                      </a:endParaRPr>
                    </a:p>
                  </a:txBody>
                  <a:tcPr marL="44450" marR="44450" marT="0" marB="0" anchor="b"/>
                </a:tc>
              </a:tr>
              <a:tr h="167640">
                <a:tc>
                  <a:txBody>
                    <a:bodyPr/>
                    <a:lstStyle/>
                    <a:p>
                      <a:pPr algn="just">
                        <a:lnSpc>
                          <a:spcPct val="115000"/>
                        </a:lnSpc>
                        <a:spcAft>
                          <a:spcPts val="0"/>
                        </a:spcAft>
                      </a:pPr>
                      <a:r>
                        <a:rPr lang="ca-ES" sz="1100">
                          <a:effectLst/>
                        </a:rPr>
                        <a:t>Centre de Dia Fort Pienc.- C/ Sardenya 139 – 147</a:t>
                      </a:r>
                      <a:endParaRPr lang="ca-ES" sz="1100">
                        <a:effectLst/>
                        <a:latin typeface="Calibri"/>
                        <a:ea typeface="Calibri"/>
                        <a:cs typeface="Times New Roman"/>
                      </a:endParaRPr>
                    </a:p>
                  </a:txBody>
                  <a:tcPr marL="44450" marR="44450" marT="0" marB="0" anchor="b"/>
                </a:tc>
                <a:tc>
                  <a:txBody>
                    <a:bodyPr/>
                    <a:lstStyle/>
                    <a:p>
                      <a:pPr algn="just">
                        <a:lnSpc>
                          <a:spcPct val="115000"/>
                        </a:lnSpc>
                        <a:spcAft>
                          <a:spcPts val="0"/>
                        </a:spcAft>
                      </a:pPr>
                      <a:r>
                        <a:rPr lang="ca-ES" sz="1100">
                          <a:effectLst/>
                        </a:rPr>
                        <a:t>30</a:t>
                      </a:r>
                      <a:endParaRPr lang="ca-ES" sz="1100">
                        <a:effectLst/>
                        <a:latin typeface="Calibri"/>
                        <a:ea typeface="Calibri"/>
                        <a:cs typeface="Times New Roman"/>
                      </a:endParaRPr>
                    </a:p>
                  </a:txBody>
                  <a:tcPr marL="44450" marR="44450" marT="0" marB="0" anchor="b"/>
                </a:tc>
                <a:tc>
                  <a:txBody>
                    <a:bodyPr/>
                    <a:lstStyle/>
                    <a:p>
                      <a:pPr algn="just">
                        <a:lnSpc>
                          <a:spcPct val="115000"/>
                        </a:lnSpc>
                        <a:spcAft>
                          <a:spcPts val="0"/>
                        </a:spcAft>
                      </a:pPr>
                      <a:r>
                        <a:rPr lang="ca-ES" sz="1100">
                          <a:effectLst/>
                        </a:rPr>
                        <a:t>30</a:t>
                      </a:r>
                      <a:endParaRPr lang="ca-ES" sz="1100">
                        <a:effectLst/>
                        <a:latin typeface="Calibri"/>
                        <a:ea typeface="Calibri"/>
                        <a:cs typeface="Times New Roman"/>
                      </a:endParaRPr>
                    </a:p>
                  </a:txBody>
                  <a:tcPr marL="44450" marR="44450" marT="0" marB="0" anchor="b"/>
                </a:tc>
                <a:tc>
                  <a:txBody>
                    <a:bodyPr/>
                    <a:lstStyle/>
                    <a:p>
                      <a:pPr algn="just">
                        <a:lnSpc>
                          <a:spcPct val="115000"/>
                        </a:lnSpc>
                        <a:spcAft>
                          <a:spcPts val="0"/>
                        </a:spcAft>
                      </a:pPr>
                      <a:r>
                        <a:rPr lang="ca-ES" sz="1100">
                          <a:effectLst/>
                        </a:rPr>
                        <a:t>0</a:t>
                      </a:r>
                      <a:endParaRPr lang="ca-ES" sz="1100">
                        <a:effectLst/>
                        <a:latin typeface="Calibri"/>
                        <a:ea typeface="Calibri"/>
                        <a:cs typeface="Times New Roman"/>
                      </a:endParaRPr>
                    </a:p>
                  </a:txBody>
                  <a:tcPr marL="44450" marR="44450" marT="0" marB="0" anchor="b"/>
                </a:tc>
              </a:tr>
              <a:tr h="167640">
                <a:tc>
                  <a:txBody>
                    <a:bodyPr/>
                    <a:lstStyle/>
                    <a:p>
                      <a:pPr algn="just">
                        <a:lnSpc>
                          <a:spcPct val="115000"/>
                        </a:lnSpc>
                        <a:spcAft>
                          <a:spcPts val="0"/>
                        </a:spcAft>
                      </a:pPr>
                      <a:r>
                        <a:rPr lang="ca-ES" sz="1100">
                          <a:effectLst/>
                        </a:rPr>
                        <a:t>Centre de Dia Casa Bloc- Almirall Proixida, 1</a:t>
                      </a:r>
                      <a:endParaRPr lang="ca-ES" sz="1100">
                        <a:effectLst/>
                        <a:latin typeface="Calibri"/>
                        <a:ea typeface="Calibri"/>
                        <a:cs typeface="Times New Roman"/>
                      </a:endParaRPr>
                    </a:p>
                  </a:txBody>
                  <a:tcPr marL="44450" marR="44450" marT="0" marB="0" anchor="b"/>
                </a:tc>
                <a:tc>
                  <a:txBody>
                    <a:bodyPr/>
                    <a:lstStyle/>
                    <a:p>
                      <a:pPr algn="just">
                        <a:lnSpc>
                          <a:spcPct val="115000"/>
                        </a:lnSpc>
                        <a:spcAft>
                          <a:spcPts val="0"/>
                        </a:spcAft>
                      </a:pPr>
                      <a:r>
                        <a:rPr lang="ca-ES" sz="1100">
                          <a:effectLst/>
                        </a:rPr>
                        <a:t>38</a:t>
                      </a:r>
                      <a:endParaRPr lang="ca-ES" sz="1100">
                        <a:effectLst/>
                        <a:latin typeface="Calibri"/>
                        <a:ea typeface="Calibri"/>
                        <a:cs typeface="Times New Roman"/>
                      </a:endParaRPr>
                    </a:p>
                  </a:txBody>
                  <a:tcPr marL="44450" marR="44450" marT="0" marB="0" anchor="b"/>
                </a:tc>
                <a:tc>
                  <a:txBody>
                    <a:bodyPr/>
                    <a:lstStyle/>
                    <a:p>
                      <a:pPr algn="just">
                        <a:lnSpc>
                          <a:spcPct val="115000"/>
                        </a:lnSpc>
                        <a:spcAft>
                          <a:spcPts val="0"/>
                        </a:spcAft>
                      </a:pPr>
                      <a:r>
                        <a:rPr lang="ca-ES" sz="1100">
                          <a:effectLst/>
                        </a:rPr>
                        <a:t>38</a:t>
                      </a:r>
                      <a:endParaRPr lang="ca-ES" sz="1100">
                        <a:effectLst/>
                        <a:latin typeface="Calibri"/>
                        <a:ea typeface="Calibri"/>
                        <a:cs typeface="Times New Roman"/>
                      </a:endParaRPr>
                    </a:p>
                  </a:txBody>
                  <a:tcPr marL="44450" marR="44450" marT="0" marB="0" anchor="b"/>
                </a:tc>
                <a:tc>
                  <a:txBody>
                    <a:bodyPr/>
                    <a:lstStyle/>
                    <a:p>
                      <a:pPr algn="just">
                        <a:lnSpc>
                          <a:spcPct val="115000"/>
                        </a:lnSpc>
                        <a:spcAft>
                          <a:spcPts val="0"/>
                        </a:spcAft>
                      </a:pPr>
                      <a:r>
                        <a:rPr lang="ca-ES" sz="1100">
                          <a:effectLst/>
                        </a:rPr>
                        <a:t>0</a:t>
                      </a:r>
                      <a:endParaRPr lang="ca-ES" sz="1100">
                        <a:effectLst/>
                        <a:latin typeface="Calibri"/>
                        <a:ea typeface="Calibri"/>
                        <a:cs typeface="Times New Roman"/>
                      </a:endParaRPr>
                    </a:p>
                  </a:txBody>
                  <a:tcPr marL="44450" marR="44450" marT="0" marB="0" anchor="b"/>
                </a:tc>
              </a:tr>
              <a:tr h="175260">
                <a:tc>
                  <a:txBody>
                    <a:bodyPr/>
                    <a:lstStyle/>
                    <a:p>
                      <a:pPr algn="just">
                        <a:lnSpc>
                          <a:spcPct val="115000"/>
                        </a:lnSpc>
                        <a:spcAft>
                          <a:spcPts val="0"/>
                        </a:spcAft>
                      </a:pPr>
                      <a:r>
                        <a:rPr lang="ca-ES" sz="1100">
                          <a:effectLst/>
                        </a:rPr>
                        <a:t>Total places</a:t>
                      </a:r>
                      <a:endParaRPr lang="ca-ES" sz="1100">
                        <a:effectLst/>
                        <a:latin typeface="Calibri"/>
                        <a:ea typeface="Calibri"/>
                        <a:cs typeface="Times New Roman"/>
                      </a:endParaRPr>
                    </a:p>
                  </a:txBody>
                  <a:tcPr marL="44450" marR="44450" marT="0" marB="0" anchor="b"/>
                </a:tc>
                <a:tc>
                  <a:txBody>
                    <a:bodyPr/>
                    <a:lstStyle/>
                    <a:p>
                      <a:pPr algn="just">
                        <a:lnSpc>
                          <a:spcPct val="115000"/>
                        </a:lnSpc>
                        <a:spcAft>
                          <a:spcPts val="0"/>
                        </a:spcAft>
                      </a:pPr>
                      <a:r>
                        <a:rPr lang="ca-ES" sz="1100">
                          <a:effectLst/>
                        </a:rPr>
                        <a:t>68</a:t>
                      </a:r>
                      <a:endParaRPr lang="ca-ES" sz="1100">
                        <a:effectLst/>
                        <a:latin typeface="Calibri"/>
                        <a:ea typeface="Calibri"/>
                        <a:cs typeface="Times New Roman"/>
                      </a:endParaRPr>
                    </a:p>
                  </a:txBody>
                  <a:tcPr marL="44450" marR="44450" marT="0" marB="0" anchor="b"/>
                </a:tc>
                <a:tc>
                  <a:txBody>
                    <a:bodyPr/>
                    <a:lstStyle/>
                    <a:p>
                      <a:pPr algn="just">
                        <a:lnSpc>
                          <a:spcPct val="115000"/>
                        </a:lnSpc>
                        <a:spcAft>
                          <a:spcPts val="0"/>
                        </a:spcAft>
                      </a:pPr>
                      <a:r>
                        <a:rPr lang="ca-ES" sz="1100">
                          <a:effectLst/>
                        </a:rPr>
                        <a:t>68</a:t>
                      </a:r>
                      <a:endParaRPr lang="ca-ES" sz="1100">
                        <a:effectLst/>
                        <a:latin typeface="Calibri"/>
                        <a:ea typeface="Calibri"/>
                        <a:cs typeface="Times New Roman"/>
                      </a:endParaRPr>
                    </a:p>
                  </a:txBody>
                  <a:tcPr marL="44450" marR="44450" marT="0" marB="0" anchor="b"/>
                </a:tc>
                <a:tc>
                  <a:txBody>
                    <a:bodyPr/>
                    <a:lstStyle/>
                    <a:p>
                      <a:pPr algn="just">
                        <a:lnSpc>
                          <a:spcPct val="115000"/>
                        </a:lnSpc>
                        <a:spcAft>
                          <a:spcPts val="0"/>
                        </a:spcAft>
                      </a:pPr>
                      <a:r>
                        <a:rPr lang="ca-ES" sz="1100">
                          <a:effectLst/>
                        </a:rPr>
                        <a:t>0</a:t>
                      </a:r>
                      <a:endParaRPr lang="ca-ES" sz="1100">
                        <a:effectLst/>
                        <a:latin typeface="Calibri"/>
                        <a:ea typeface="Calibri"/>
                        <a:cs typeface="Times New Roman"/>
                      </a:endParaRPr>
                    </a:p>
                  </a:txBody>
                  <a:tcPr marL="44450" marR="44450" marT="0" marB="0" anchor="b"/>
                </a:tc>
              </a:tr>
            </a:tbl>
          </a:graphicData>
        </a:graphic>
      </p:graphicFrame>
    </p:spTree>
    <p:extLst>
      <p:ext uri="{BB962C8B-B14F-4D97-AF65-F5344CB8AC3E}">
        <p14:creationId xmlns:p14="http://schemas.microsoft.com/office/powerpoint/2010/main" val="24609262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idor de número de diapositiva 3"/>
          <p:cNvSpPr>
            <a:spLocks noGrp="1"/>
          </p:cNvSpPr>
          <p:nvPr>
            <p:ph type="sldNum" sz="quarter" idx="12"/>
          </p:nvPr>
        </p:nvSpPr>
        <p:spPr/>
        <p:txBody>
          <a:bodyPr/>
          <a:lstStyle/>
          <a:p>
            <a:fld id="{742549CD-9692-4C24-BA90-BBA7E1AE662A}" type="slidenum">
              <a:rPr lang="ca-ES" smtClean="0"/>
              <a:pPr/>
              <a:t>11</a:t>
            </a:fld>
            <a:endParaRPr lang="ca-ES"/>
          </a:p>
        </p:txBody>
      </p:sp>
      <p:sp>
        <p:nvSpPr>
          <p:cNvPr id="5" name="Títol 1"/>
          <p:cNvSpPr txBox="1">
            <a:spLocks/>
          </p:cNvSpPr>
          <p:nvPr/>
        </p:nvSpPr>
        <p:spPr>
          <a:xfrm>
            <a:off x="928661" y="857240"/>
            <a:ext cx="7620116" cy="857248"/>
          </a:xfrm>
          <a:prstGeom prst="rect">
            <a:avLst/>
          </a:prstGeom>
        </p:spPr>
        <p:txBody>
          <a:bodyPr vert="horz" lIns="91440" tIns="45720" rIns="91440" bIns="45720" rtlCol="0" anchor="ctr">
            <a:normAutofit/>
          </a:bodyPr>
          <a:lstStyle>
            <a:lvl1pPr marL="0" algn="l" defTabSz="914400" rtl="0" eaLnBrk="1" latinLnBrk="0" hangingPunct="1">
              <a:lnSpc>
                <a:spcPts val="2400"/>
              </a:lnSpc>
              <a:spcBef>
                <a:spcPct val="0"/>
              </a:spcBef>
              <a:buNone/>
              <a:defRPr lang="ca-ES" sz="2000" b="1" kern="1200" dirty="0">
                <a:solidFill>
                  <a:schemeClr val="tx1"/>
                </a:solidFill>
                <a:latin typeface="Arial" pitchFamily="34" charset="0"/>
                <a:ea typeface="+mn-ea"/>
                <a:cs typeface="Arial" pitchFamily="34" charset="0"/>
              </a:defRPr>
            </a:lvl1pPr>
          </a:lstStyle>
          <a:p>
            <a:pPr algn="just"/>
            <a:r>
              <a:rPr lang="es-ES_tradnl" sz="1800" smtClean="0"/>
              <a:t>SERVEIS D’ACOLLIMENT RESIDENCIAL DE L’AJUNTAMENT I PRESSUPOST 2018 (</a:t>
            </a:r>
            <a:r>
              <a:rPr lang="es-ES_tradnl" sz="1800"/>
              <a:t>2</a:t>
            </a:r>
            <a:r>
              <a:rPr lang="es-ES_tradnl" sz="1800" smtClean="0"/>
              <a:t>):</a:t>
            </a:r>
            <a:endParaRPr lang="es-ES_tradnl" sz="1800"/>
          </a:p>
        </p:txBody>
      </p:sp>
      <p:sp>
        <p:nvSpPr>
          <p:cNvPr id="7" name="Contenidor de número de diapositiva 3"/>
          <p:cNvSpPr txBox="1">
            <a:spLocks/>
          </p:cNvSpPr>
          <p:nvPr/>
        </p:nvSpPr>
        <p:spPr>
          <a:xfrm>
            <a:off x="6643702" y="6215082"/>
            <a:ext cx="2133600" cy="365125"/>
          </a:xfrm>
          <a:prstGeom prst="rect">
            <a:avLst/>
          </a:prstGeom>
        </p:spPr>
        <p:txBody>
          <a:bodyPr vert="horz" lIns="91440" tIns="45720" rIns="91440" bIns="45720" rtlCol="0" anchor="ctr"/>
          <a:lstStyle>
            <a:defPPr>
              <a:defRPr lang="ca-ES"/>
            </a:defPPr>
            <a:lvl1pPr marL="0" algn="r" defTabSz="914400" rtl="0" eaLnBrk="1" latinLnBrk="0" hangingPunct="1">
              <a:defRPr sz="800" kern="1200">
                <a:solidFill>
                  <a:srgbClr val="FF0000"/>
                </a:solidFill>
                <a:latin typeface="Arial" pitchFamily="34" charset="0"/>
                <a:ea typeface="+mn-ea"/>
                <a:cs typeface="Arial"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42549CD-9692-4C24-BA90-BBA7E1AE662A}" type="slidenum">
              <a:rPr lang="ca-ES" smtClean="0"/>
              <a:pPr/>
              <a:t>11</a:t>
            </a:fld>
            <a:endParaRPr lang="ca-ES"/>
          </a:p>
        </p:txBody>
      </p:sp>
      <p:sp>
        <p:nvSpPr>
          <p:cNvPr id="10" name="Contenidor de contingut 2"/>
          <p:cNvSpPr>
            <a:spLocks noGrp="1"/>
          </p:cNvSpPr>
          <p:nvPr>
            <p:ph idx="1"/>
          </p:nvPr>
        </p:nvSpPr>
        <p:spPr>
          <a:xfrm>
            <a:off x="983410" y="1600200"/>
            <a:ext cx="7703389" cy="4525963"/>
          </a:xfrm>
        </p:spPr>
        <p:txBody>
          <a:bodyPr>
            <a:normAutofit fontScale="62500" lnSpcReduction="20000"/>
          </a:bodyPr>
          <a:lstStyle/>
          <a:p>
            <a:pPr marL="0" indent="0" algn="just">
              <a:buNone/>
            </a:pPr>
            <a:endParaRPr lang="es-ES_tradnl" u="sng"/>
          </a:p>
          <a:p>
            <a:pPr algn="just">
              <a:buFont typeface="Wingdings" pitchFamily="2" charset="2"/>
              <a:buChar char="ü"/>
            </a:pPr>
            <a:endParaRPr lang="es-ES_tradnl" smtClean="0"/>
          </a:p>
          <a:p>
            <a:pPr algn="just">
              <a:buFont typeface="Wingdings" pitchFamily="2" charset="2"/>
              <a:buChar char="ü"/>
            </a:pPr>
            <a:r>
              <a:rPr lang="ca-ES"/>
              <a:t>Habitatges amb serveis per a gent </a:t>
            </a:r>
            <a:r>
              <a:rPr lang="ca-ES" smtClean="0"/>
              <a:t>gran</a:t>
            </a:r>
            <a:r>
              <a:rPr lang="ca-ES"/>
              <a:t> </a:t>
            </a:r>
            <a:r>
              <a:rPr lang="ca-ES" smtClean="0"/>
              <a:t>(24 </a:t>
            </a:r>
            <a:r>
              <a:rPr lang="ca-ES"/>
              <a:t>edificis, 1.384 </a:t>
            </a:r>
            <a:r>
              <a:rPr lang="ca-ES" smtClean="0"/>
              <a:t>habitatges) Pressupost 4,5M€</a:t>
            </a:r>
          </a:p>
          <a:p>
            <a:pPr marL="0" indent="0" algn="just">
              <a:buNone/>
            </a:pPr>
            <a:endParaRPr lang="es-ES"/>
          </a:p>
          <a:p>
            <a:pPr algn="just">
              <a:buFont typeface="Wingdings" pitchFamily="2" charset="2"/>
              <a:buChar char="ü"/>
            </a:pPr>
            <a:r>
              <a:rPr lang="es-ES_tradnl" smtClean="0"/>
              <a:t>Apartaments tutelats (Pau Casals -55 places- 373.859€ i Josep Miracle -32 places- 181.107€)</a:t>
            </a:r>
          </a:p>
          <a:p>
            <a:pPr marL="0" indent="0" algn="just">
              <a:buNone/>
            </a:pPr>
            <a:endParaRPr lang="es-ES_tradnl" smtClean="0"/>
          </a:p>
          <a:p>
            <a:pPr algn="just">
              <a:buFont typeface="Wingdings" pitchFamily="2" charset="2"/>
              <a:buChar char="ü"/>
            </a:pPr>
            <a:r>
              <a:rPr lang="es-ES_tradnl" smtClean="0"/>
              <a:t>SAD (Atenció a Domicili) 83M€ </a:t>
            </a:r>
          </a:p>
          <a:p>
            <a:pPr marL="0" indent="0" algn="just">
              <a:buNone/>
            </a:pPr>
            <a:endParaRPr lang="es-ES_tradnl" smtClean="0"/>
          </a:p>
          <a:p>
            <a:pPr algn="just">
              <a:buFont typeface="Wingdings" pitchFamily="2" charset="2"/>
              <a:buChar char="ü"/>
            </a:pPr>
            <a:r>
              <a:rPr lang="ca-ES" smtClean="0"/>
              <a:t>Teleassistència. Pressupost  11,5M€</a:t>
            </a:r>
          </a:p>
          <a:p>
            <a:pPr marL="0" indent="0" algn="just">
              <a:buNone/>
            </a:pPr>
            <a:endParaRPr lang="es-ES_tradnl" smtClean="0"/>
          </a:p>
          <a:p>
            <a:pPr algn="just">
              <a:buFont typeface="Wingdings" pitchFamily="2" charset="2"/>
              <a:buChar char="ü"/>
            </a:pPr>
            <a:r>
              <a:rPr lang="es-ES_tradnl" smtClean="0"/>
              <a:t>Respir Plus </a:t>
            </a:r>
            <a:r>
              <a:rPr lang="ca-ES" smtClean="0"/>
              <a:t>(atenció residencial </a:t>
            </a:r>
            <a:r>
              <a:rPr lang="ca-ES"/>
              <a:t>de caràcter temporal per a les persones grans, d’una durada màxima de dos mesos </a:t>
            </a:r>
            <a:r>
              <a:rPr lang="ca-ES" smtClean="0"/>
              <a:t>l’any) Pressupost 600.000€</a:t>
            </a:r>
            <a:endParaRPr lang="ca-ES"/>
          </a:p>
          <a:p>
            <a:pPr algn="just">
              <a:buFont typeface="Wingdings" pitchFamily="2" charset="2"/>
              <a:buChar char="ü"/>
            </a:pPr>
            <a:endParaRPr lang="ca-ES"/>
          </a:p>
          <a:p>
            <a:pPr marL="0" indent="0">
              <a:buNone/>
            </a:pPr>
            <a:endParaRPr lang="ca-ES"/>
          </a:p>
        </p:txBody>
      </p:sp>
    </p:spTree>
    <p:extLst>
      <p:ext uri="{BB962C8B-B14F-4D97-AF65-F5344CB8AC3E}">
        <p14:creationId xmlns:p14="http://schemas.microsoft.com/office/powerpoint/2010/main" val="24873828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a:spLocks noGrp="1"/>
          </p:cNvSpPr>
          <p:nvPr>
            <p:ph type="title"/>
          </p:nvPr>
        </p:nvSpPr>
        <p:spPr>
          <a:xfrm>
            <a:off x="928661" y="857240"/>
            <a:ext cx="7490719" cy="857248"/>
          </a:xfrm>
        </p:spPr>
        <p:txBody>
          <a:bodyPr>
            <a:normAutofit fontScale="90000"/>
          </a:bodyPr>
          <a:lstStyle/>
          <a:p>
            <a:r>
              <a:rPr lang="es-ES_tradnl"/>
              <a:t>LLISTES D’ESPERA DE RESIDÈNCIES A BCN </a:t>
            </a:r>
            <a:r>
              <a:rPr lang="es-ES_tradnl" smtClean="0"/>
              <a:t>CIUTAT (març 2018, font CSSB):</a:t>
            </a:r>
            <a:r>
              <a:rPr lang="es-ES_tradnl"/>
              <a:t/>
            </a:r>
            <a:br>
              <a:rPr lang="es-ES_tradnl"/>
            </a:br>
            <a:endParaRPr lang="ca-ES"/>
          </a:p>
        </p:txBody>
      </p:sp>
      <p:sp>
        <p:nvSpPr>
          <p:cNvPr id="3" name="Contenidor de contingut 2"/>
          <p:cNvSpPr>
            <a:spLocks noGrp="1"/>
          </p:cNvSpPr>
          <p:nvPr>
            <p:ph idx="1"/>
          </p:nvPr>
        </p:nvSpPr>
        <p:spPr>
          <a:xfrm>
            <a:off x="974784" y="1600200"/>
            <a:ext cx="7712015" cy="4525963"/>
          </a:xfrm>
        </p:spPr>
        <p:txBody>
          <a:bodyPr>
            <a:noAutofit/>
          </a:bodyPr>
          <a:lstStyle/>
          <a:p>
            <a:pPr marL="0" indent="0" algn="just">
              <a:buNone/>
            </a:pPr>
            <a:r>
              <a:rPr lang="ca-ES" sz="1600" b="1" u="sng" smtClean="0"/>
              <a:t>8.063 </a:t>
            </a:r>
            <a:r>
              <a:rPr lang="ca-ES" sz="1600" b="1" u="sng"/>
              <a:t>persones informades en </a:t>
            </a:r>
            <a:r>
              <a:rPr lang="ca-ES" sz="1600" b="1" u="sng" smtClean="0"/>
              <a:t>llista </a:t>
            </a:r>
            <a:r>
              <a:rPr lang="ca-ES" sz="1600" b="1" u="sng"/>
              <a:t>d’accés a residència a BCN </a:t>
            </a:r>
            <a:r>
              <a:rPr lang="ca-ES" sz="1600" b="1" u="sng" smtClean="0"/>
              <a:t>ciutat, de les quals:</a:t>
            </a:r>
          </a:p>
          <a:p>
            <a:pPr marL="0" indent="0" algn="just">
              <a:buNone/>
            </a:pPr>
            <a:endParaRPr lang="es-ES_tradnl" sz="1600" b="1" u="sng"/>
          </a:p>
          <a:p>
            <a:pPr marL="0" indent="0" algn="just">
              <a:buNone/>
            </a:pPr>
            <a:endParaRPr lang="ca-ES" sz="1600" b="1" u="sng" smtClean="0"/>
          </a:p>
          <a:p>
            <a:pPr algn="just">
              <a:buFont typeface="Wingdings" pitchFamily="2" charset="2"/>
              <a:buChar char="ü"/>
            </a:pPr>
            <a:endParaRPr lang="es-ES_tradnl" sz="1600" smtClean="0"/>
          </a:p>
          <a:p>
            <a:pPr algn="just">
              <a:buFont typeface="Wingdings" pitchFamily="2" charset="2"/>
              <a:buChar char="ü"/>
            </a:pPr>
            <a:endParaRPr lang="es-ES_tradnl" sz="1600"/>
          </a:p>
          <a:p>
            <a:pPr algn="just">
              <a:buFont typeface="Wingdings" pitchFamily="2" charset="2"/>
              <a:buChar char="ü"/>
            </a:pPr>
            <a:endParaRPr lang="es-ES_tradnl" sz="1600" smtClean="0"/>
          </a:p>
          <a:p>
            <a:pPr algn="just">
              <a:buFont typeface="Wingdings" pitchFamily="2" charset="2"/>
              <a:buChar char="ü"/>
            </a:pPr>
            <a:endParaRPr lang="es-ES_tradnl" sz="1600"/>
          </a:p>
          <a:p>
            <a:pPr algn="just">
              <a:buFont typeface="Wingdings" pitchFamily="2" charset="2"/>
              <a:buChar char="ü"/>
            </a:pPr>
            <a:endParaRPr lang="es-ES_tradnl" sz="1600" smtClean="0"/>
          </a:p>
          <a:p>
            <a:pPr algn="just">
              <a:buFont typeface="Wingdings" pitchFamily="2" charset="2"/>
              <a:buChar char="ü"/>
            </a:pPr>
            <a:endParaRPr lang="es-ES_tradnl" sz="1600"/>
          </a:p>
          <a:p>
            <a:pPr algn="just">
              <a:buFont typeface="Wingdings" pitchFamily="2" charset="2"/>
              <a:buChar char="ü"/>
            </a:pPr>
            <a:r>
              <a:rPr lang="es-ES_tradnl" sz="1600" smtClean="0"/>
              <a:t>Les 3.942 que estan </a:t>
            </a:r>
            <a:r>
              <a:rPr lang="es-ES_tradnl" sz="1600"/>
              <a:t>en domicili esperant plaça </a:t>
            </a:r>
            <a:r>
              <a:rPr lang="es-ES_tradnl" sz="1600" smtClean="0"/>
              <a:t>poden estar ateses </a:t>
            </a:r>
            <a:r>
              <a:rPr lang="es-ES_tradnl" sz="1600"/>
              <a:t>pel </a:t>
            </a:r>
            <a:r>
              <a:rPr lang="es-ES_tradnl" sz="1600" smtClean="0"/>
              <a:t>SAD, SAUV</a:t>
            </a:r>
            <a:r>
              <a:rPr lang="es-ES_tradnl" sz="1600"/>
              <a:t>, </a:t>
            </a:r>
            <a:r>
              <a:rPr lang="ca-ES" sz="1600"/>
              <a:t>sociosanitari, etc. </a:t>
            </a:r>
            <a:endParaRPr lang="ca-ES" sz="1600" smtClean="0"/>
          </a:p>
          <a:p>
            <a:pPr algn="just">
              <a:buFont typeface="Wingdings" pitchFamily="2" charset="2"/>
              <a:buChar char="ü"/>
            </a:pPr>
            <a:r>
              <a:rPr lang="es-ES_tradnl" sz="1600" b="1" u="sng"/>
              <a:t>Si atenem al total de places públiques (5.507), caldria incrementar-les en un 72% per atendre les persones en domicili i altres i un 109% si afegim a les persones amb PEV.</a:t>
            </a:r>
            <a:endParaRPr lang="ca-ES" sz="1600" b="1" u="sng"/>
          </a:p>
          <a:p>
            <a:pPr algn="just">
              <a:buFont typeface="Wingdings" pitchFamily="2" charset="2"/>
              <a:buChar char="ü"/>
            </a:pPr>
            <a:r>
              <a:rPr lang="es-ES_tradnl" sz="1600" b="1" u="sng" smtClean="0"/>
              <a:t>BCN ciutat té 24.114 persones amb amb dependència que no estan en residències  públiques o concertades (15.394 grau II i 8.720 grau III)  i que hi tindrien dret, de les quals un 66% són dones. Només el 10% (2.631) d’aquestes 24.114 tenen PEV.</a:t>
            </a:r>
            <a:endParaRPr lang="ca-ES" sz="1600" b="1" u="sng"/>
          </a:p>
          <a:p>
            <a:pPr marL="0" indent="0">
              <a:buNone/>
            </a:pPr>
            <a:endParaRPr lang="es-ES_tradnl" sz="1600" smtClean="0"/>
          </a:p>
          <a:p>
            <a:pPr marL="0" indent="0">
              <a:buNone/>
            </a:pPr>
            <a:endParaRPr lang="ca-ES" sz="1600"/>
          </a:p>
        </p:txBody>
      </p:sp>
      <p:sp>
        <p:nvSpPr>
          <p:cNvPr id="4" name="Contenidor de número de diapositiva 3"/>
          <p:cNvSpPr>
            <a:spLocks noGrp="1"/>
          </p:cNvSpPr>
          <p:nvPr>
            <p:ph type="sldNum" sz="quarter" idx="12"/>
          </p:nvPr>
        </p:nvSpPr>
        <p:spPr/>
        <p:txBody>
          <a:bodyPr/>
          <a:lstStyle/>
          <a:p>
            <a:fld id="{742549CD-9692-4C24-BA90-BBA7E1AE662A}" type="slidenum">
              <a:rPr lang="ca-ES" smtClean="0"/>
              <a:pPr/>
              <a:t>12</a:t>
            </a:fld>
            <a:endParaRPr lang="ca-ES"/>
          </a:p>
        </p:txBody>
      </p:sp>
      <p:graphicFrame>
        <p:nvGraphicFramePr>
          <p:cNvPr id="6" name="Taula 5"/>
          <p:cNvGraphicFramePr>
            <a:graphicFrameLocks noGrp="1"/>
          </p:cNvGraphicFramePr>
          <p:nvPr>
            <p:extLst>
              <p:ext uri="{D42A27DB-BD31-4B8C-83A1-F6EECF244321}">
                <p14:modId xmlns:p14="http://schemas.microsoft.com/office/powerpoint/2010/main" val="3550041225"/>
              </p:ext>
            </p:extLst>
          </p:nvPr>
        </p:nvGraphicFramePr>
        <p:xfrm>
          <a:off x="1923697" y="2306326"/>
          <a:ext cx="5900469" cy="1733550"/>
        </p:xfrm>
        <a:graphic>
          <a:graphicData uri="http://schemas.openxmlformats.org/drawingml/2006/table">
            <a:tbl>
              <a:tblPr/>
              <a:tblGrid>
                <a:gridCol w="3119583"/>
                <a:gridCol w="1550879"/>
                <a:gridCol w="1230007"/>
              </a:tblGrid>
              <a:tr h="200025">
                <a:tc>
                  <a:txBody>
                    <a:bodyPr/>
                    <a:lstStyle/>
                    <a:p>
                      <a:pPr algn="l" fontAlgn="b"/>
                      <a:r>
                        <a:rPr lang="ca-ES" sz="1100" b="0" i="0" u="none" strike="noStrike">
                          <a:solidFill>
                            <a:srgbClr val="000000"/>
                          </a:solidFill>
                          <a:effectLst/>
                          <a:latin typeface="Calibri"/>
                        </a:rPr>
                        <a:t> </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ca-ES" sz="1100" b="1" i="0" u="none" strike="noStrike">
                          <a:solidFill>
                            <a:srgbClr val="000000"/>
                          </a:solidFill>
                          <a:effectLst/>
                          <a:latin typeface="Calibri"/>
                        </a:rPr>
                        <a:t> Núm. persones</a:t>
                      </a:r>
                    </a:p>
                  </a:txBody>
                  <a:tcPr marL="9525" marR="9525" marT="9525" marB="0" anchor="ctr">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just" fontAlgn="ctr"/>
                      <a:r>
                        <a:rPr lang="ca-ES" sz="1100" b="1" i="0" u="none" strike="noStrike">
                          <a:solidFill>
                            <a:srgbClr val="000000"/>
                          </a:solidFill>
                          <a:effectLst/>
                          <a:latin typeface="Calibri"/>
                        </a:rPr>
                        <a:t>%</a:t>
                      </a:r>
                    </a:p>
                  </a:txBody>
                  <a:tcPr marL="9525" marR="9525" marT="9525" marB="0" anchor="ctr">
                    <a:lnL>
                      <a:noFill/>
                    </a:lnL>
                    <a:lnR>
                      <a:noFill/>
                    </a:lnR>
                    <a:lnT>
                      <a:noFill/>
                    </a:lnT>
                    <a:lnB w="12700" cap="flat" cmpd="sng" algn="ctr">
                      <a:solidFill>
                        <a:srgbClr val="000000"/>
                      </a:solidFill>
                      <a:prstDash val="solid"/>
                      <a:round/>
                      <a:headEnd type="none" w="med" len="med"/>
                      <a:tailEnd type="none" w="med" len="med"/>
                    </a:lnB>
                    <a:solidFill>
                      <a:srgbClr val="FFFFFF"/>
                    </a:solidFill>
                  </a:tcPr>
                </a:tc>
              </a:tr>
              <a:tr h="485775">
                <a:tc>
                  <a:txBody>
                    <a:bodyPr/>
                    <a:lstStyle/>
                    <a:p>
                      <a:pPr algn="just" fontAlgn="ctr"/>
                      <a:r>
                        <a:rPr lang="ca-ES" sz="1100" b="1" i="0" u="none" strike="noStrike">
                          <a:solidFill>
                            <a:srgbClr val="000000"/>
                          </a:solidFill>
                          <a:effectLst/>
                          <a:latin typeface="Calibri"/>
                        </a:rPr>
                        <a:t>Persones ingressades en Residència pública </a:t>
                      </a:r>
                    </a:p>
                  </a:txBody>
                  <a:tcPr marL="9525" marR="9525" marT="9525" marB="0" anchor="ctr">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just" fontAlgn="ctr"/>
                      <a:r>
                        <a:rPr lang="ca-ES" sz="1100" b="0" i="0" u="none" strike="noStrike">
                          <a:solidFill>
                            <a:srgbClr val="000000"/>
                          </a:solidFill>
                          <a:effectLst/>
                          <a:latin typeface="Calibri"/>
                        </a:rPr>
                        <a:t>2.086</a:t>
                      </a:r>
                    </a:p>
                  </a:txBody>
                  <a:tcPr marL="9525" marR="9525" marT="9525" marB="0" anchor="ctr">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just" fontAlgn="ctr"/>
                      <a:r>
                        <a:rPr lang="ca-ES" sz="1100" b="0" i="0" u="none" strike="noStrike">
                          <a:solidFill>
                            <a:srgbClr val="000000"/>
                          </a:solidFill>
                          <a:effectLst/>
                          <a:latin typeface="Calibri"/>
                        </a:rPr>
                        <a:t>26%</a:t>
                      </a:r>
                    </a:p>
                  </a:txBody>
                  <a:tcPr marL="9525" marR="9525" marT="9525" marB="0" anchor="ctr">
                    <a:lnL>
                      <a:noFill/>
                    </a:lnL>
                    <a:lnR>
                      <a:noFill/>
                    </a:lnR>
                    <a:lnT w="12700" cap="flat" cmpd="sng" algn="ctr">
                      <a:solidFill>
                        <a:srgbClr val="000000"/>
                      </a:solidFill>
                      <a:prstDash val="solid"/>
                      <a:round/>
                      <a:headEnd type="none" w="med" len="med"/>
                      <a:tailEnd type="none" w="med" len="med"/>
                    </a:lnT>
                    <a:lnB>
                      <a:noFill/>
                    </a:lnB>
                    <a:solidFill>
                      <a:srgbClr val="FFFFFF"/>
                    </a:solidFill>
                  </a:tcPr>
                </a:tc>
              </a:tr>
              <a:tr h="438150">
                <a:tc>
                  <a:txBody>
                    <a:bodyPr/>
                    <a:lstStyle/>
                    <a:p>
                      <a:pPr algn="just" fontAlgn="ctr"/>
                      <a:r>
                        <a:rPr lang="ca-ES" sz="1100" b="1" i="0" u="none" strike="noStrike">
                          <a:solidFill>
                            <a:srgbClr val="000000"/>
                          </a:solidFill>
                          <a:effectLst/>
                          <a:latin typeface="Calibri"/>
                        </a:rPr>
                        <a:t>Persones en plaça privada acreditada PEV</a:t>
                      </a:r>
                    </a:p>
                  </a:txBody>
                  <a:tcPr marL="9525" marR="9525" marT="9525" marB="0" anchor="ctr">
                    <a:lnL>
                      <a:noFill/>
                    </a:lnL>
                    <a:lnR>
                      <a:noFill/>
                    </a:lnR>
                    <a:lnT>
                      <a:noFill/>
                    </a:lnT>
                    <a:lnB>
                      <a:noFill/>
                    </a:lnB>
                    <a:solidFill>
                      <a:srgbClr val="FFFFFF"/>
                    </a:solidFill>
                  </a:tcPr>
                </a:tc>
                <a:tc>
                  <a:txBody>
                    <a:bodyPr/>
                    <a:lstStyle/>
                    <a:p>
                      <a:pPr algn="just" fontAlgn="ctr"/>
                      <a:r>
                        <a:rPr lang="ca-ES" sz="1100" b="0" i="0" u="none" strike="noStrike">
                          <a:solidFill>
                            <a:srgbClr val="000000"/>
                          </a:solidFill>
                          <a:effectLst/>
                          <a:latin typeface="Calibri"/>
                        </a:rPr>
                        <a:t>2.035</a:t>
                      </a:r>
                    </a:p>
                  </a:txBody>
                  <a:tcPr marL="9525" marR="9525" marT="9525" marB="0" anchor="ctr">
                    <a:lnL>
                      <a:noFill/>
                    </a:lnL>
                    <a:lnR>
                      <a:noFill/>
                    </a:lnR>
                    <a:lnT>
                      <a:noFill/>
                    </a:lnT>
                    <a:lnB>
                      <a:noFill/>
                    </a:lnB>
                    <a:solidFill>
                      <a:srgbClr val="FFFFFF"/>
                    </a:solidFill>
                  </a:tcPr>
                </a:tc>
                <a:tc>
                  <a:txBody>
                    <a:bodyPr/>
                    <a:lstStyle/>
                    <a:p>
                      <a:pPr algn="just" fontAlgn="ctr"/>
                      <a:r>
                        <a:rPr lang="ca-ES" sz="1100" b="0" i="0" u="none" strike="noStrike">
                          <a:solidFill>
                            <a:srgbClr val="000000"/>
                          </a:solidFill>
                          <a:effectLst/>
                          <a:latin typeface="Calibri"/>
                        </a:rPr>
                        <a:t>25%</a:t>
                      </a:r>
                    </a:p>
                  </a:txBody>
                  <a:tcPr marL="9525" marR="9525" marT="9525" marB="0" anchor="ctr">
                    <a:lnL>
                      <a:noFill/>
                    </a:lnL>
                    <a:lnR>
                      <a:noFill/>
                    </a:lnR>
                    <a:lnT>
                      <a:noFill/>
                    </a:lnT>
                    <a:lnB>
                      <a:noFill/>
                    </a:lnB>
                    <a:solidFill>
                      <a:srgbClr val="FFFFFF"/>
                    </a:solidFill>
                  </a:tcPr>
                </a:tc>
              </a:tr>
              <a:tr h="409575">
                <a:tc>
                  <a:txBody>
                    <a:bodyPr/>
                    <a:lstStyle/>
                    <a:p>
                      <a:pPr algn="just" fontAlgn="ctr"/>
                      <a:r>
                        <a:rPr lang="it-IT" sz="1100" b="1" i="0" u="none" strike="noStrike">
                          <a:solidFill>
                            <a:srgbClr val="000000"/>
                          </a:solidFill>
                          <a:effectLst/>
                          <a:latin typeface="Calibri"/>
                          <a:hlinkClick r:id="rId2" action="ppaction://hlinkfile"/>
                        </a:rPr>
                        <a:t>Persones en domicili i altres</a:t>
                      </a:r>
                      <a:endParaRPr lang="it-IT" sz="1100" b="1" i="0" u="none" strike="noStrike">
                        <a:solidFill>
                          <a:srgbClr val="000000"/>
                        </a:solidFill>
                        <a:effectLst/>
                        <a:latin typeface="Calibri"/>
                      </a:endParaRPr>
                    </a:p>
                  </a:txBody>
                  <a:tcPr marL="9525" marR="9525" marT="9525" marB="0" anchor="ctr">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just" fontAlgn="ctr"/>
                      <a:r>
                        <a:rPr lang="ca-ES" sz="1100" b="0" i="0" u="none" strike="noStrike">
                          <a:solidFill>
                            <a:srgbClr val="000000"/>
                          </a:solidFill>
                          <a:effectLst/>
                          <a:latin typeface="Calibri"/>
                        </a:rPr>
                        <a:t>3.942</a:t>
                      </a:r>
                    </a:p>
                  </a:txBody>
                  <a:tcPr marL="9525" marR="9525" marT="9525" marB="0" anchor="ctr">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just" fontAlgn="ctr"/>
                      <a:r>
                        <a:rPr lang="ca-ES" sz="1100" b="0" i="0" u="none" strike="noStrike">
                          <a:solidFill>
                            <a:srgbClr val="000000"/>
                          </a:solidFill>
                          <a:effectLst/>
                          <a:latin typeface="Calibri"/>
                        </a:rPr>
                        <a:t>49%</a:t>
                      </a:r>
                    </a:p>
                  </a:txBody>
                  <a:tcPr marL="9525" marR="9525" marT="9525" marB="0" anchor="ctr">
                    <a:lnL>
                      <a:noFill/>
                    </a:lnL>
                    <a:lnR>
                      <a:noFill/>
                    </a:lnR>
                    <a:lnT>
                      <a:noFill/>
                    </a:lnT>
                    <a:lnB w="12700" cap="flat" cmpd="sng" algn="ctr">
                      <a:solidFill>
                        <a:srgbClr val="000000"/>
                      </a:solidFill>
                      <a:prstDash val="solid"/>
                      <a:round/>
                      <a:headEnd type="none" w="med" len="med"/>
                      <a:tailEnd type="none" w="med" len="med"/>
                    </a:lnB>
                    <a:solidFill>
                      <a:srgbClr val="FFFFFF"/>
                    </a:solidFill>
                  </a:tcPr>
                </a:tc>
              </a:tr>
              <a:tr h="200025">
                <a:tc>
                  <a:txBody>
                    <a:bodyPr/>
                    <a:lstStyle/>
                    <a:p>
                      <a:pPr algn="just" fontAlgn="ctr"/>
                      <a:r>
                        <a:rPr lang="ca-ES" sz="1100" b="1" i="0" u="none" strike="noStrike">
                          <a:solidFill>
                            <a:srgbClr val="000000"/>
                          </a:solidFill>
                          <a:effectLst/>
                          <a:latin typeface="Calibri"/>
                        </a:rPr>
                        <a:t>Total</a:t>
                      </a:r>
                    </a:p>
                  </a:txBody>
                  <a:tcPr marL="9525" marR="9525" marT="9525"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fontAlgn="ctr"/>
                      <a:r>
                        <a:rPr lang="ca-ES" sz="1100" b="1" i="0" u="none" strike="noStrike">
                          <a:solidFill>
                            <a:srgbClr val="000000"/>
                          </a:solidFill>
                          <a:effectLst/>
                          <a:latin typeface="Calibri"/>
                        </a:rPr>
                        <a:t>8.063</a:t>
                      </a:r>
                    </a:p>
                  </a:txBody>
                  <a:tcPr marL="9525" marR="9525" marT="9525"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fontAlgn="ctr"/>
                      <a:r>
                        <a:rPr lang="ca-ES" sz="1100" b="1" i="0" u="none" strike="noStrike">
                          <a:solidFill>
                            <a:srgbClr val="000000"/>
                          </a:solidFill>
                          <a:effectLst/>
                          <a:latin typeface="Calibri"/>
                        </a:rPr>
                        <a:t>100%</a:t>
                      </a:r>
                    </a:p>
                  </a:txBody>
                  <a:tcPr marL="9525" marR="9525" marT="9525"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bl>
          </a:graphicData>
        </a:graphic>
      </p:graphicFrame>
    </p:spTree>
    <p:extLst>
      <p:ext uri="{BB962C8B-B14F-4D97-AF65-F5344CB8AC3E}">
        <p14:creationId xmlns:p14="http://schemas.microsoft.com/office/powerpoint/2010/main" val="281066809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idor de número de diapositiva 3"/>
          <p:cNvSpPr>
            <a:spLocks noGrp="1"/>
          </p:cNvSpPr>
          <p:nvPr>
            <p:ph type="sldNum" sz="quarter" idx="12"/>
          </p:nvPr>
        </p:nvSpPr>
        <p:spPr/>
        <p:txBody>
          <a:bodyPr/>
          <a:lstStyle/>
          <a:p>
            <a:fld id="{742549CD-9692-4C24-BA90-BBA7E1AE662A}" type="slidenum">
              <a:rPr lang="ca-ES" smtClean="0"/>
              <a:pPr/>
              <a:t>13</a:t>
            </a:fld>
            <a:endParaRPr lang="ca-ES"/>
          </a:p>
        </p:txBody>
      </p:sp>
      <p:sp>
        <p:nvSpPr>
          <p:cNvPr id="5" name="Títol 1"/>
          <p:cNvSpPr>
            <a:spLocks noGrp="1"/>
          </p:cNvSpPr>
          <p:nvPr>
            <p:ph type="title"/>
          </p:nvPr>
        </p:nvSpPr>
        <p:spPr>
          <a:xfrm>
            <a:off x="928661" y="1021134"/>
            <a:ext cx="7490719" cy="857248"/>
          </a:xfrm>
        </p:spPr>
        <p:txBody>
          <a:bodyPr>
            <a:normAutofit fontScale="90000"/>
          </a:bodyPr>
          <a:lstStyle/>
          <a:p>
            <a:pPr algn="just"/>
            <a:r>
              <a:rPr lang="es-ES_tradnl" smtClean="0"/>
              <a:t>RESUM DE DADES: PLACES, LLISTA D’ESPERA I NECESSITATS</a:t>
            </a:r>
            <a:r>
              <a:rPr lang="es-ES_tradnl"/>
              <a:t/>
            </a:r>
            <a:br>
              <a:rPr lang="es-ES_tradnl"/>
            </a:br>
            <a:endParaRPr lang="ca-ES"/>
          </a:p>
        </p:txBody>
      </p:sp>
      <p:sp>
        <p:nvSpPr>
          <p:cNvPr id="6" name="Contenidor de contingut 2"/>
          <p:cNvSpPr>
            <a:spLocks noGrp="1"/>
          </p:cNvSpPr>
          <p:nvPr>
            <p:ph idx="1"/>
          </p:nvPr>
        </p:nvSpPr>
        <p:spPr>
          <a:xfrm>
            <a:off x="974784" y="1600200"/>
            <a:ext cx="7712015" cy="4525963"/>
          </a:xfrm>
        </p:spPr>
        <p:txBody>
          <a:bodyPr>
            <a:noAutofit/>
          </a:bodyPr>
          <a:lstStyle/>
          <a:p>
            <a:pPr marL="0" indent="0" algn="just">
              <a:buNone/>
            </a:pPr>
            <a:endParaRPr lang="es-ES_tradnl" sz="2400" b="1" u="sng" smtClean="0"/>
          </a:p>
          <a:p>
            <a:pPr algn="just">
              <a:buFont typeface="Wingdings" pitchFamily="2" charset="2"/>
              <a:buChar char="ü"/>
            </a:pPr>
            <a:r>
              <a:rPr lang="es-ES_tradnl" sz="2400" smtClean="0"/>
              <a:t>5.507 places públiques (pròpies, concertades, col.laborades) a BCN ciutat</a:t>
            </a:r>
          </a:p>
          <a:p>
            <a:pPr algn="just">
              <a:buFont typeface="Wingdings" pitchFamily="2" charset="2"/>
              <a:buChar char="ü"/>
            </a:pPr>
            <a:r>
              <a:rPr lang="es-ES_tradnl" sz="2400" smtClean="0"/>
              <a:t>11.489 places amb finançament públic (inclòs PEV, prestació econòmica vinculada)</a:t>
            </a:r>
          </a:p>
          <a:p>
            <a:pPr algn="just">
              <a:buFont typeface="Wingdings" pitchFamily="2" charset="2"/>
              <a:buChar char="ü"/>
            </a:pPr>
            <a:r>
              <a:rPr lang="es-ES_tradnl" sz="2400" smtClean="0"/>
              <a:t>8.063 en llista d’espera, de les quals 3.942 en domicili i altres (SAUV, sociosanitari, hospitalitzades…)</a:t>
            </a:r>
          </a:p>
          <a:p>
            <a:pPr algn="just">
              <a:buFont typeface="Wingdings" pitchFamily="2" charset="2"/>
              <a:buChar char="ü"/>
            </a:pPr>
            <a:r>
              <a:rPr lang="es-ES_tradnl" sz="2400" smtClean="0"/>
              <a:t>24.114 amb dependència grau II i III que potencialment podrien estar en residència de plaça pública, d’aquestes  només el 10% (2.631) tenen plaça finançada amb PEV</a:t>
            </a:r>
            <a:endParaRPr lang="ca-ES" sz="2400" smtClean="0"/>
          </a:p>
        </p:txBody>
      </p:sp>
    </p:spTree>
    <p:extLst>
      <p:ext uri="{BB962C8B-B14F-4D97-AF65-F5344CB8AC3E}">
        <p14:creationId xmlns:p14="http://schemas.microsoft.com/office/powerpoint/2010/main" val="26005445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a:spLocks noGrp="1"/>
          </p:cNvSpPr>
          <p:nvPr>
            <p:ph type="title"/>
          </p:nvPr>
        </p:nvSpPr>
        <p:spPr>
          <a:xfrm>
            <a:off x="928662" y="857240"/>
            <a:ext cx="7680500" cy="857248"/>
          </a:xfrm>
        </p:spPr>
        <p:txBody>
          <a:bodyPr>
            <a:normAutofit fontScale="90000"/>
          </a:bodyPr>
          <a:lstStyle/>
          <a:p>
            <a:r>
              <a:rPr lang="es-ES_tradnl"/>
              <a:t>MOTIUS DE RENÚNCIA DE PLAÇA PÚBLICA </a:t>
            </a:r>
            <a:r>
              <a:rPr lang="es-ES_tradnl" smtClean="0"/>
              <a:t>EN RESIDÈNCIA FINS AL </a:t>
            </a:r>
            <a:r>
              <a:rPr lang="es-ES_tradnl"/>
              <a:t>MAIG 2018:</a:t>
            </a:r>
            <a:br>
              <a:rPr lang="es-ES_tradnl"/>
            </a:br>
            <a:endParaRPr lang="ca-ES"/>
          </a:p>
        </p:txBody>
      </p:sp>
      <p:sp>
        <p:nvSpPr>
          <p:cNvPr id="3" name="Contenidor de contingut 2"/>
          <p:cNvSpPr>
            <a:spLocks noGrp="1"/>
          </p:cNvSpPr>
          <p:nvPr>
            <p:ph idx="1"/>
          </p:nvPr>
        </p:nvSpPr>
        <p:spPr>
          <a:xfrm>
            <a:off x="1000664" y="1600200"/>
            <a:ext cx="7686136" cy="4525963"/>
          </a:xfrm>
        </p:spPr>
        <p:txBody>
          <a:bodyPr/>
          <a:lstStyle/>
          <a:p>
            <a:pPr marL="0" indent="0" algn="just">
              <a:buNone/>
            </a:pPr>
            <a:r>
              <a:rPr lang="es-ES_tradnl" sz="2000" smtClean="0"/>
              <a:t>Fins al </a:t>
            </a:r>
            <a:r>
              <a:rPr lang="es-ES_tradnl" sz="2000"/>
              <a:t>maig de 2018 es comptabilitzen 570 renúncies de plaça pública, de les quals 427 han estat </a:t>
            </a:r>
            <a:r>
              <a:rPr lang="es-ES_tradnl" sz="2000" smtClean="0"/>
              <a:t>gestionades. </a:t>
            </a:r>
            <a:r>
              <a:rPr lang="es-ES_tradnl" sz="2000"/>
              <a:t>A</a:t>
            </a:r>
            <a:r>
              <a:rPr lang="es-ES_tradnl" sz="2000" smtClean="0"/>
              <a:t>l </a:t>
            </a:r>
            <a:r>
              <a:rPr lang="es-ES_tradnl" sz="2000"/>
              <a:t>2017 van ser 2.200 </a:t>
            </a:r>
            <a:r>
              <a:rPr lang="es-ES_tradnl" sz="2000" smtClean="0"/>
              <a:t>persones. </a:t>
            </a:r>
            <a:r>
              <a:rPr lang="es-ES_tradnl" sz="2000"/>
              <a:t>L</a:t>
            </a:r>
            <a:r>
              <a:rPr lang="es-ES_tradnl" sz="2000" smtClean="0"/>
              <a:t>a </a:t>
            </a:r>
            <a:r>
              <a:rPr lang="es-ES_tradnl" sz="2000"/>
              <a:t>principal hipòtesis de l’elevat nivell de renúncies es deu a que la lentitud alhora de disposar d’un recurs adequat fa que les persones ja han buscat solucions.</a:t>
            </a:r>
            <a:endParaRPr lang="ca-ES" sz="2000">
              <a:effectLst>
                <a:outerShdw blurRad="38100" dist="38100" dir="2700000" algn="tl">
                  <a:srgbClr val="000000">
                    <a:alpha val="43137"/>
                  </a:srgbClr>
                </a:outerShdw>
              </a:effectLst>
            </a:endParaRPr>
          </a:p>
          <a:p>
            <a:pPr marL="0" indent="0">
              <a:buNone/>
            </a:pPr>
            <a:endParaRPr lang="ca-ES"/>
          </a:p>
        </p:txBody>
      </p:sp>
      <p:sp>
        <p:nvSpPr>
          <p:cNvPr id="4" name="Contenidor de número de diapositiva 3"/>
          <p:cNvSpPr>
            <a:spLocks noGrp="1"/>
          </p:cNvSpPr>
          <p:nvPr>
            <p:ph type="sldNum" sz="quarter" idx="12"/>
          </p:nvPr>
        </p:nvSpPr>
        <p:spPr/>
        <p:txBody>
          <a:bodyPr/>
          <a:lstStyle/>
          <a:p>
            <a:fld id="{742549CD-9692-4C24-BA90-BBA7E1AE662A}" type="slidenum">
              <a:rPr lang="ca-ES" smtClean="0"/>
              <a:pPr/>
              <a:t>14</a:t>
            </a:fld>
            <a:endParaRPr lang="ca-ES"/>
          </a:p>
        </p:txBody>
      </p:sp>
      <p:graphicFrame>
        <p:nvGraphicFramePr>
          <p:cNvPr id="5" name="Taula 4"/>
          <p:cNvGraphicFramePr>
            <a:graphicFrameLocks noGrp="1"/>
          </p:cNvGraphicFramePr>
          <p:nvPr>
            <p:extLst>
              <p:ext uri="{D42A27DB-BD31-4B8C-83A1-F6EECF244321}">
                <p14:modId xmlns:p14="http://schemas.microsoft.com/office/powerpoint/2010/main" val="1566902892"/>
              </p:ext>
            </p:extLst>
          </p:nvPr>
        </p:nvGraphicFramePr>
        <p:xfrm>
          <a:off x="1896123" y="3408099"/>
          <a:ext cx="5765801" cy="2514600"/>
        </p:xfrm>
        <a:graphic>
          <a:graphicData uri="http://schemas.openxmlformats.org/drawingml/2006/table">
            <a:tbl>
              <a:tblPr/>
              <a:tblGrid>
                <a:gridCol w="4407648"/>
                <a:gridCol w="748888"/>
                <a:gridCol w="609265"/>
              </a:tblGrid>
              <a:tr h="1295400">
                <a:tc>
                  <a:txBody>
                    <a:bodyPr/>
                    <a:lstStyle/>
                    <a:p>
                      <a:pPr algn="l" fontAlgn="ctr"/>
                      <a:r>
                        <a:rPr lang="es-ES" sz="1200" b="1" i="0" u="none" strike="noStrike">
                          <a:solidFill>
                            <a:srgbClr val="000000"/>
                          </a:solidFill>
                          <a:effectLst/>
                          <a:latin typeface="Calibri"/>
                        </a:rPr>
                        <a:t>Motiu de renuncia a ingrés en plaça pública de residència on la persona consta en espera - 2018</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79646"/>
                    </a:solidFill>
                  </a:tcPr>
                </a:tc>
                <a:tc>
                  <a:txBody>
                    <a:bodyPr/>
                    <a:lstStyle/>
                    <a:p>
                      <a:pPr algn="ctr" fontAlgn="ctr"/>
                      <a:r>
                        <a:rPr lang="ca-ES" sz="1200" b="1" i="0" u="none" strike="noStrike">
                          <a:solidFill>
                            <a:srgbClr val="000000"/>
                          </a:solidFill>
                          <a:effectLst/>
                          <a:latin typeface="Calibri"/>
                        </a:rPr>
                        <a:t>Resoltes</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79646"/>
                    </a:solidFill>
                  </a:tcPr>
                </a:tc>
                <a:tc>
                  <a:txBody>
                    <a:bodyPr/>
                    <a:lstStyle/>
                    <a:p>
                      <a:pPr algn="ctr" fontAlgn="ctr"/>
                      <a:r>
                        <a:rPr lang="ca-ES" sz="1200" b="1" i="0" u="none" strike="noStrike">
                          <a:solidFill>
                            <a:srgbClr val="000000"/>
                          </a:solidFill>
                          <a:effectLst/>
                          <a:latin typeface="Calibri"/>
                        </a:rPr>
                        <a:t>%</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79646"/>
                    </a:solidFill>
                  </a:tcPr>
                </a:tc>
              </a:tr>
              <a:tr h="200025">
                <a:tc>
                  <a:txBody>
                    <a:bodyPr/>
                    <a:lstStyle/>
                    <a:p>
                      <a:pPr algn="l" fontAlgn="ctr"/>
                      <a:r>
                        <a:rPr lang="pt-BR" sz="1200" b="0" i="0" u="none" strike="noStrike">
                          <a:solidFill>
                            <a:srgbClr val="000000"/>
                          </a:solidFill>
                          <a:effectLst/>
                          <a:latin typeface="Calibri"/>
                        </a:rPr>
                        <a:t>Ja ocupa plaça de residència</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79646"/>
                    </a:solidFill>
                  </a:tcPr>
                </a:tc>
                <a:tc>
                  <a:txBody>
                    <a:bodyPr/>
                    <a:lstStyle/>
                    <a:p>
                      <a:pPr algn="ctr" fontAlgn="ctr"/>
                      <a:r>
                        <a:rPr lang="ca-ES" sz="1200" b="0" i="0" u="none" strike="noStrike">
                          <a:solidFill>
                            <a:srgbClr val="000000"/>
                          </a:solidFill>
                          <a:effectLst/>
                          <a:latin typeface="Calibri"/>
                        </a:rPr>
                        <a:t>75</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ca-ES" sz="1200" b="0" i="0" u="none" strike="noStrike">
                          <a:solidFill>
                            <a:srgbClr val="000000"/>
                          </a:solidFill>
                          <a:effectLst/>
                          <a:latin typeface="Calibri"/>
                        </a:rPr>
                        <a:t>18%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0025">
                <a:tc>
                  <a:txBody>
                    <a:bodyPr/>
                    <a:lstStyle/>
                    <a:p>
                      <a:pPr algn="l" fontAlgn="ctr"/>
                      <a:r>
                        <a:rPr lang="es-ES" sz="1200" b="0" i="0" u="none" strike="noStrike">
                          <a:solidFill>
                            <a:srgbClr val="000000"/>
                          </a:solidFill>
                          <a:effectLst/>
                          <a:latin typeface="Calibri"/>
                        </a:rPr>
                        <a:t>No vol ingressar ni mantenir-se en aquesta llista</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79646"/>
                    </a:solidFill>
                  </a:tcPr>
                </a:tc>
                <a:tc>
                  <a:txBody>
                    <a:bodyPr/>
                    <a:lstStyle/>
                    <a:p>
                      <a:pPr algn="ctr" fontAlgn="ctr"/>
                      <a:r>
                        <a:rPr lang="ca-ES" sz="1200" b="0" i="0" u="none" strike="noStrike">
                          <a:solidFill>
                            <a:srgbClr val="000000"/>
                          </a:solidFill>
                          <a:effectLst/>
                          <a:latin typeface="Calibri"/>
                        </a:rPr>
                        <a:t>103</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ca-ES" sz="1200" b="0" i="0" u="none" strike="noStrike">
                          <a:solidFill>
                            <a:srgbClr val="000000"/>
                          </a:solidFill>
                          <a:effectLst/>
                          <a:latin typeface="Calibri"/>
                        </a:rPr>
                        <a:t>24%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0025">
                <a:tc>
                  <a:txBody>
                    <a:bodyPr/>
                    <a:lstStyle/>
                    <a:p>
                      <a:pPr algn="l" fontAlgn="ctr"/>
                      <a:r>
                        <a:rPr lang="es-ES" sz="1200" b="0" i="0" u="none" strike="noStrike">
                          <a:solidFill>
                            <a:srgbClr val="000000"/>
                          </a:solidFill>
                          <a:effectLst/>
                          <a:latin typeface="Calibri"/>
                        </a:rPr>
                        <a:t>No vol ingressar i vol mantenir-se en aquesta llista al final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79646"/>
                    </a:solidFill>
                  </a:tcPr>
                </a:tc>
                <a:tc>
                  <a:txBody>
                    <a:bodyPr/>
                    <a:lstStyle/>
                    <a:p>
                      <a:pPr algn="ctr" fontAlgn="ctr"/>
                      <a:r>
                        <a:rPr lang="ca-ES" sz="1200" b="0" i="0" u="none" strike="noStrike">
                          <a:solidFill>
                            <a:srgbClr val="000000"/>
                          </a:solidFill>
                          <a:effectLst/>
                          <a:latin typeface="Calibri"/>
                        </a:rPr>
                        <a:t>169</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ca-ES" sz="1200" b="0" i="0" u="none" strike="noStrike">
                          <a:solidFill>
                            <a:srgbClr val="000000"/>
                          </a:solidFill>
                          <a:effectLst/>
                          <a:latin typeface="Calibri"/>
                        </a:rPr>
                        <a:t>40%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0025">
                <a:tc>
                  <a:txBody>
                    <a:bodyPr/>
                    <a:lstStyle/>
                    <a:p>
                      <a:pPr algn="l" fontAlgn="ctr"/>
                      <a:r>
                        <a:rPr lang="ca-ES" sz="1200" b="0" i="0" u="none" strike="noStrike">
                          <a:solidFill>
                            <a:srgbClr val="000000"/>
                          </a:solidFill>
                          <a:effectLst/>
                          <a:latin typeface="Calibri"/>
                        </a:rPr>
                        <a:t>Prefereix restar en llista d'altra residència</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79646"/>
                    </a:solidFill>
                  </a:tcPr>
                </a:tc>
                <a:tc>
                  <a:txBody>
                    <a:bodyPr/>
                    <a:lstStyle/>
                    <a:p>
                      <a:pPr algn="ctr" fontAlgn="ctr"/>
                      <a:r>
                        <a:rPr lang="ca-ES" sz="1200" b="0" i="0" u="none" strike="noStrike">
                          <a:solidFill>
                            <a:srgbClr val="000000"/>
                          </a:solidFill>
                          <a:effectLst/>
                          <a:latin typeface="Calibri"/>
                        </a:rPr>
                        <a:t>78</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ca-ES" sz="1200" b="0" i="0" u="none" strike="noStrike">
                          <a:solidFill>
                            <a:srgbClr val="000000"/>
                          </a:solidFill>
                          <a:effectLst/>
                          <a:latin typeface="Calibri"/>
                        </a:rPr>
                        <a:t>18%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9550">
                <a:tc>
                  <a:txBody>
                    <a:bodyPr/>
                    <a:lstStyle/>
                    <a:p>
                      <a:pPr algn="l" fontAlgn="ctr"/>
                      <a:r>
                        <a:rPr lang="es-ES" sz="1200" b="0" i="0" u="none" strike="noStrike">
                          <a:solidFill>
                            <a:srgbClr val="000000"/>
                          </a:solidFill>
                          <a:effectLst/>
                          <a:latin typeface="Calibri"/>
                        </a:rPr>
                        <a:t>No responen (Tramitació administrativa de baixa en llista)</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79646"/>
                    </a:solidFill>
                  </a:tcPr>
                </a:tc>
                <a:tc>
                  <a:txBody>
                    <a:bodyPr/>
                    <a:lstStyle/>
                    <a:p>
                      <a:pPr algn="ctr" fontAlgn="ctr"/>
                      <a:r>
                        <a:rPr lang="ca-ES" sz="1200" b="0" i="0" u="none" strike="noStrike">
                          <a:solidFill>
                            <a:srgbClr val="000000"/>
                          </a:solidFill>
                          <a:effectLst/>
                          <a:latin typeface="Calibri"/>
                        </a:rPr>
                        <a:t>2</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ca-ES" sz="1200" b="0" i="0" u="none" strike="noStrike">
                          <a:solidFill>
                            <a:srgbClr val="000000"/>
                          </a:solidFill>
                          <a:effectLst/>
                          <a:latin typeface="Calibri"/>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9550">
                <a:tc>
                  <a:txBody>
                    <a:bodyPr/>
                    <a:lstStyle/>
                    <a:p>
                      <a:pPr algn="l" fontAlgn="ctr"/>
                      <a:r>
                        <a:rPr lang="ca-ES" sz="1200" b="1" i="0" u="none" strike="noStrike">
                          <a:solidFill>
                            <a:srgbClr val="000000"/>
                          </a:solidFill>
                          <a:effectLst/>
                          <a:latin typeface="Calibri"/>
                        </a:rPr>
                        <a:t>TOTAL</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79646"/>
                    </a:solidFill>
                  </a:tcPr>
                </a:tc>
                <a:tc>
                  <a:txBody>
                    <a:bodyPr/>
                    <a:lstStyle/>
                    <a:p>
                      <a:pPr algn="ctr" fontAlgn="ctr"/>
                      <a:r>
                        <a:rPr lang="ca-ES" sz="1200" b="1" i="0" u="none" strike="noStrike">
                          <a:solidFill>
                            <a:srgbClr val="000000"/>
                          </a:solidFill>
                          <a:effectLst/>
                          <a:latin typeface="Calibri"/>
                        </a:rPr>
                        <a:t>427</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ca-ES" sz="1200" b="1" i="0" u="none" strike="noStrike">
                          <a:solidFill>
                            <a:srgbClr val="000000"/>
                          </a:solidFill>
                          <a:effectLst/>
                          <a:latin typeface="Calibri"/>
                        </a:rPr>
                        <a:t>100%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7019348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a:spLocks noGrp="1"/>
          </p:cNvSpPr>
          <p:nvPr>
            <p:ph type="title"/>
          </p:nvPr>
        </p:nvSpPr>
        <p:spPr>
          <a:xfrm>
            <a:off x="928662" y="857240"/>
            <a:ext cx="7292312" cy="857248"/>
          </a:xfrm>
        </p:spPr>
        <p:txBody>
          <a:bodyPr>
            <a:normAutofit fontScale="90000"/>
          </a:bodyPr>
          <a:lstStyle/>
          <a:p>
            <a:r>
              <a:rPr lang="es-ES_tradnl"/>
              <a:t>LLISTES D’ESPERA DE CENTRES DE DIA A BCN </a:t>
            </a:r>
            <a:r>
              <a:rPr lang="es-ES_tradnl" smtClean="0"/>
              <a:t>CIUTAT, març 2018 font CSSB:</a:t>
            </a:r>
            <a:r>
              <a:rPr lang="es-ES_tradnl"/>
              <a:t/>
            </a:r>
            <a:br>
              <a:rPr lang="es-ES_tradnl"/>
            </a:br>
            <a:endParaRPr lang="ca-ES"/>
          </a:p>
        </p:txBody>
      </p:sp>
      <p:sp>
        <p:nvSpPr>
          <p:cNvPr id="3" name="Contenidor de contingut 2"/>
          <p:cNvSpPr>
            <a:spLocks noGrp="1"/>
          </p:cNvSpPr>
          <p:nvPr>
            <p:ph idx="1"/>
          </p:nvPr>
        </p:nvSpPr>
        <p:spPr>
          <a:xfrm>
            <a:off x="974784" y="1755468"/>
            <a:ext cx="7712015" cy="4525963"/>
          </a:xfrm>
        </p:spPr>
        <p:txBody>
          <a:bodyPr>
            <a:normAutofit fontScale="62500" lnSpcReduction="20000"/>
          </a:bodyPr>
          <a:lstStyle/>
          <a:p>
            <a:pPr marL="0" indent="0" algn="just">
              <a:buNone/>
            </a:pPr>
            <a:r>
              <a:rPr lang="ca-ES" u="sng" smtClean="0"/>
              <a:t>822 </a:t>
            </a:r>
            <a:r>
              <a:rPr lang="ca-ES" u="sng"/>
              <a:t>persones informades en l</a:t>
            </a:r>
            <a:r>
              <a:rPr lang="ca-ES" u="sng" smtClean="0"/>
              <a:t>lista </a:t>
            </a:r>
            <a:r>
              <a:rPr lang="ca-ES" u="sng"/>
              <a:t>d’accés a centre de dia </a:t>
            </a:r>
            <a:r>
              <a:rPr lang="ca-ES"/>
              <a:t>a BCN ciutat:</a:t>
            </a:r>
          </a:p>
          <a:p>
            <a:pPr algn="just">
              <a:buFont typeface="Wingdings" pitchFamily="2" charset="2"/>
              <a:buChar char="ü"/>
            </a:pPr>
            <a:r>
              <a:rPr lang="es-ES_tradnl"/>
              <a:t>69 ja ocupen una plaça pública, però resten a l’espera d’un centre diferent.</a:t>
            </a:r>
          </a:p>
          <a:p>
            <a:pPr algn="just">
              <a:buFont typeface="Wingdings" pitchFamily="2" charset="2"/>
              <a:buChar char="ü"/>
            </a:pPr>
            <a:r>
              <a:rPr lang="es-ES_tradnl" b="1"/>
              <a:t>Hi ha 529 places públiques buides.</a:t>
            </a:r>
          </a:p>
          <a:p>
            <a:pPr marL="0" indent="0" algn="just">
              <a:buNone/>
            </a:pPr>
            <a:endParaRPr lang="es-ES_tradnl">
              <a:effectLst>
                <a:outerShdw blurRad="38100" dist="38100" dir="2700000" algn="tl">
                  <a:srgbClr val="000000">
                    <a:alpha val="43137"/>
                  </a:srgbClr>
                </a:outerShdw>
              </a:effectLst>
            </a:endParaRPr>
          </a:p>
          <a:p>
            <a:pPr marL="0" indent="0" algn="just">
              <a:buNone/>
            </a:pPr>
            <a:r>
              <a:rPr lang="es-ES_tradnl" b="1"/>
              <a:t>Com es pot comprovar la dinàmica del centre de dia és molt diferent a la de residències, intervenen diversos factors però 2 són claus:</a:t>
            </a:r>
          </a:p>
          <a:p>
            <a:pPr>
              <a:buFont typeface="Wingdings" pitchFamily="2" charset="2"/>
              <a:buChar char="ü"/>
            </a:pPr>
            <a:r>
              <a:rPr lang="es-ES"/>
              <a:t>Proximitat. És un recurs que si no està ben </a:t>
            </a:r>
            <a:r>
              <a:rPr lang="es-ES" smtClean="0"/>
              <a:t>distribuït </a:t>
            </a:r>
            <a:r>
              <a:rPr lang="es-ES"/>
              <a:t>en el territori i relacionat amb la demanda, pot produir aquests desajustos.</a:t>
            </a:r>
          </a:p>
          <a:p>
            <a:pPr>
              <a:buFont typeface="Wingdings" pitchFamily="2" charset="2"/>
              <a:buChar char="ü"/>
            </a:pPr>
            <a:r>
              <a:rPr lang="es-ES"/>
              <a:t>Funcionaments heterogenis dels </a:t>
            </a:r>
            <a:r>
              <a:rPr lang="es-ES" smtClean="0"/>
              <a:t>centres i elevat cost.</a:t>
            </a:r>
            <a:endParaRPr lang="es-ES"/>
          </a:p>
          <a:p>
            <a:pPr marL="0" indent="0">
              <a:buNone/>
            </a:pPr>
            <a:endParaRPr lang="es-ES"/>
          </a:p>
          <a:p>
            <a:pPr marL="0" indent="0" algn="just">
              <a:buNone/>
            </a:pPr>
            <a:r>
              <a:rPr lang="es-ES">
                <a:effectLst>
                  <a:outerShdw blurRad="38100" dist="38100" dir="2700000" algn="tl">
                    <a:srgbClr val="000000">
                      <a:alpha val="43137"/>
                    </a:srgbClr>
                  </a:outerShdw>
                </a:effectLst>
              </a:rPr>
              <a:t>El repte de futur en centres de dia serà doncs el </a:t>
            </a:r>
            <a:r>
              <a:rPr lang="es-ES" smtClean="0">
                <a:effectLst>
                  <a:outerShdw blurRad="38100" dist="38100" dir="2700000" algn="tl">
                    <a:srgbClr val="000000">
                      <a:alpha val="43137"/>
                    </a:srgbClr>
                  </a:outerShdw>
                </a:effectLst>
              </a:rPr>
              <a:t>seu paper </a:t>
            </a:r>
            <a:r>
              <a:rPr lang="es-ES">
                <a:effectLst>
                  <a:outerShdw blurRad="38100" dist="38100" dir="2700000" algn="tl">
                    <a:srgbClr val="000000">
                      <a:alpha val="43137"/>
                    </a:srgbClr>
                  </a:outerShdw>
                </a:effectLst>
              </a:rPr>
              <a:t>clau </a:t>
            </a:r>
            <a:r>
              <a:rPr lang="es-ES" smtClean="0">
                <a:effectLst>
                  <a:outerShdw blurRad="38100" dist="38100" dir="2700000" algn="tl">
                    <a:srgbClr val="000000">
                      <a:alpha val="43137"/>
                    </a:srgbClr>
                  </a:outerShdw>
                </a:effectLst>
              </a:rPr>
              <a:t>en </a:t>
            </a:r>
            <a:r>
              <a:rPr lang="es-ES">
                <a:effectLst>
                  <a:outerShdw blurRad="38100" dist="38100" dir="2700000" algn="tl">
                    <a:srgbClr val="000000">
                      <a:alpha val="43137"/>
                    </a:srgbClr>
                  </a:outerShdw>
                </a:effectLst>
              </a:rPr>
              <a:t>l’estratègia de les superilles  socials i en fer sostenible l'atenció </a:t>
            </a:r>
            <a:r>
              <a:rPr lang="es-ES" smtClean="0">
                <a:effectLst>
                  <a:outerShdw blurRad="38100" dist="38100" dir="2700000" algn="tl">
                    <a:srgbClr val="000000">
                      <a:alpha val="43137"/>
                    </a:srgbClr>
                  </a:outerShdw>
                </a:effectLst>
              </a:rPr>
              <a:t>domiciliària</a:t>
            </a:r>
            <a:r>
              <a:rPr lang="es-ES">
                <a:effectLst>
                  <a:outerShdw blurRad="38100" dist="38100" dir="2700000" algn="tl">
                    <a:srgbClr val="000000">
                      <a:alpha val="43137"/>
                    </a:srgbClr>
                  </a:outerShdw>
                </a:effectLst>
              </a:rPr>
              <a:t>.</a:t>
            </a:r>
          </a:p>
          <a:p>
            <a:pPr marL="0" indent="0" algn="just">
              <a:buNone/>
            </a:pPr>
            <a:endParaRPr lang="ca-ES">
              <a:effectLst>
                <a:outerShdw blurRad="38100" dist="38100" dir="2700000" algn="tl">
                  <a:srgbClr val="000000">
                    <a:alpha val="43137"/>
                  </a:srgbClr>
                </a:outerShdw>
              </a:effectLst>
            </a:endParaRPr>
          </a:p>
          <a:p>
            <a:endParaRPr lang="ca-ES"/>
          </a:p>
        </p:txBody>
      </p:sp>
      <p:sp>
        <p:nvSpPr>
          <p:cNvPr id="4" name="Contenidor de número de diapositiva 3"/>
          <p:cNvSpPr>
            <a:spLocks noGrp="1"/>
          </p:cNvSpPr>
          <p:nvPr>
            <p:ph type="sldNum" sz="quarter" idx="12"/>
          </p:nvPr>
        </p:nvSpPr>
        <p:spPr/>
        <p:txBody>
          <a:bodyPr/>
          <a:lstStyle/>
          <a:p>
            <a:fld id="{742549CD-9692-4C24-BA90-BBA7E1AE662A}" type="slidenum">
              <a:rPr lang="ca-ES" smtClean="0"/>
              <a:pPr/>
              <a:t>15</a:t>
            </a:fld>
            <a:endParaRPr lang="ca-ES"/>
          </a:p>
        </p:txBody>
      </p:sp>
    </p:spTree>
    <p:extLst>
      <p:ext uri="{BB962C8B-B14F-4D97-AF65-F5344CB8AC3E}">
        <p14:creationId xmlns:p14="http://schemas.microsoft.com/office/powerpoint/2010/main" val="127495834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idor de número de diapositiva 3"/>
          <p:cNvSpPr>
            <a:spLocks noGrp="1"/>
          </p:cNvSpPr>
          <p:nvPr>
            <p:ph type="sldNum" sz="quarter" idx="12"/>
          </p:nvPr>
        </p:nvSpPr>
        <p:spPr/>
        <p:txBody>
          <a:bodyPr/>
          <a:lstStyle/>
          <a:p>
            <a:fld id="{742549CD-9692-4C24-BA90-BBA7E1AE662A}" type="slidenum">
              <a:rPr lang="ca-ES" smtClean="0"/>
              <a:pPr/>
              <a:t>16</a:t>
            </a:fld>
            <a:endParaRPr lang="ca-ES"/>
          </a:p>
        </p:txBody>
      </p:sp>
      <p:sp>
        <p:nvSpPr>
          <p:cNvPr id="5" name="Títol 1"/>
          <p:cNvSpPr>
            <a:spLocks noGrp="1"/>
          </p:cNvSpPr>
          <p:nvPr>
            <p:ph type="title"/>
          </p:nvPr>
        </p:nvSpPr>
        <p:spPr>
          <a:xfrm>
            <a:off x="928662" y="986630"/>
            <a:ext cx="7680500" cy="857248"/>
          </a:xfrm>
        </p:spPr>
        <p:txBody>
          <a:bodyPr>
            <a:normAutofit fontScale="90000"/>
          </a:bodyPr>
          <a:lstStyle/>
          <a:p>
            <a:r>
              <a:rPr lang="es-ES_tradnl" smtClean="0"/>
              <a:t>IMPACTE ECONÒMIC DEL DÈFICIT DE PLACES RESIDENCIALS PER A PERSONES GRANS:</a:t>
            </a:r>
            <a:r>
              <a:rPr lang="es-ES_tradnl"/>
              <a:t/>
            </a:r>
            <a:br>
              <a:rPr lang="es-ES_tradnl"/>
            </a:br>
            <a:endParaRPr lang="ca-ES"/>
          </a:p>
        </p:txBody>
      </p:sp>
      <p:sp>
        <p:nvSpPr>
          <p:cNvPr id="6" name="Contenidor de contingut 2"/>
          <p:cNvSpPr>
            <a:spLocks noGrp="1"/>
          </p:cNvSpPr>
          <p:nvPr>
            <p:ph idx="1"/>
          </p:nvPr>
        </p:nvSpPr>
        <p:spPr>
          <a:xfrm>
            <a:off x="974784" y="1755468"/>
            <a:ext cx="7712015" cy="4525963"/>
          </a:xfrm>
        </p:spPr>
        <p:txBody>
          <a:bodyPr>
            <a:normAutofit lnSpcReduction="10000"/>
          </a:bodyPr>
          <a:lstStyle/>
          <a:p>
            <a:pPr marL="0" indent="0" algn="just">
              <a:buNone/>
            </a:pPr>
            <a:endParaRPr lang="es-ES_tradnl" sz="2400" smtClean="0"/>
          </a:p>
          <a:p>
            <a:pPr algn="just">
              <a:buFont typeface="Wingdings" pitchFamily="2" charset="2"/>
              <a:buChar char="ü"/>
            </a:pPr>
            <a:r>
              <a:rPr lang="es-ES_tradnl" sz="2400" smtClean="0"/>
              <a:t>Actualment, la ràtio de cobertura de places residencials amb finançament públic a BCN és de </a:t>
            </a:r>
            <a:r>
              <a:rPr lang="es-ES_tradnl" sz="2400" smtClean="0"/>
              <a:t>1,57 </a:t>
            </a:r>
            <a:r>
              <a:rPr lang="es-ES_tradnl" sz="2400" smtClean="0"/>
              <a:t>places per &gt;65 </a:t>
            </a:r>
            <a:r>
              <a:rPr lang="es-ES_tradnl" sz="2400" smtClean="0"/>
              <a:t>anys (Padró 2018)</a:t>
            </a:r>
            <a:endParaRPr lang="es-ES_tradnl" sz="2400" smtClean="0"/>
          </a:p>
          <a:p>
            <a:pPr algn="just">
              <a:buFont typeface="Wingdings" pitchFamily="2" charset="2"/>
              <a:buChar char="ü"/>
            </a:pPr>
            <a:r>
              <a:rPr lang="es-ES_tradnl" sz="2400" smtClean="0"/>
              <a:t>Respecte l’objectiu de cobertura (2,37) que establia la programació territorial 2008-2012 de la Generalitat podem concloure que existeix </a:t>
            </a:r>
            <a:r>
              <a:rPr lang="es-ES_tradnl" sz="2400" u="sng" smtClean="0"/>
              <a:t>un dèficit de </a:t>
            </a:r>
            <a:r>
              <a:rPr lang="es-ES_tradnl" sz="2400" u="sng" smtClean="0"/>
              <a:t>2.780 </a:t>
            </a:r>
            <a:r>
              <a:rPr lang="es-ES_tradnl" sz="2400" u="sng" smtClean="0"/>
              <a:t>places amb finançament públic a la ciutat de BCN</a:t>
            </a:r>
          </a:p>
          <a:p>
            <a:pPr algn="just">
              <a:buFont typeface="Wingdings" pitchFamily="2" charset="2"/>
              <a:buChar char="ü"/>
            </a:pPr>
            <a:r>
              <a:rPr lang="es-ES_tradnl" sz="2400" smtClean="0"/>
              <a:t>Conclusió, la manca d’inversió en la provisió de les </a:t>
            </a:r>
            <a:r>
              <a:rPr lang="es-ES_tradnl" sz="2400" smtClean="0"/>
              <a:t>2.780 </a:t>
            </a:r>
            <a:r>
              <a:rPr lang="es-ES_tradnl" sz="2400" smtClean="0"/>
              <a:t>places </a:t>
            </a:r>
            <a:r>
              <a:rPr lang="es-ES_tradnl" sz="2400" u="sng" smtClean="0"/>
              <a:t>genera un estalvi de 28M€ anuals a la Generalitat, i un cost de </a:t>
            </a:r>
            <a:r>
              <a:rPr lang="es-ES_tradnl" sz="2400" u="sng" smtClean="0"/>
              <a:t>11M</a:t>
            </a:r>
            <a:r>
              <a:rPr lang="es-ES_tradnl" sz="2400" u="sng" smtClean="0"/>
              <a:t>€ per l’Ajuntament (SAD) i de 7M€ en SAUV. </a:t>
            </a:r>
          </a:p>
          <a:p>
            <a:pPr marL="0" indent="0" algn="just">
              <a:buNone/>
            </a:pPr>
            <a:endParaRPr lang="es-ES" sz="2400"/>
          </a:p>
          <a:p>
            <a:pPr marL="0" indent="0" algn="just">
              <a:buNone/>
            </a:pPr>
            <a:endParaRPr lang="ca-ES" sz="2400">
              <a:effectLst>
                <a:outerShdw blurRad="38100" dist="38100" dir="2700000" algn="tl">
                  <a:srgbClr val="000000">
                    <a:alpha val="43137"/>
                  </a:srgbClr>
                </a:outerShdw>
              </a:effectLst>
            </a:endParaRPr>
          </a:p>
          <a:p>
            <a:pPr marL="0" indent="0">
              <a:buNone/>
            </a:pPr>
            <a:endParaRPr lang="ca-ES" sz="2400"/>
          </a:p>
        </p:txBody>
      </p:sp>
    </p:spTree>
    <p:extLst>
      <p:ext uri="{BB962C8B-B14F-4D97-AF65-F5344CB8AC3E}">
        <p14:creationId xmlns:p14="http://schemas.microsoft.com/office/powerpoint/2010/main" val="29818271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a:spLocks noGrp="1"/>
          </p:cNvSpPr>
          <p:nvPr>
            <p:ph type="title"/>
          </p:nvPr>
        </p:nvSpPr>
        <p:spPr>
          <a:xfrm>
            <a:off x="928661" y="857240"/>
            <a:ext cx="7689127" cy="857248"/>
          </a:xfrm>
        </p:spPr>
        <p:txBody>
          <a:bodyPr>
            <a:normAutofit/>
          </a:bodyPr>
          <a:lstStyle/>
          <a:p>
            <a:pPr lvl="0" algn="just"/>
            <a:r>
              <a:rPr lang="es-ES_tradnl" sz="1800" smtClean="0"/>
              <a:t>COL.LABORACIÓ AJUNTAMENT </a:t>
            </a:r>
            <a:r>
              <a:rPr lang="es-ES_tradnl" sz="1800" dirty="0"/>
              <a:t>I GENERALITAT AQUEST MANDAT:</a:t>
            </a:r>
            <a:r>
              <a:rPr lang="es-ES_tradnl" sz="700" dirty="0">
                <a:solidFill>
                  <a:prstClr val="black"/>
                </a:solidFill>
              </a:rPr>
              <a:t/>
            </a:r>
            <a:br>
              <a:rPr lang="es-ES_tradnl" sz="700" dirty="0">
                <a:solidFill>
                  <a:prstClr val="black"/>
                </a:solidFill>
              </a:rPr>
            </a:br>
            <a:endParaRPr lang="ca-ES"/>
          </a:p>
        </p:txBody>
      </p:sp>
      <p:sp>
        <p:nvSpPr>
          <p:cNvPr id="3" name="Contenidor de contingut 2"/>
          <p:cNvSpPr>
            <a:spLocks noGrp="1"/>
          </p:cNvSpPr>
          <p:nvPr>
            <p:ph idx="1"/>
          </p:nvPr>
        </p:nvSpPr>
        <p:spPr>
          <a:xfrm>
            <a:off x="966158" y="1600200"/>
            <a:ext cx="7720642" cy="4525963"/>
          </a:xfrm>
        </p:spPr>
        <p:txBody>
          <a:bodyPr>
            <a:normAutofit fontScale="55000" lnSpcReduction="20000"/>
          </a:bodyPr>
          <a:lstStyle/>
          <a:p>
            <a:pPr marL="0" lvl="0" indent="0" algn="just">
              <a:spcBef>
                <a:spcPts val="0"/>
              </a:spcBef>
              <a:buSzTx/>
              <a:buNone/>
            </a:pPr>
            <a:endParaRPr lang="es-ES_tradnl" b="1">
              <a:solidFill>
                <a:prstClr val="black"/>
              </a:solidFill>
            </a:endParaRPr>
          </a:p>
          <a:p>
            <a:pPr marL="0" lvl="0" indent="0" algn="just">
              <a:spcBef>
                <a:spcPts val="0"/>
              </a:spcBef>
              <a:buSzTx/>
              <a:buNone/>
            </a:pPr>
            <a:endParaRPr lang="ca-ES" b="1">
              <a:solidFill>
                <a:prstClr val="black"/>
              </a:solidFill>
            </a:endParaRPr>
          </a:p>
          <a:p>
            <a:pPr marL="0" lvl="0" indent="0" algn="just">
              <a:spcBef>
                <a:spcPts val="0"/>
              </a:spcBef>
              <a:buSzTx/>
              <a:buFont typeface="Wingdings" pitchFamily="2" charset="2"/>
              <a:buChar char="ü"/>
            </a:pPr>
            <a:r>
              <a:rPr lang="ca-ES" b="1">
                <a:solidFill>
                  <a:prstClr val="black"/>
                </a:solidFill>
              </a:rPr>
              <a:t>Taula d’Atenció Integral Social i Sanitària</a:t>
            </a:r>
            <a:r>
              <a:rPr lang="ca-ES">
                <a:solidFill>
                  <a:prstClr val="black"/>
                </a:solidFill>
              </a:rPr>
              <a:t>. Millora de l’atenció a col·lectius amb necessitats complexes i població vulnerable. (Projectes: Pla de retorn a domicili per a pacients que han patit ictus, la interconnexió de dades socials i sanitàries a partir de projectes pilots a dos barris o el treball de coordinació del SAUV amb centres de salut i sociosanitaris)</a:t>
            </a:r>
          </a:p>
          <a:p>
            <a:pPr marL="0" lvl="0" indent="0" algn="just">
              <a:spcBef>
                <a:spcPts val="0"/>
              </a:spcBef>
              <a:buSzTx/>
              <a:buNone/>
            </a:pPr>
            <a:endParaRPr lang="es-ES_tradnl">
              <a:solidFill>
                <a:prstClr val="black"/>
              </a:solidFill>
            </a:endParaRPr>
          </a:p>
          <a:p>
            <a:pPr marL="0" lvl="0" indent="0" algn="just">
              <a:spcBef>
                <a:spcPts val="0"/>
              </a:spcBef>
              <a:buSzTx/>
              <a:buNone/>
            </a:pPr>
            <a:endParaRPr lang="ca-ES">
              <a:solidFill>
                <a:prstClr val="black"/>
              </a:solidFill>
            </a:endParaRPr>
          </a:p>
          <a:p>
            <a:pPr marL="0" lvl="0" indent="0" algn="just">
              <a:spcBef>
                <a:spcPts val="0"/>
              </a:spcBef>
              <a:buSzTx/>
              <a:buFont typeface="Wingdings" pitchFamily="2" charset="2"/>
              <a:buChar char="ü"/>
            </a:pPr>
            <a:r>
              <a:rPr lang="ca-ES" b="1">
                <a:solidFill>
                  <a:prstClr val="black"/>
                </a:solidFill>
              </a:rPr>
              <a:t>Comissió de residències per a persones </a:t>
            </a:r>
            <a:r>
              <a:rPr lang="ca-ES" b="1" smtClean="0">
                <a:solidFill>
                  <a:prstClr val="black"/>
                </a:solidFill>
              </a:rPr>
              <a:t>grans (en el marc de la Taula)</a:t>
            </a:r>
            <a:r>
              <a:rPr lang="ca-ES" smtClean="0">
                <a:solidFill>
                  <a:prstClr val="black"/>
                </a:solidFill>
              </a:rPr>
              <a:t>. </a:t>
            </a:r>
            <a:r>
              <a:rPr lang="ca-ES">
                <a:solidFill>
                  <a:prstClr val="black"/>
                </a:solidFill>
              </a:rPr>
              <a:t>Anàlisi, proposta, millora dels models residencials i explorar models innovadors que responguin a casos d’alta complexitat i en relació a la salut mental.  </a:t>
            </a:r>
          </a:p>
          <a:p>
            <a:pPr marL="0" lvl="0" indent="0" algn="just">
              <a:spcBef>
                <a:spcPts val="0"/>
              </a:spcBef>
              <a:buSzTx/>
              <a:buNone/>
            </a:pPr>
            <a:endParaRPr lang="es-ES_tradnl" b="1">
              <a:solidFill>
                <a:prstClr val="black"/>
              </a:solidFill>
            </a:endParaRPr>
          </a:p>
          <a:p>
            <a:pPr marL="0" lvl="0" indent="0" algn="just">
              <a:spcBef>
                <a:spcPts val="0"/>
              </a:spcBef>
              <a:buSzTx/>
              <a:buNone/>
            </a:pPr>
            <a:endParaRPr lang="ca-ES" b="1">
              <a:solidFill>
                <a:prstClr val="black"/>
              </a:solidFill>
            </a:endParaRPr>
          </a:p>
          <a:p>
            <a:pPr marL="0" lvl="0" indent="0" algn="just">
              <a:spcBef>
                <a:spcPts val="0"/>
              </a:spcBef>
              <a:buSzTx/>
              <a:buFont typeface="Wingdings" pitchFamily="2" charset="2"/>
              <a:buChar char="ü"/>
            </a:pPr>
            <a:r>
              <a:rPr lang="ca-ES" b="1">
                <a:solidFill>
                  <a:prstClr val="black"/>
                </a:solidFill>
              </a:rPr>
              <a:t>Elaboració d’uns nous plecs amb majors garanties en referència a la Residència  Alchemika, Residència Bertran i Oriola, Residència Les Corts, Residència per a Gent Gran Molí i Residència Mossèn Vidal i Aunós.</a:t>
            </a:r>
          </a:p>
          <a:p>
            <a:endParaRPr lang="ca-ES"/>
          </a:p>
        </p:txBody>
      </p:sp>
      <p:sp>
        <p:nvSpPr>
          <p:cNvPr id="4" name="Contenidor de número de diapositiva 3"/>
          <p:cNvSpPr>
            <a:spLocks noGrp="1"/>
          </p:cNvSpPr>
          <p:nvPr>
            <p:ph type="sldNum" sz="quarter" idx="12"/>
          </p:nvPr>
        </p:nvSpPr>
        <p:spPr/>
        <p:txBody>
          <a:bodyPr/>
          <a:lstStyle/>
          <a:p>
            <a:fld id="{742549CD-9692-4C24-BA90-BBA7E1AE662A}" type="slidenum">
              <a:rPr lang="ca-ES" smtClean="0"/>
              <a:pPr/>
              <a:t>17</a:t>
            </a:fld>
            <a:endParaRPr lang="ca-ES"/>
          </a:p>
        </p:txBody>
      </p:sp>
    </p:spTree>
    <p:extLst>
      <p:ext uri="{BB962C8B-B14F-4D97-AF65-F5344CB8AC3E}">
        <p14:creationId xmlns:p14="http://schemas.microsoft.com/office/powerpoint/2010/main" val="372472251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a:spLocks noGrp="1"/>
          </p:cNvSpPr>
          <p:nvPr>
            <p:ph type="title"/>
          </p:nvPr>
        </p:nvSpPr>
        <p:spPr>
          <a:xfrm>
            <a:off x="928661" y="857240"/>
            <a:ext cx="6990387" cy="857248"/>
          </a:xfrm>
        </p:spPr>
        <p:txBody>
          <a:bodyPr>
            <a:normAutofit/>
          </a:bodyPr>
          <a:lstStyle/>
          <a:p>
            <a:pPr lvl="0"/>
            <a:r>
              <a:rPr lang="es-ES_tradnl" dirty="0"/>
              <a:t>PROPOSTES A LA GENERALITAT DE CATALUNYA (1):</a:t>
            </a:r>
            <a:r>
              <a:rPr lang="es-ES_tradnl" sz="700" dirty="0"/>
              <a:t/>
            </a:r>
            <a:br>
              <a:rPr lang="es-ES_tradnl" sz="700" dirty="0"/>
            </a:br>
            <a:endParaRPr lang="ca-ES"/>
          </a:p>
        </p:txBody>
      </p:sp>
      <p:sp>
        <p:nvSpPr>
          <p:cNvPr id="3" name="Contenidor de contingut 2"/>
          <p:cNvSpPr>
            <a:spLocks noGrp="1"/>
          </p:cNvSpPr>
          <p:nvPr>
            <p:ph idx="1"/>
          </p:nvPr>
        </p:nvSpPr>
        <p:spPr>
          <a:xfrm>
            <a:off x="1017934" y="1557070"/>
            <a:ext cx="7668865" cy="4525963"/>
          </a:xfrm>
        </p:spPr>
        <p:txBody>
          <a:bodyPr>
            <a:noAutofit/>
          </a:bodyPr>
          <a:lstStyle/>
          <a:p>
            <a:pPr lvl="0" algn="just">
              <a:buAutoNum type="arabicParenR"/>
            </a:pPr>
            <a:r>
              <a:rPr lang="ca-ES" sz="1800" u="sng" smtClean="0"/>
              <a:t>Taula Bilateral amb la Generalitat per abordar l’envelliment  </a:t>
            </a:r>
            <a:r>
              <a:rPr lang="ca-ES" sz="1800" smtClean="0"/>
              <a:t>i nous models d’atenció més propers, centrats en la persona, llibertat d’elecció, promoció de l’autonomia personal, proximitat, transparència i participació en la comunitat.</a:t>
            </a:r>
          </a:p>
          <a:p>
            <a:pPr lvl="0" algn="just">
              <a:buAutoNum type="arabicParenR"/>
            </a:pPr>
            <a:endParaRPr lang="ca-ES" sz="1800" u="sng" smtClean="0"/>
          </a:p>
          <a:p>
            <a:pPr lvl="0" algn="just">
              <a:buAutoNum type="arabicParenR"/>
            </a:pPr>
            <a:r>
              <a:rPr lang="ca-ES" sz="1800" u="sng" smtClean="0"/>
              <a:t>Pla de xoc per reduir </a:t>
            </a:r>
            <a:r>
              <a:rPr lang="ca-ES" sz="1800" u="sng"/>
              <a:t>les llistes d’espera a Barcelona </a:t>
            </a:r>
            <a:r>
              <a:rPr lang="ca-ES" sz="1800" u="sng" smtClean="0"/>
              <a:t>ciutat .</a:t>
            </a:r>
            <a:r>
              <a:rPr lang="ca-ES" sz="1800" smtClean="0"/>
              <a:t> </a:t>
            </a:r>
            <a:r>
              <a:rPr lang="ca-ES" sz="1800"/>
              <a:t>Pla </a:t>
            </a:r>
            <a:r>
              <a:rPr lang="ca-ES" sz="1800" smtClean="0"/>
              <a:t>d’inversió que </a:t>
            </a:r>
            <a:r>
              <a:rPr lang="ca-ES" sz="1800"/>
              <a:t>permeti eixugar la llista d’espera i resoldre les situacions d’urgència (SAUV), on es prioritzi la creació de places públiques davant qualsevol altra opció i es cerqui </a:t>
            </a:r>
            <a:r>
              <a:rPr lang="ca-ES" sz="1800" smtClean="0"/>
              <a:t>l'equilibri </a:t>
            </a:r>
            <a:r>
              <a:rPr lang="ca-ES" sz="1800"/>
              <a:t>d’oferta i demanda entre districtes. </a:t>
            </a:r>
          </a:p>
          <a:p>
            <a:pPr lvl="0" algn="just">
              <a:buAutoNum type="arabicParenR"/>
            </a:pPr>
            <a:endParaRPr lang="ca-ES" sz="1800" u="sng" smtClean="0"/>
          </a:p>
          <a:p>
            <a:pPr lvl="0" algn="just">
              <a:buAutoNum type="arabicParenR"/>
            </a:pPr>
            <a:r>
              <a:rPr lang="ca-ES" sz="1800" u="sng" smtClean="0"/>
              <a:t>Actualitzar el conveni d’equipaments </a:t>
            </a:r>
            <a:r>
              <a:rPr lang="ca-ES" sz="1800" smtClean="0"/>
              <a:t> </a:t>
            </a:r>
            <a:r>
              <a:rPr lang="ca-ES" sz="1800"/>
              <a:t>i exigir el seu compliment. </a:t>
            </a:r>
          </a:p>
          <a:p>
            <a:pPr lvl="0" algn="just">
              <a:buAutoNum type="arabicParenR"/>
            </a:pPr>
            <a:endParaRPr lang="ca-ES" sz="1800" u="sng" smtClean="0"/>
          </a:p>
          <a:p>
            <a:pPr lvl="0" algn="just">
              <a:buAutoNum type="arabicParenR"/>
            </a:pPr>
            <a:r>
              <a:rPr lang="ca-ES" sz="1800" u="sng" smtClean="0"/>
              <a:t>Sistema </a:t>
            </a:r>
            <a:r>
              <a:rPr lang="ca-ES" sz="1800" u="sng"/>
              <a:t>d’informació periòdic, transparent i àgil</a:t>
            </a:r>
            <a:r>
              <a:rPr lang="ca-ES" sz="1800"/>
              <a:t> sobre les places disponibles amb desglossament per districte i centre, actualització de les llistes d’espera i </a:t>
            </a:r>
            <a:r>
              <a:rPr lang="ca-ES" sz="1800" smtClean="0"/>
              <a:t>millora de </a:t>
            </a:r>
            <a:r>
              <a:rPr lang="ca-ES" sz="1800"/>
              <a:t>l’acompanyament de la persona i/o família quan han de fer front a la decisió d’ingrés residencial</a:t>
            </a:r>
            <a:r>
              <a:rPr lang="ca-ES" sz="1800" smtClean="0"/>
              <a:t>.</a:t>
            </a:r>
          </a:p>
        </p:txBody>
      </p:sp>
      <p:sp>
        <p:nvSpPr>
          <p:cNvPr id="4" name="Contenidor de número de diapositiva 3"/>
          <p:cNvSpPr>
            <a:spLocks noGrp="1"/>
          </p:cNvSpPr>
          <p:nvPr>
            <p:ph type="sldNum" sz="quarter" idx="12"/>
          </p:nvPr>
        </p:nvSpPr>
        <p:spPr/>
        <p:txBody>
          <a:bodyPr/>
          <a:lstStyle/>
          <a:p>
            <a:fld id="{742549CD-9692-4C24-BA90-BBA7E1AE662A}" type="slidenum">
              <a:rPr lang="ca-ES" smtClean="0"/>
              <a:pPr/>
              <a:t>18</a:t>
            </a:fld>
            <a:endParaRPr lang="ca-ES"/>
          </a:p>
        </p:txBody>
      </p:sp>
      <p:sp>
        <p:nvSpPr>
          <p:cNvPr id="11" name="Rectangle 10"/>
          <p:cNvSpPr/>
          <p:nvPr/>
        </p:nvSpPr>
        <p:spPr>
          <a:xfrm>
            <a:off x="362331" y="1664898"/>
            <a:ext cx="457200" cy="4537494"/>
          </a:xfrm>
          <a:prstGeom prst="rect">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s-ES_tradnl" sz="3200" smtClean="0">
                <a:solidFill>
                  <a:schemeClr val="tx1"/>
                </a:solidFill>
              </a:rPr>
              <a:t>A CURT TERMINI</a:t>
            </a:r>
            <a:endParaRPr lang="ca-ES" sz="3200">
              <a:solidFill>
                <a:schemeClr val="tx1"/>
              </a:solidFill>
            </a:endParaRPr>
          </a:p>
        </p:txBody>
      </p:sp>
    </p:spTree>
    <p:extLst>
      <p:ext uri="{BB962C8B-B14F-4D97-AF65-F5344CB8AC3E}">
        <p14:creationId xmlns:p14="http://schemas.microsoft.com/office/powerpoint/2010/main" val="35683734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idor de número de diapositiva 3"/>
          <p:cNvSpPr>
            <a:spLocks noGrp="1"/>
          </p:cNvSpPr>
          <p:nvPr>
            <p:ph type="sldNum" sz="quarter" idx="12"/>
          </p:nvPr>
        </p:nvSpPr>
        <p:spPr/>
        <p:txBody>
          <a:bodyPr/>
          <a:lstStyle/>
          <a:p>
            <a:fld id="{742549CD-9692-4C24-BA90-BBA7E1AE662A}" type="slidenum">
              <a:rPr lang="ca-ES" smtClean="0"/>
              <a:pPr/>
              <a:t>19</a:t>
            </a:fld>
            <a:endParaRPr lang="ca-ES"/>
          </a:p>
        </p:txBody>
      </p:sp>
      <p:sp>
        <p:nvSpPr>
          <p:cNvPr id="5" name="Títol 1"/>
          <p:cNvSpPr txBox="1">
            <a:spLocks/>
          </p:cNvSpPr>
          <p:nvPr/>
        </p:nvSpPr>
        <p:spPr>
          <a:xfrm>
            <a:off x="928660" y="986596"/>
            <a:ext cx="6990387" cy="857248"/>
          </a:xfrm>
          <a:prstGeom prst="rect">
            <a:avLst/>
          </a:prstGeom>
        </p:spPr>
        <p:txBody>
          <a:bodyPr vert="horz" lIns="91440" tIns="45720" rIns="91440" bIns="45720" rtlCol="0" anchor="ctr">
            <a:normAutofit/>
          </a:bodyPr>
          <a:lstStyle>
            <a:lvl1pPr marL="0" algn="l" defTabSz="914400" rtl="0" eaLnBrk="1" latinLnBrk="0" hangingPunct="1">
              <a:lnSpc>
                <a:spcPts val="2400"/>
              </a:lnSpc>
              <a:spcBef>
                <a:spcPct val="0"/>
              </a:spcBef>
              <a:buNone/>
              <a:defRPr lang="ca-ES" sz="2000" b="1" kern="1200" dirty="0">
                <a:solidFill>
                  <a:schemeClr val="tx1"/>
                </a:solidFill>
                <a:latin typeface="Arial" pitchFamily="34" charset="0"/>
                <a:ea typeface="+mn-ea"/>
                <a:cs typeface="Arial" pitchFamily="34" charset="0"/>
              </a:defRPr>
            </a:lvl1pPr>
          </a:lstStyle>
          <a:p>
            <a:r>
              <a:rPr lang="es-ES_tradnl" smtClean="0"/>
              <a:t>PROPOSTES A LA GENERALITAT DE CATALUNYA (2):</a:t>
            </a:r>
            <a:r>
              <a:rPr lang="es-ES_tradnl" sz="700" smtClean="0"/>
              <a:t/>
            </a:r>
            <a:br>
              <a:rPr lang="es-ES_tradnl" sz="700" smtClean="0"/>
            </a:br>
            <a:endParaRPr lang="es-ES_tradnl"/>
          </a:p>
        </p:txBody>
      </p:sp>
      <p:sp>
        <p:nvSpPr>
          <p:cNvPr id="6" name="Contenidor de contingut 2"/>
          <p:cNvSpPr txBox="1">
            <a:spLocks/>
          </p:cNvSpPr>
          <p:nvPr/>
        </p:nvSpPr>
        <p:spPr>
          <a:xfrm>
            <a:off x="1017934" y="1565696"/>
            <a:ext cx="7668865" cy="4525963"/>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just">
              <a:buNone/>
            </a:pPr>
            <a:endParaRPr lang="es-ES_tradnl" sz="1800" smtClean="0"/>
          </a:p>
          <a:p>
            <a:pPr marL="514350" indent="-514350" algn="just">
              <a:buFont typeface="+mj-lt"/>
              <a:buAutoNum type="arabicParenR" startAt="4"/>
            </a:pPr>
            <a:r>
              <a:rPr lang="es-ES_tradnl" sz="1800" u="sng" smtClean="0"/>
              <a:t>Auditar la qualitat i eficiència del servei </a:t>
            </a:r>
            <a:r>
              <a:rPr lang="es-ES_tradnl" sz="1800" smtClean="0"/>
              <a:t>que es presta a les residències de titularitat pública de Barcelona ciutat.</a:t>
            </a:r>
            <a:endParaRPr lang="ca-ES" sz="1800" smtClean="0"/>
          </a:p>
          <a:p>
            <a:pPr algn="just">
              <a:buFont typeface="+mj-lt"/>
              <a:buAutoNum type="arabicParenR" startAt="4"/>
            </a:pPr>
            <a:endParaRPr lang="ca-ES" sz="1800" u="sng" smtClean="0"/>
          </a:p>
          <a:p>
            <a:pPr marL="514350" indent="-514350" algn="just">
              <a:buFont typeface="+mj-lt"/>
              <a:buAutoNum type="arabicParenR" startAt="4"/>
            </a:pPr>
            <a:r>
              <a:rPr lang="ca-ES" sz="1800" u="sng" smtClean="0"/>
              <a:t>Actualitzar la cartera de Serveis Socials</a:t>
            </a:r>
            <a:r>
              <a:rPr lang="ca-ES" sz="1800" smtClean="0"/>
              <a:t>. Congelada des de l’any 2010, parant especial atenció a les ràtios d’atenció directa, especialment pel que fa a cobertura de personal, a les seves condicions professionals i laborals, així com a la millora de les tarifes públiques dels serveis d’atenció a persones grans, incorporant clàusules que condicionin que els increments es destinin tant a la millora del servei com al salari dels treballadors.</a:t>
            </a:r>
          </a:p>
          <a:p>
            <a:pPr algn="just">
              <a:buFont typeface="+mj-lt"/>
              <a:buAutoNum type="arabicParenR" startAt="4"/>
            </a:pPr>
            <a:endParaRPr lang="ca-ES" sz="1800" smtClean="0"/>
          </a:p>
          <a:p>
            <a:pPr marL="514350" indent="-514350" algn="just">
              <a:buFont typeface="+mj-lt"/>
              <a:buAutoNum type="arabicParenR" startAt="4"/>
            </a:pPr>
            <a:r>
              <a:rPr lang="es-ES_tradnl" sz="1800" smtClean="0"/>
              <a:t>Facilitar i promoure la </a:t>
            </a:r>
            <a:r>
              <a:rPr lang="es-ES_tradnl" sz="1800" u="sng" smtClean="0"/>
              <a:t>signatura del Conveni de Dependència Català </a:t>
            </a:r>
            <a:r>
              <a:rPr lang="es-ES_tradnl" sz="1800" smtClean="0"/>
              <a:t>amb l’objectiu de dignificar les condicions laborals i professionals del sector.</a:t>
            </a:r>
            <a:endParaRPr lang="ca-ES" sz="1800" smtClean="0"/>
          </a:p>
          <a:p>
            <a:pPr marL="0" indent="0" algn="just">
              <a:buFont typeface="Arial" pitchFamily="34" charset="0"/>
              <a:buNone/>
            </a:pPr>
            <a:endParaRPr lang="ca-ES" sz="1800" smtClean="0"/>
          </a:p>
          <a:p>
            <a:pPr marL="0" indent="0" algn="just">
              <a:buFont typeface="Arial" pitchFamily="34" charset="0"/>
              <a:buNone/>
            </a:pPr>
            <a:endParaRPr lang="ca-ES" sz="1800" smtClean="0"/>
          </a:p>
          <a:p>
            <a:pPr marL="514350" indent="-514350" algn="just">
              <a:buFont typeface="+mj-lt"/>
              <a:buAutoNum type="arabicPeriod"/>
            </a:pPr>
            <a:endParaRPr lang="ca-ES" sz="1800" smtClean="0"/>
          </a:p>
          <a:p>
            <a:pPr marL="0" indent="0">
              <a:buFont typeface="Arial" pitchFamily="34" charset="0"/>
              <a:buNone/>
            </a:pPr>
            <a:endParaRPr lang="ca-ES" sz="1800"/>
          </a:p>
        </p:txBody>
      </p:sp>
      <p:sp>
        <p:nvSpPr>
          <p:cNvPr id="7" name="Contenidor de número de diapositiva 3"/>
          <p:cNvSpPr txBox="1">
            <a:spLocks/>
          </p:cNvSpPr>
          <p:nvPr/>
        </p:nvSpPr>
        <p:spPr>
          <a:xfrm>
            <a:off x="6643702" y="6215082"/>
            <a:ext cx="2133600" cy="365125"/>
          </a:xfrm>
          <a:prstGeom prst="rect">
            <a:avLst/>
          </a:prstGeom>
        </p:spPr>
        <p:txBody>
          <a:bodyPr vert="horz" lIns="91440" tIns="45720" rIns="91440" bIns="45720" rtlCol="0" anchor="ctr"/>
          <a:lstStyle>
            <a:defPPr>
              <a:defRPr lang="ca-ES"/>
            </a:defPPr>
            <a:lvl1pPr marL="0" algn="r" defTabSz="914400" rtl="0" eaLnBrk="1" latinLnBrk="0" hangingPunct="1">
              <a:defRPr sz="800" kern="1200">
                <a:solidFill>
                  <a:srgbClr val="FF0000"/>
                </a:solidFill>
                <a:latin typeface="Arial" pitchFamily="34" charset="0"/>
                <a:ea typeface="+mn-ea"/>
                <a:cs typeface="Arial"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42549CD-9692-4C24-BA90-BBA7E1AE662A}" type="slidenum">
              <a:rPr lang="ca-ES" smtClean="0"/>
              <a:pPr/>
              <a:t>19</a:t>
            </a:fld>
            <a:endParaRPr lang="ca-ES"/>
          </a:p>
        </p:txBody>
      </p:sp>
      <p:sp>
        <p:nvSpPr>
          <p:cNvPr id="8" name="Rectangle 7"/>
          <p:cNvSpPr/>
          <p:nvPr/>
        </p:nvSpPr>
        <p:spPr>
          <a:xfrm>
            <a:off x="362331" y="1664898"/>
            <a:ext cx="457200" cy="4537494"/>
          </a:xfrm>
          <a:prstGeom prst="rect">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s-ES_tradnl" sz="3200" smtClean="0">
                <a:solidFill>
                  <a:schemeClr val="tx1"/>
                </a:solidFill>
              </a:rPr>
              <a:t>A CURT TERMINI</a:t>
            </a:r>
            <a:endParaRPr lang="ca-ES" sz="3200">
              <a:solidFill>
                <a:schemeClr val="tx1"/>
              </a:solidFill>
            </a:endParaRPr>
          </a:p>
        </p:txBody>
      </p:sp>
    </p:spTree>
    <p:extLst>
      <p:ext uri="{BB962C8B-B14F-4D97-AF65-F5344CB8AC3E}">
        <p14:creationId xmlns:p14="http://schemas.microsoft.com/office/powerpoint/2010/main" val="4899180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a:spLocks noGrp="1"/>
          </p:cNvSpPr>
          <p:nvPr>
            <p:ph type="title"/>
          </p:nvPr>
        </p:nvSpPr>
        <p:spPr/>
        <p:txBody>
          <a:bodyPr>
            <a:normAutofit/>
          </a:bodyPr>
          <a:lstStyle/>
          <a:p>
            <a:r>
              <a:rPr lang="es-ES_tradnl" smtClean="0"/>
              <a:t>FINALITAT DE L’INFORME</a:t>
            </a:r>
            <a:endParaRPr lang="ca-ES"/>
          </a:p>
        </p:txBody>
      </p:sp>
      <p:sp>
        <p:nvSpPr>
          <p:cNvPr id="3" name="Contenidor de contingut 2"/>
          <p:cNvSpPr>
            <a:spLocks noGrp="1"/>
          </p:cNvSpPr>
          <p:nvPr>
            <p:ph idx="1"/>
          </p:nvPr>
        </p:nvSpPr>
        <p:spPr>
          <a:xfrm>
            <a:off x="992037" y="1600200"/>
            <a:ext cx="7764037" cy="4525963"/>
          </a:xfrm>
        </p:spPr>
        <p:txBody>
          <a:bodyPr>
            <a:normAutofit/>
          </a:bodyPr>
          <a:lstStyle/>
          <a:p>
            <a:pPr marL="0" indent="0" algn="just">
              <a:buNone/>
            </a:pPr>
            <a:endParaRPr lang="es-ES_tradnl" sz="2400" smtClean="0"/>
          </a:p>
          <a:p>
            <a:pPr algn="just">
              <a:buFont typeface="Wingdings" pitchFamily="2" charset="2"/>
              <a:buChar char="ü"/>
            </a:pPr>
            <a:r>
              <a:rPr lang="es-ES_tradnl" sz="2400" smtClean="0"/>
              <a:t>Fer </a:t>
            </a:r>
            <a:r>
              <a:rPr lang="es-ES_tradnl" sz="2400"/>
              <a:t>un diagnòstic de la </a:t>
            </a:r>
            <a:r>
              <a:rPr lang="es-ES_tradnl" sz="2400" u="sng"/>
              <a:t>situació de dèficit de places residencials públiques a la ciutat de Barcelona </a:t>
            </a:r>
            <a:r>
              <a:rPr lang="es-ES_tradnl" sz="2400"/>
              <a:t>per afrontar l’envelliment actual i futur.</a:t>
            </a:r>
          </a:p>
          <a:p>
            <a:pPr marL="0" indent="0" algn="just">
              <a:buNone/>
            </a:pPr>
            <a:endParaRPr lang="es-ES_tradnl" sz="2400"/>
          </a:p>
          <a:p>
            <a:pPr algn="just">
              <a:buFont typeface="Wingdings" pitchFamily="2" charset="2"/>
              <a:buChar char="ü"/>
            </a:pPr>
            <a:r>
              <a:rPr lang="es-ES_tradnl" sz="2400" u="sng"/>
              <a:t>Clarificar competències entre administracions i incrementar la col·laboració</a:t>
            </a:r>
            <a:r>
              <a:rPr lang="es-ES_tradnl" sz="2400"/>
              <a:t> en el marc del Consorci de Serveis Socials </a:t>
            </a:r>
            <a:r>
              <a:rPr lang="es-ES_tradnl" sz="2400" u="sng"/>
              <a:t>per abordar la manca de recursos d’atenció residencial i la millora en la qualitat del servei.</a:t>
            </a:r>
            <a:endParaRPr lang="ca-ES" sz="2400" u="sng"/>
          </a:p>
          <a:p>
            <a:endParaRPr lang="ca-ES" sz="2400"/>
          </a:p>
        </p:txBody>
      </p:sp>
      <p:sp>
        <p:nvSpPr>
          <p:cNvPr id="4" name="Contenidor de número de diapositiva 3"/>
          <p:cNvSpPr>
            <a:spLocks noGrp="1"/>
          </p:cNvSpPr>
          <p:nvPr>
            <p:ph type="sldNum" sz="quarter" idx="12"/>
          </p:nvPr>
        </p:nvSpPr>
        <p:spPr/>
        <p:txBody>
          <a:bodyPr/>
          <a:lstStyle/>
          <a:p>
            <a:fld id="{742549CD-9692-4C24-BA90-BBA7E1AE662A}" type="slidenum">
              <a:rPr lang="ca-ES" smtClean="0"/>
              <a:pPr/>
              <a:t>2</a:t>
            </a:fld>
            <a:endParaRPr lang="ca-ES"/>
          </a:p>
        </p:txBody>
      </p:sp>
    </p:spTree>
    <p:extLst>
      <p:ext uri="{BB962C8B-B14F-4D97-AF65-F5344CB8AC3E}">
        <p14:creationId xmlns:p14="http://schemas.microsoft.com/office/powerpoint/2010/main" val="27350881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idor de número de diapositiva 3"/>
          <p:cNvSpPr>
            <a:spLocks noGrp="1"/>
          </p:cNvSpPr>
          <p:nvPr>
            <p:ph type="sldNum" sz="quarter" idx="12"/>
          </p:nvPr>
        </p:nvSpPr>
        <p:spPr/>
        <p:txBody>
          <a:bodyPr/>
          <a:lstStyle/>
          <a:p>
            <a:fld id="{742549CD-9692-4C24-BA90-BBA7E1AE662A}" type="slidenum">
              <a:rPr lang="ca-ES" smtClean="0"/>
              <a:pPr/>
              <a:t>20</a:t>
            </a:fld>
            <a:endParaRPr lang="ca-ES"/>
          </a:p>
        </p:txBody>
      </p:sp>
      <p:sp>
        <p:nvSpPr>
          <p:cNvPr id="5" name="Títol 1"/>
          <p:cNvSpPr txBox="1">
            <a:spLocks/>
          </p:cNvSpPr>
          <p:nvPr/>
        </p:nvSpPr>
        <p:spPr>
          <a:xfrm>
            <a:off x="928661" y="857240"/>
            <a:ext cx="6990387" cy="857248"/>
          </a:xfrm>
          <a:prstGeom prst="rect">
            <a:avLst/>
          </a:prstGeom>
        </p:spPr>
        <p:txBody>
          <a:bodyPr vert="horz" lIns="91440" tIns="45720" rIns="91440" bIns="45720" rtlCol="0" anchor="ctr">
            <a:normAutofit/>
          </a:bodyPr>
          <a:lstStyle>
            <a:lvl1pPr marL="0" algn="l" defTabSz="914400" rtl="0" eaLnBrk="1" latinLnBrk="0" hangingPunct="1">
              <a:lnSpc>
                <a:spcPts val="2400"/>
              </a:lnSpc>
              <a:spcBef>
                <a:spcPct val="0"/>
              </a:spcBef>
              <a:buNone/>
              <a:defRPr lang="ca-ES" sz="2000" b="1" kern="1200" dirty="0">
                <a:solidFill>
                  <a:schemeClr val="tx1"/>
                </a:solidFill>
                <a:latin typeface="Arial" pitchFamily="34" charset="0"/>
                <a:ea typeface="+mn-ea"/>
                <a:cs typeface="Arial" pitchFamily="34" charset="0"/>
              </a:defRPr>
            </a:lvl1pPr>
          </a:lstStyle>
          <a:p>
            <a:r>
              <a:rPr lang="es-ES_tradnl" smtClean="0"/>
              <a:t>PROPOSTES A LA GENERALITAT DE CATALUNYA (3):</a:t>
            </a:r>
            <a:r>
              <a:rPr lang="es-ES_tradnl" sz="700" smtClean="0"/>
              <a:t/>
            </a:r>
            <a:br>
              <a:rPr lang="es-ES_tradnl" sz="700" smtClean="0"/>
            </a:br>
            <a:endParaRPr lang="es-ES_tradnl"/>
          </a:p>
        </p:txBody>
      </p:sp>
      <p:sp>
        <p:nvSpPr>
          <p:cNvPr id="6" name="Contenidor de contingut 2"/>
          <p:cNvSpPr>
            <a:spLocks noGrp="1"/>
          </p:cNvSpPr>
          <p:nvPr>
            <p:ph idx="1"/>
          </p:nvPr>
        </p:nvSpPr>
        <p:spPr>
          <a:xfrm>
            <a:off x="1009290" y="1785668"/>
            <a:ext cx="7677509" cy="4340495"/>
          </a:xfrm>
        </p:spPr>
        <p:txBody>
          <a:bodyPr>
            <a:normAutofit fontScale="55000" lnSpcReduction="20000"/>
          </a:bodyPr>
          <a:lstStyle/>
          <a:p>
            <a:pPr marL="514350" indent="-514350" algn="just">
              <a:buFont typeface="+mj-lt"/>
              <a:buAutoNum type="arabicParenR" startAt="7"/>
            </a:pPr>
            <a:r>
              <a:rPr lang="ca-ES" u="sng" smtClean="0"/>
              <a:t>Incorporar </a:t>
            </a:r>
            <a:r>
              <a:rPr lang="ca-ES" u="sng"/>
              <a:t>Barcelona ciutat com àrea pròpia en la programació territorial de serveis socials</a:t>
            </a:r>
            <a:r>
              <a:rPr lang="ca-ES"/>
              <a:t> i en aquells documents d’anàlisi que se’n desprenguin sobre necessitats de coneixement per planificar </a:t>
            </a:r>
            <a:r>
              <a:rPr lang="ca-ES" smtClean="0"/>
              <a:t>inversions</a:t>
            </a:r>
            <a:r>
              <a:rPr lang="ca-ES"/>
              <a:t>. </a:t>
            </a:r>
          </a:p>
          <a:p>
            <a:pPr marL="514350" lvl="0" indent="-514350" algn="just">
              <a:buFont typeface="+mj-lt"/>
              <a:buAutoNum type="arabicParenR" startAt="7"/>
            </a:pPr>
            <a:endParaRPr lang="ca-ES" u="sng" smtClean="0"/>
          </a:p>
          <a:p>
            <a:pPr marL="514350" lvl="0" indent="-514350" algn="just">
              <a:buFont typeface="+mj-lt"/>
              <a:buAutoNum type="arabicParenR" startAt="7"/>
            </a:pPr>
            <a:r>
              <a:rPr lang="ca-ES" u="sng" smtClean="0"/>
              <a:t>Marc </a:t>
            </a:r>
            <a:r>
              <a:rPr lang="ca-ES" u="sng"/>
              <a:t>Català d’Autonomia Personal.</a:t>
            </a:r>
            <a:r>
              <a:rPr lang="ca-ES"/>
              <a:t> Aprovar una Llei d’Autonomia Personal </a:t>
            </a:r>
            <a:r>
              <a:rPr lang="ca-ES" smtClean="0"/>
              <a:t>apostant </a:t>
            </a:r>
            <a:r>
              <a:rPr lang="ca-ES"/>
              <a:t>per la desinstitucionalització i l’atenció de la persona en l’entorn habitual, potenciant serveis a domicili o en entorns més reduïts, i millorant els canals de comunicació entre administracions que permetin </a:t>
            </a:r>
            <a:r>
              <a:rPr lang="ca-ES" smtClean="0"/>
              <a:t>agilitzar </a:t>
            </a:r>
            <a:r>
              <a:rPr lang="ca-ES"/>
              <a:t>els temps de resposta</a:t>
            </a:r>
            <a:r>
              <a:rPr lang="ca-ES" smtClean="0"/>
              <a:t>.</a:t>
            </a:r>
          </a:p>
          <a:p>
            <a:pPr marL="514350" lvl="0" indent="-514350" algn="just">
              <a:buFont typeface="+mj-lt"/>
              <a:buAutoNum type="arabicParenR" startAt="7"/>
            </a:pPr>
            <a:endParaRPr lang="ca-ES"/>
          </a:p>
          <a:p>
            <a:pPr marL="514350" lvl="0" indent="-514350" algn="just">
              <a:buFont typeface="+mj-lt"/>
              <a:buAutoNum type="arabicParenR" startAt="7"/>
            </a:pPr>
            <a:r>
              <a:rPr lang="ca-ES" u="sng"/>
              <a:t>Assistent personal.</a:t>
            </a:r>
            <a:r>
              <a:rPr lang="ca-ES"/>
              <a:t> Regular, en el marc del trànsit cap al model de vida independent, la figura de l’assistent personal (avui està regulada només com a prestació per a casos concrets)  per tal de fer possible la llibertat d’elecció, la promoció dels drets humans i les llibertat fonamentals en igualtat de condicions amb la resta de la ciutadania, valorant entre d’altres externalitats positives com la inversió directa </a:t>
            </a:r>
            <a:r>
              <a:rPr lang="ca-ES" smtClean="0"/>
              <a:t>en ocupació </a:t>
            </a:r>
            <a:r>
              <a:rPr lang="ca-ES"/>
              <a:t>i </a:t>
            </a:r>
            <a:r>
              <a:rPr lang="ca-ES" smtClean="0"/>
              <a:t>l’alliberament </a:t>
            </a:r>
            <a:r>
              <a:rPr lang="ca-ES"/>
              <a:t>del rol de les dones com a cuidadores.</a:t>
            </a:r>
          </a:p>
          <a:p>
            <a:pPr marL="0" indent="0">
              <a:buNone/>
            </a:pPr>
            <a:endParaRPr lang="ca-ES"/>
          </a:p>
        </p:txBody>
      </p:sp>
      <p:sp>
        <p:nvSpPr>
          <p:cNvPr id="7" name="Rectangle 6"/>
          <p:cNvSpPr/>
          <p:nvPr/>
        </p:nvSpPr>
        <p:spPr>
          <a:xfrm>
            <a:off x="362331" y="1664898"/>
            <a:ext cx="457200" cy="4537494"/>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s-ES_tradnl" sz="3200" smtClean="0">
                <a:solidFill>
                  <a:schemeClr val="tx1"/>
                </a:solidFill>
              </a:rPr>
              <a:t>A MIG TERMINI</a:t>
            </a:r>
            <a:endParaRPr lang="ca-ES" sz="3200">
              <a:solidFill>
                <a:schemeClr val="tx1"/>
              </a:solidFill>
            </a:endParaRPr>
          </a:p>
        </p:txBody>
      </p:sp>
    </p:spTree>
    <p:extLst>
      <p:ext uri="{BB962C8B-B14F-4D97-AF65-F5344CB8AC3E}">
        <p14:creationId xmlns:p14="http://schemas.microsoft.com/office/powerpoint/2010/main" val="47822709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idor de contingut 2"/>
          <p:cNvSpPr>
            <a:spLocks noGrp="1"/>
          </p:cNvSpPr>
          <p:nvPr>
            <p:ph idx="1"/>
          </p:nvPr>
        </p:nvSpPr>
        <p:spPr>
          <a:xfrm>
            <a:off x="1009290" y="1785668"/>
            <a:ext cx="7677509" cy="4340495"/>
          </a:xfrm>
        </p:spPr>
        <p:txBody>
          <a:bodyPr>
            <a:normAutofit fontScale="62500" lnSpcReduction="20000"/>
          </a:bodyPr>
          <a:lstStyle/>
          <a:p>
            <a:pPr marL="0" indent="0" algn="just">
              <a:buNone/>
            </a:pPr>
            <a:endParaRPr lang="ca-ES"/>
          </a:p>
          <a:p>
            <a:pPr marL="514350" lvl="0" indent="-514350" algn="just">
              <a:buFont typeface="+mj-lt"/>
              <a:buAutoNum type="arabicParenR" startAt="10"/>
            </a:pPr>
            <a:r>
              <a:rPr lang="ca-ES" u="sng"/>
              <a:t>Participació democràtica de persones usuàries, família i veïnat.</a:t>
            </a:r>
            <a:r>
              <a:rPr lang="ca-ES"/>
              <a:t> Foment de la dinamització dels consells de participació dels centres pel que fa a la periodicitat de les reunions –se n’ha de garantir una per trimestre– i a la representativitat de les famílies i garantir atenció personalitzada per a recollir les queixes, les propostes de millora i els suggeriments. Més vinculació de les residències a la </a:t>
            </a:r>
            <a:r>
              <a:rPr lang="ca-ES" smtClean="0"/>
              <a:t>comunitat.</a:t>
            </a:r>
          </a:p>
          <a:p>
            <a:pPr marL="0" lvl="0" indent="0" algn="just">
              <a:buNone/>
            </a:pPr>
            <a:endParaRPr lang="ca-ES" u="sng"/>
          </a:p>
          <a:p>
            <a:pPr marL="514350" lvl="0" indent="-514350" algn="just">
              <a:buFont typeface="+mj-lt"/>
              <a:buAutoNum type="arabicParenR" startAt="11"/>
            </a:pPr>
            <a:r>
              <a:rPr lang="ca-ES" u="sng" smtClean="0"/>
              <a:t>Les </a:t>
            </a:r>
            <a:r>
              <a:rPr lang="ca-ES" u="sng"/>
              <a:t>persones ateses a les residències han d’utilitzar el sistema sanitari públic sota el criteri de proximitat i equitat en l’atenció</a:t>
            </a:r>
            <a:r>
              <a:rPr lang="ca-ES"/>
              <a:t>. Impulsar les proves pilot sobre atenció sanitària integrada per a les persones que viuen en residències que està implementant el CatSalut en el marc del PIAISS i fer una revisió del model farmacològic per a que sigui més eficient i centrat en la persona.</a:t>
            </a:r>
          </a:p>
          <a:p>
            <a:pPr marL="0" lvl="0" indent="0" algn="just">
              <a:buNone/>
            </a:pPr>
            <a:endParaRPr lang="ca-ES" smtClean="0"/>
          </a:p>
          <a:p>
            <a:pPr marL="0" lvl="0" indent="0" algn="just">
              <a:buNone/>
            </a:pPr>
            <a:endParaRPr lang="ca-ES" smtClean="0"/>
          </a:p>
          <a:p>
            <a:pPr marL="0" indent="0">
              <a:buNone/>
            </a:pPr>
            <a:endParaRPr lang="ca-ES"/>
          </a:p>
        </p:txBody>
      </p:sp>
      <p:sp>
        <p:nvSpPr>
          <p:cNvPr id="4" name="Contenidor de número de diapositiva 3"/>
          <p:cNvSpPr>
            <a:spLocks noGrp="1"/>
          </p:cNvSpPr>
          <p:nvPr>
            <p:ph type="sldNum" sz="quarter" idx="12"/>
          </p:nvPr>
        </p:nvSpPr>
        <p:spPr/>
        <p:txBody>
          <a:bodyPr/>
          <a:lstStyle/>
          <a:p>
            <a:fld id="{742549CD-9692-4C24-BA90-BBA7E1AE662A}" type="slidenum">
              <a:rPr lang="ca-ES" smtClean="0"/>
              <a:pPr/>
              <a:t>21</a:t>
            </a:fld>
            <a:endParaRPr lang="ca-ES"/>
          </a:p>
        </p:txBody>
      </p:sp>
      <p:sp>
        <p:nvSpPr>
          <p:cNvPr id="5" name="Títol 1"/>
          <p:cNvSpPr>
            <a:spLocks noGrp="1"/>
          </p:cNvSpPr>
          <p:nvPr>
            <p:ph type="title"/>
          </p:nvPr>
        </p:nvSpPr>
        <p:spPr>
          <a:xfrm>
            <a:off x="928661" y="857240"/>
            <a:ext cx="6990387" cy="857248"/>
          </a:xfrm>
        </p:spPr>
        <p:txBody>
          <a:bodyPr>
            <a:normAutofit/>
          </a:bodyPr>
          <a:lstStyle/>
          <a:p>
            <a:pPr lvl="0"/>
            <a:r>
              <a:rPr lang="es-ES_tradnl" dirty="0"/>
              <a:t>PROPOSTES A LA GENERALITAT DE </a:t>
            </a:r>
            <a:r>
              <a:rPr lang="es-ES_tradnl"/>
              <a:t>CATALUNYA </a:t>
            </a:r>
            <a:r>
              <a:rPr lang="es-ES_tradnl" smtClean="0"/>
              <a:t>(4):</a:t>
            </a:r>
            <a:r>
              <a:rPr lang="es-ES_tradnl" sz="700" dirty="0"/>
              <a:t/>
            </a:r>
            <a:br>
              <a:rPr lang="es-ES_tradnl" sz="700" dirty="0"/>
            </a:br>
            <a:endParaRPr lang="ca-ES"/>
          </a:p>
        </p:txBody>
      </p:sp>
      <p:sp>
        <p:nvSpPr>
          <p:cNvPr id="7" name="Rectangle 6"/>
          <p:cNvSpPr/>
          <p:nvPr/>
        </p:nvSpPr>
        <p:spPr>
          <a:xfrm>
            <a:off x="362331" y="1664898"/>
            <a:ext cx="457200" cy="4537494"/>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s-ES_tradnl" sz="3200" smtClean="0">
                <a:solidFill>
                  <a:schemeClr val="tx1"/>
                </a:solidFill>
              </a:rPr>
              <a:t>A MIG TERMINI</a:t>
            </a:r>
            <a:endParaRPr lang="ca-ES" sz="3200">
              <a:solidFill>
                <a:schemeClr val="tx1"/>
              </a:solidFill>
            </a:endParaRPr>
          </a:p>
        </p:txBody>
      </p:sp>
    </p:spTree>
    <p:extLst>
      <p:ext uri="{BB962C8B-B14F-4D97-AF65-F5344CB8AC3E}">
        <p14:creationId xmlns:p14="http://schemas.microsoft.com/office/powerpoint/2010/main" val="410305681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idor de contingut 2"/>
          <p:cNvSpPr>
            <a:spLocks noGrp="1"/>
          </p:cNvSpPr>
          <p:nvPr>
            <p:ph idx="1"/>
          </p:nvPr>
        </p:nvSpPr>
        <p:spPr>
          <a:xfrm>
            <a:off x="957532" y="1600200"/>
            <a:ext cx="7729268" cy="4525963"/>
          </a:xfrm>
        </p:spPr>
        <p:txBody>
          <a:bodyPr>
            <a:noAutofit/>
          </a:bodyPr>
          <a:lstStyle/>
          <a:p>
            <a:pPr marL="514350" indent="-514350" algn="just">
              <a:spcBef>
                <a:spcPts val="0"/>
              </a:spcBef>
              <a:buFont typeface="+mj-lt"/>
              <a:buAutoNum type="arabicParenR" startAt="12"/>
            </a:pPr>
            <a:endParaRPr lang="ca-ES" sz="2000"/>
          </a:p>
          <a:p>
            <a:pPr marL="514350" indent="-514350" algn="just">
              <a:spcBef>
                <a:spcPts val="0"/>
              </a:spcBef>
              <a:buFont typeface="+mj-lt"/>
              <a:buAutoNum type="arabicParenR" startAt="12"/>
            </a:pPr>
            <a:r>
              <a:rPr lang="ca-ES" sz="2000" u="sng"/>
              <a:t>Atenció específica a les demències i deteriorament cognitiu i explorar nous models residencials per </a:t>
            </a:r>
            <a:r>
              <a:rPr lang="ca-ES" sz="2000" u="sng" smtClean="0"/>
              <a:t>a persones </a:t>
            </a:r>
            <a:r>
              <a:rPr lang="ca-ES" sz="2000" u="sng"/>
              <a:t>amb alta complexitat</a:t>
            </a:r>
            <a:r>
              <a:rPr lang="ca-ES" sz="2000"/>
              <a:t>. Cal avançar-se al futur i donar resposta a les necessitats actuals d’atenció especialitzada a les residències. </a:t>
            </a:r>
          </a:p>
          <a:p>
            <a:pPr marL="514350" indent="-514350" algn="just">
              <a:spcBef>
                <a:spcPts val="0"/>
              </a:spcBef>
              <a:buFont typeface="+mj-lt"/>
              <a:buAutoNum type="arabicParenR" startAt="12"/>
            </a:pPr>
            <a:endParaRPr lang="ca-ES" sz="2000"/>
          </a:p>
          <a:p>
            <a:pPr marL="514350" lvl="0" indent="-514350" algn="just">
              <a:spcBef>
                <a:spcPts val="0"/>
              </a:spcBef>
              <a:buFont typeface="+mj-lt"/>
              <a:buAutoNum type="arabicParenR" startAt="12"/>
            </a:pPr>
            <a:r>
              <a:rPr lang="ca-ES" sz="2000" u="sng" smtClean="0"/>
              <a:t>Reforçar </a:t>
            </a:r>
            <a:r>
              <a:rPr lang="ca-ES" sz="2000" u="sng"/>
              <a:t>el treball de col·laboració en el marc de la Taula d’Atenció Integrada Social i Sanitària </a:t>
            </a:r>
            <a:r>
              <a:rPr lang="ca-ES" sz="2000"/>
              <a:t>i impulsar els grups de treball i projectes que se’n deriven. La integració dels àmbits social i sanitari és una necessitat urgent començant per la planificació conjunta, sistemes d’informació i objectius compartits, i planificació d’equipaments  residencials i sociosanitaris per assolir uns serveis més eficients i de qualitat i assegurar la continuïtat en el procés d’atenció centrat en la persona. </a:t>
            </a:r>
          </a:p>
          <a:p>
            <a:pPr marL="0" indent="0">
              <a:spcBef>
                <a:spcPts val="0"/>
              </a:spcBef>
              <a:buNone/>
            </a:pPr>
            <a:endParaRPr lang="ca-ES" sz="2000"/>
          </a:p>
        </p:txBody>
      </p:sp>
      <p:sp>
        <p:nvSpPr>
          <p:cNvPr id="4" name="Contenidor de número de diapositiva 3"/>
          <p:cNvSpPr>
            <a:spLocks noGrp="1"/>
          </p:cNvSpPr>
          <p:nvPr>
            <p:ph type="sldNum" sz="quarter" idx="12"/>
          </p:nvPr>
        </p:nvSpPr>
        <p:spPr/>
        <p:txBody>
          <a:bodyPr/>
          <a:lstStyle/>
          <a:p>
            <a:fld id="{742549CD-9692-4C24-BA90-BBA7E1AE662A}" type="slidenum">
              <a:rPr lang="ca-ES" smtClean="0"/>
              <a:pPr/>
              <a:t>22</a:t>
            </a:fld>
            <a:endParaRPr lang="ca-ES"/>
          </a:p>
        </p:txBody>
      </p:sp>
      <p:sp>
        <p:nvSpPr>
          <p:cNvPr id="5" name="Títol 1"/>
          <p:cNvSpPr>
            <a:spLocks noGrp="1"/>
          </p:cNvSpPr>
          <p:nvPr>
            <p:ph type="title"/>
          </p:nvPr>
        </p:nvSpPr>
        <p:spPr>
          <a:xfrm>
            <a:off x="928661" y="857240"/>
            <a:ext cx="6990387" cy="857248"/>
          </a:xfrm>
        </p:spPr>
        <p:txBody>
          <a:bodyPr>
            <a:normAutofit/>
          </a:bodyPr>
          <a:lstStyle/>
          <a:p>
            <a:pPr lvl="0"/>
            <a:r>
              <a:rPr lang="es-ES_tradnl" dirty="0"/>
              <a:t>PROPOSTES A LA GENERALITAT DE </a:t>
            </a:r>
            <a:r>
              <a:rPr lang="es-ES_tradnl"/>
              <a:t>CATALUNYA </a:t>
            </a:r>
            <a:r>
              <a:rPr lang="es-ES_tradnl" smtClean="0"/>
              <a:t>(5):</a:t>
            </a:r>
            <a:r>
              <a:rPr lang="es-ES_tradnl" sz="700" dirty="0"/>
              <a:t/>
            </a:r>
            <a:br>
              <a:rPr lang="es-ES_tradnl" sz="700" dirty="0"/>
            </a:br>
            <a:endParaRPr lang="ca-ES"/>
          </a:p>
        </p:txBody>
      </p:sp>
      <p:sp>
        <p:nvSpPr>
          <p:cNvPr id="7" name="Rectangle 6"/>
          <p:cNvSpPr/>
          <p:nvPr/>
        </p:nvSpPr>
        <p:spPr>
          <a:xfrm>
            <a:off x="362331" y="1664898"/>
            <a:ext cx="457200" cy="4537494"/>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s-ES_tradnl" sz="3200" smtClean="0">
                <a:solidFill>
                  <a:schemeClr val="tx1"/>
                </a:solidFill>
              </a:rPr>
              <a:t>A MIG TERMINI</a:t>
            </a:r>
            <a:endParaRPr lang="ca-ES" sz="3200">
              <a:solidFill>
                <a:schemeClr val="tx1"/>
              </a:solidFill>
            </a:endParaRPr>
          </a:p>
        </p:txBody>
      </p:sp>
    </p:spTree>
    <p:extLst>
      <p:ext uri="{BB962C8B-B14F-4D97-AF65-F5344CB8AC3E}">
        <p14:creationId xmlns:p14="http://schemas.microsoft.com/office/powerpoint/2010/main" val="291045670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tge 5" descr="PPT BLANC final.jpg"/>
          <p:cNvPicPr>
            <a:picLocks noChangeAspect="1"/>
          </p:cNvPicPr>
          <p:nvPr/>
        </p:nvPicPr>
        <p:blipFill>
          <a:blip r:embed="rId2" cstate="print"/>
          <a:stretch>
            <a:fillRect/>
          </a:stretch>
        </p:blipFill>
        <p:spPr>
          <a:xfrm>
            <a:off x="6315" y="0"/>
            <a:ext cx="9131370" cy="6858000"/>
          </a:xfrm>
          <a:prstGeom prst="rect">
            <a:avLst/>
          </a:prstGeom>
        </p:spPr>
      </p:pic>
    </p:spTree>
    <p:extLst>
      <p:ext uri="{BB962C8B-B14F-4D97-AF65-F5344CB8AC3E}">
        <p14:creationId xmlns:p14="http://schemas.microsoft.com/office/powerpoint/2010/main" val="387252784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a:spLocks noGrp="1"/>
          </p:cNvSpPr>
          <p:nvPr>
            <p:ph type="title"/>
          </p:nvPr>
        </p:nvSpPr>
        <p:spPr>
          <a:xfrm>
            <a:off x="928662" y="857240"/>
            <a:ext cx="5887774" cy="857248"/>
          </a:xfrm>
        </p:spPr>
        <p:txBody>
          <a:bodyPr>
            <a:normAutofit/>
          </a:bodyPr>
          <a:lstStyle/>
          <a:p>
            <a:pPr algn="just"/>
            <a:r>
              <a:rPr lang="es-ES_tradnl" dirty="0"/>
              <a:t>DISTRIBUCIÓ DE COMPETÈNCIES:</a:t>
            </a:r>
          </a:p>
        </p:txBody>
      </p:sp>
      <p:sp>
        <p:nvSpPr>
          <p:cNvPr id="3" name="Contenidor de contingut 2"/>
          <p:cNvSpPr>
            <a:spLocks noGrp="1"/>
          </p:cNvSpPr>
          <p:nvPr>
            <p:ph idx="1"/>
          </p:nvPr>
        </p:nvSpPr>
        <p:spPr>
          <a:xfrm>
            <a:off x="983410" y="2001995"/>
            <a:ext cx="7703389" cy="4525963"/>
          </a:xfrm>
        </p:spPr>
        <p:txBody>
          <a:bodyPr>
            <a:normAutofit/>
          </a:bodyPr>
          <a:lstStyle/>
          <a:p>
            <a:pPr algn="just">
              <a:buFont typeface="Wingdings" pitchFamily="2" charset="2"/>
              <a:buChar char="ü"/>
            </a:pPr>
            <a:r>
              <a:rPr lang="ca-ES" sz="2000"/>
              <a:t>La competència en la </a:t>
            </a:r>
            <a:r>
              <a:rPr lang="ca-ES" sz="2000" u="sng" smtClean="0"/>
              <a:t>creació, gestió i finançament de </a:t>
            </a:r>
            <a:r>
              <a:rPr lang="ca-ES" sz="2000" u="sng"/>
              <a:t>places d’acolliment residencial és de la Generalitat de Catalunya </a:t>
            </a:r>
            <a:r>
              <a:rPr lang="ca-ES" sz="2000" smtClean="0"/>
              <a:t>(Article 29 i 61 de la </a:t>
            </a:r>
            <a:r>
              <a:rPr lang="ca-ES" sz="2000" i="1" smtClean="0"/>
              <a:t>Llei </a:t>
            </a:r>
            <a:r>
              <a:rPr lang="ca-ES" sz="2000" i="1"/>
              <a:t>de Serveis Socials)</a:t>
            </a:r>
          </a:p>
          <a:p>
            <a:pPr algn="just">
              <a:buFont typeface="Wingdings" pitchFamily="2" charset="2"/>
              <a:buChar char="ü"/>
            </a:pPr>
            <a:endParaRPr lang="ca-ES" sz="2000"/>
          </a:p>
          <a:p>
            <a:pPr algn="just">
              <a:buFont typeface="Wingdings" pitchFamily="2" charset="2"/>
              <a:buChar char="ü"/>
            </a:pPr>
            <a:r>
              <a:rPr lang="ca-ES" sz="2000" u="sng"/>
              <a:t>L’Ajuntament de Barcelona és competent en programar, prestar i gestionar els serveis socials especialitzats</a:t>
            </a:r>
            <a:r>
              <a:rPr lang="ca-ES" sz="2000"/>
              <a:t> </a:t>
            </a:r>
            <a:r>
              <a:rPr lang="ca-ES" sz="2000" smtClean="0"/>
              <a:t>(Article 107 de la Carta </a:t>
            </a:r>
            <a:r>
              <a:rPr lang="ca-ES" sz="2000"/>
              <a:t>Municipal de Barcelona)</a:t>
            </a:r>
          </a:p>
          <a:p>
            <a:pPr marL="0" indent="0" algn="just">
              <a:buNone/>
            </a:pPr>
            <a:endParaRPr lang="ca-ES" sz="2000"/>
          </a:p>
          <a:p>
            <a:pPr algn="just">
              <a:buFont typeface="Wingdings" pitchFamily="2" charset="2"/>
              <a:buChar char="ü"/>
            </a:pPr>
            <a:r>
              <a:rPr lang="ca-ES" sz="2000"/>
              <a:t>El </a:t>
            </a:r>
            <a:r>
              <a:rPr lang="ca-ES" sz="2000" u="sng"/>
              <a:t>Consorci de Serveis Socials de Barcelona </a:t>
            </a:r>
            <a:r>
              <a:rPr lang="ca-ES" sz="2000"/>
              <a:t>(CSS) integrat en un 60% per la Generalitat de Catalunya i un 40% per l’Ajuntament de Barcelona té, entre d’altres </a:t>
            </a:r>
            <a:r>
              <a:rPr lang="ca-ES" sz="2000" smtClean="0"/>
              <a:t>funcions, (article 7 dels Estatuts del CSSB) </a:t>
            </a:r>
            <a:r>
              <a:rPr lang="ca-ES" sz="2000" u="sng" smtClean="0"/>
              <a:t>la </a:t>
            </a:r>
            <a:r>
              <a:rPr lang="ca-ES" sz="2000" u="sng"/>
              <a:t>gestió de les llistes d’espera per una plaça pública residencial.</a:t>
            </a:r>
          </a:p>
          <a:p>
            <a:pPr marL="0" indent="0">
              <a:buNone/>
            </a:pPr>
            <a:endParaRPr lang="ca-ES" sz="2000"/>
          </a:p>
        </p:txBody>
      </p:sp>
      <p:sp>
        <p:nvSpPr>
          <p:cNvPr id="4" name="Contenidor de número de diapositiva 3"/>
          <p:cNvSpPr>
            <a:spLocks noGrp="1"/>
          </p:cNvSpPr>
          <p:nvPr>
            <p:ph type="sldNum" sz="quarter" idx="12"/>
          </p:nvPr>
        </p:nvSpPr>
        <p:spPr/>
        <p:txBody>
          <a:bodyPr/>
          <a:lstStyle/>
          <a:p>
            <a:fld id="{742549CD-9692-4C24-BA90-BBA7E1AE662A}" type="slidenum">
              <a:rPr lang="ca-ES" smtClean="0"/>
              <a:pPr/>
              <a:t>3</a:t>
            </a:fld>
            <a:endParaRPr lang="ca-ES"/>
          </a:p>
        </p:txBody>
      </p:sp>
    </p:spTree>
    <p:extLst>
      <p:ext uri="{BB962C8B-B14F-4D97-AF65-F5344CB8AC3E}">
        <p14:creationId xmlns:p14="http://schemas.microsoft.com/office/powerpoint/2010/main" val="27455095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a:spLocks noGrp="1"/>
          </p:cNvSpPr>
          <p:nvPr>
            <p:ph type="title"/>
          </p:nvPr>
        </p:nvSpPr>
        <p:spPr>
          <a:xfrm>
            <a:off x="928662" y="986630"/>
            <a:ext cx="6377912" cy="857248"/>
          </a:xfrm>
        </p:spPr>
        <p:txBody>
          <a:bodyPr>
            <a:normAutofit/>
          </a:bodyPr>
          <a:lstStyle/>
          <a:p>
            <a:r>
              <a:rPr lang="es-ES_tradnl"/>
              <a:t>FINANÇAMENT DE L’ATENCIÓ </a:t>
            </a:r>
            <a:r>
              <a:rPr lang="es-ES_tradnl" smtClean="0"/>
              <a:t>RESIDENCIAL:</a:t>
            </a:r>
            <a:r>
              <a:rPr lang="es-ES_tradnl"/>
              <a:t/>
            </a:r>
            <a:br>
              <a:rPr lang="es-ES_tradnl"/>
            </a:br>
            <a:endParaRPr lang="ca-ES"/>
          </a:p>
        </p:txBody>
      </p:sp>
      <p:sp>
        <p:nvSpPr>
          <p:cNvPr id="3" name="Contenidor de contingut 2"/>
          <p:cNvSpPr>
            <a:spLocks noGrp="1"/>
          </p:cNvSpPr>
          <p:nvPr>
            <p:ph idx="1"/>
          </p:nvPr>
        </p:nvSpPr>
        <p:spPr>
          <a:xfrm>
            <a:off x="992038" y="1910736"/>
            <a:ext cx="7841404" cy="4525963"/>
          </a:xfrm>
        </p:spPr>
        <p:txBody>
          <a:bodyPr>
            <a:normAutofit/>
          </a:bodyPr>
          <a:lstStyle/>
          <a:p>
            <a:pPr marL="0" indent="0" algn="just">
              <a:buNone/>
            </a:pPr>
            <a:r>
              <a:rPr lang="es-ES_tradnl" sz="2000" i="1" u="sng"/>
              <a:t>Art. 61 de la Llei 12/2007 de Serveis Socials “Finançament d’equipaments públics de serveis socials”</a:t>
            </a:r>
          </a:p>
          <a:p>
            <a:pPr marL="0" indent="0" algn="just">
              <a:buNone/>
            </a:pPr>
            <a:endParaRPr lang="es-ES_tradnl" sz="2000" i="1" u="sng"/>
          </a:p>
          <a:p>
            <a:pPr algn="just">
              <a:buAutoNum type="arabicPeriod"/>
            </a:pPr>
            <a:r>
              <a:rPr lang="ca-ES" sz="2000" i="1"/>
              <a:t>L'Administració de la Generalitat ha de promoure i, si escau, assegurar el finançament dels equipaments i les instal·lacions públiques necessàries per a la prestació de serveis socials, d'acord amb la planificació de la Generalitat. </a:t>
            </a:r>
          </a:p>
          <a:p>
            <a:pPr algn="just">
              <a:buAutoNum type="arabicPeriod"/>
            </a:pPr>
            <a:r>
              <a:rPr lang="ca-ES" sz="2000" i="1"/>
              <a:t>(...) </a:t>
            </a:r>
          </a:p>
          <a:p>
            <a:pPr algn="just">
              <a:buAutoNum type="arabicPeriod"/>
            </a:pPr>
            <a:r>
              <a:rPr lang="ca-ES" sz="2000" i="1"/>
              <a:t>Els municipis han de facilitar el sòl amb les infraestructures d'urbanització necessàries per als nous equipaments i instal·lacions de serveis socials. </a:t>
            </a:r>
          </a:p>
          <a:p>
            <a:pPr algn="just">
              <a:buAutoNum type="arabicPeriod"/>
            </a:pPr>
            <a:r>
              <a:rPr lang="es-ES_tradnl" sz="2000" i="1"/>
              <a:t>(…)</a:t>
            </a:r>
          </a:p>
          <a:p>
            <a:pPr marL="0" indent="0">
              <a:buNone/>
            </a:pPr>
            <a:endParaRPr lang="ca-ES" sz="2000"/>
          </a:p>
        </p:txBody>
      </p:sp>
      <p:sp>
        <p:nvSpPr>
          <p:cNvPr id="4" name="Contenidor de número de diapositiva 3"/>
          <p:cNvSpPr>
            <a:spLocks noGrp="1"/>
          </p:cNvSpPr>
          <p:nvPr>
            <p:ph type="sldNum" sz="quarter" idx="12"/>
          </p:nvPr>
        </p:nvSpPr>
        <p:spPr/>
        <p:txBody>
          <a:bodyPr/>
          <a:lstStyle/>
          <a:p>
            <a:fld id="{742549CD-9692-4C24-BA90-BBA7E1AE662A}" type="slidenum">
              <a:rPr lang="ca-ES" smtClean="0"/>
              <a:pPr/>
              <a:t>4</a:t>
            </a:fld>
            <a:endParaRPr lang="ca-ES"/>
          </a:p>
        </p:txBody>
      </p:sp>
    </p:spTree>
    <p:extLst>
      <p:ext uri="{BB962C8B-B14F-4D97-AF65-F5344CB8AC3E}">
        <p14:creationId xmlns:p14="http://schemas.microsoft.com/office/powerpoint/2010/main" val="8960004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a:spLocks noGrp="1"/>
          </p:cNvSpPr>
          <p:nvPr>
            <p:ph type="title"/>
          </p:nvPr>
        </p:nvSpPr>
        <p:spPr>
          <a:xfrm>
            <a:off x="937288" y="1038386"/>
            <a:ext cx="4286280" cy="857248"/>
          </a:xfrm>
        </p:spPr>
        <p:txBody>
          <a:bodyPr/>
          <a:lstStyle/>
          <a:p>
            <a:r>
              <a:rPr lang="es-ES_tradnl"/>
              <a:t>CONVENI D’EQUIPAMENTS:</a:t>
            </a:r>
            <a:r>
              <a:rPr lang="es-ES_tradnl" i="1"/>
              <a:t/>
            </a:r>
            <a:br>
              <a:rPr lang="es-ES_tradnl" i="1"/>
            </a:br>
            <a:endParaRPr lang="ca-ES"/>
          </a:p>
        </p:txBody>
      </p:sp>
      <p:sp>
        <p:nvSpPr>
          <p:cNvPr id="3" name="Contenidor de contingut 2"/>
          <p:cNvSpPr>
            <a:spLocks noGrp="1"/>
          </p:cNvSpPr>
          <p:nvPr>
            <p:ph idx="1"/>
          </p:nvPr>
        </p:nvSpPr>
        <p:spPr>
          <a:xfrm>
            <a:off x="983410" y="1600200"/>
            <a:ext cx="7703389" cy="4525963"/>
          </a:xfrm>
        </p:spPr>
        <p:txBody>
          <a:bodyPr>
            <a:noAutofit/>
          </a:bodyPr>
          <a:lstStyle/>
          <a:p>
            <a:pPr marL="0" indent="0" algn="just">
              <a:buNone/>
            </a:pPr>
            <a:endParaRPr lang="es-ES_tradnl" sz="2000" u="sng"/>
          </a:p>
          <a:p>
            <a:pPr algn="just">
              <a:buFont typeface="Wingdings" pitchFamily="2" charset="2"/>
              <a:buChar char="ü"/>
            </a:pPr>
            <a:r>
              <a:rPr lang="es-ES_tradnl" sz="2000"/>
              <a:t>Signat l’any 2005 on s’acordava que l’Ajuntament cedia </a:t>
            </a:r>
            <a:r>
              <a:rPr lang="es-ES_tradnl" sz="2000" smtClean="0"/>
              <a:t>terrenys (drets de superfície per 50 anys) </a:t>
            </a:r>
            <a:r>
              <a:rPr lang="es-ES_tradnl" sz="2000"/>
              <a:t>i la Generalitat construia els equipaments i s’encarregava de la seva posta en marxa i gestió. </a:t>
            </a:r>
          </a:p>
          <a:p>
            <a:pPr marL="0" indent="0" algn="just">
              <a:buNone/>
            </a:pPr>
            <a:endParaRPr lang="es-ES_tradnl" sz="2000"/>
          </a:p>
          <a:p>
            <a:pPr algn="just">
              <a:buFont typeface="Wingdings" pitchFamily="2" charset="2"/>
              <a:buChar char="ü"/>
            </a:pPr>
            <a:r>
              <a:rPr lang="es-ES_tradnl" sz="2000" b="1" u="sng"/>
              <a:t>Implicava la construcció de </a:t>
            </a:r>
            <a:r>
              <a:rPr lang="es-ES_tradnl" sz="2000" b="1" u="sng" smtClean="0"/>
              <a:t>10 </a:t>
            </a:r>
            <a:r>
              <a:rPr lang="es-ES_tradnl" sz="2000" b="1" u="sng"/>
              <a:t>residències d’atenció a la gent </a:t>
            </a:r>
            <a:r>
              <a:rPr lang="es-ES_tradnl" sz="2000" b="1" u="sng" smtClean="0"/>
              <a:t>gran (1.200 places) amb els respectius centres de dia (320 places), </a:t>
            </a:r>
            <a:r>
              <a:rPr lang="es-ES_tradnl" sz="2000" b="1" u="sng"/>
              <a:t>només se n’han construït </a:t>
            </a:r>
            <a:r>
              <a:rPr lang="es-ES_tradnl" sz="2000" b="1" u="sng" smtClean="0"/>
              <a:t>4 (384 places de residència i 132 de centre de dia).</a:t>
            </a:r>
          </a:p>
          <a:p>
            <a:pPr lvl="0" indent="0" algn="just">
              <a:buNone/>
            </a:pPr>
            <a:endParaRPr lang="ca-ES" sz="2000" smtClean="0"/>
          </a:p>
          <a:p>
            <a:pPr lvl="0" indent="0" algn="just">
              <a:buNone/>
            </a:pPr>
            <a:r>
              <a:rPr lang="ca-ES" sz="2000" smtClean="0"/>
              <a:t>4 </a:t>
            </a:r>
            <a:r>
              <a:rPr lang="ca-ES" sz="2000"/>
              <a:t>residències en funcionament: Bon Pastor, Molí-Via Favència, Alchemika i Mercat del Guinardó.</a:t>
            </a:r>
          </a:p>
          <a:p>
            <a:pPr marL="0" indent="0">
              <a:buNone/>
            </a:pPr>
            <a:endParaRPr lang="ca-ES" sz="2000"/>
          </a:p>
        </p:txBody>
      </p:sp>
      <p:sp>
        <p:nvSpPr>
          <p:cNvPr id="4" name="Contenidor de número de diapositiva 3"/>
          <p:cNvSpPr>
            <a:spLocks noGrp="1"/>
          </p:cNvSpPr>
          <p:nvPr>
            <p:ph type="sldNum" sz="quarter" idx="12"/>
          </p:nvPr>
        </p:nvSpPr>
        <p:spPr/>
        <p:txBody>
          <a:bodyPr/>
          <a:lstStyle/>
          <a:p>
            <a:fld id="{742549CD-9692-4C24-BA90-BBA7E1AE662A}" type="slidenum">
              <a:rPr lang="ca-ES" smtClean="0"/>
              <a:pPr/>
              <a:t>5</a:t>
            </a:fld>
            <a:endParaRPr lang="ca-ES"/>
          </a:p>
        </p:txBody>
      </p:sp>
    </p:spTree>
    <p:extLst>
      <p:ext uri="{BB962C8B-B14F-4D97-AF65-F5344CB8AC3E}">
        <p14:creationId xmlns:p14="http://schemas.microsoft.com/office/powerpoint/2010/main" val="22905685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a:spLocks noGrp="1"/>
          </p:cNvSpPr>
          <p:nvPr>
            <p:ph type="title"/>
          </p:nvPr>
        </p:nvSpPr>
        <p:spPr>
          <a:xfrm>
            <a:off x="928661" y="857240"/>
            <a:ext cx="7197421" cy="857248"/>
          </a:xfrm>
        </p:spPr>
        <p:txBody>
          <a:bodyPr/>
          <a:lstStyle/>
          <a:p>
            <a:r>
              <a:rPr lang="es-ES_tradnl"/>
              <a:t>TIPOLOGIA DE PLACES RESIDENCIALS:</a:t>
            </a:r>
          </a:p>
        </p:txBody>
      </p:sp>
      <p:sp>
        <p:nvSpPr>
          <p:cNvPr id="3" name="Contenidor de contingut 2"/>
          <p:cNvSpPr>
            <a:spLocks noGrp="1"/>
          </p:cNvSpPr>
          <p:nvPr>
            <p:ph idx="1"/>
          </p:nvPr>
        </p:nvSpPr>
        <p:spPr>
          <a:xfrm>
            <a:off x="966158" y="1798598"/>
            <a:ext cx="7720642" cy="4525963"/>
          </a:xfrm>
        </p:spPr>
        <p:txBody>
          <a:bodyPr>
            <a:normAutofit/>
          </a:bodyPr>
          <a:lstStyle/>
          <a:p>
            <a:pPr marL="0" indent="0" algn="just">
              <a:buNone/>
            </a:pPr>
            <a:r>
              <a:rPr lang="es-ES_tradnl" sz="2400"/>
              <a:t>Cartera de Serveis Socials (Decret 142/2010) de la Generalitat de Catalunya contempla 2 vies d’accés als centres residencials:</a:t>
            </a:r>
          </a:p>
          <a:p>
            <a:pPr marL="0" indent="0" algn="just">
              <a:buNone/>
            </a:pPr>
            <a:endParaRPr lang="es-ES_tradnl" sz="2400"/>
          </a:p>
          <a:p>
            <a:pPr marL="457200" indent="-457200" algn="just">
              <a:buAutoNum type="alphaLcParenR"/>
            </a:pPr>
            <a:r>
              <a:rPr lang="es-ES_tradnl" sz="2400"/>
              <a:t>Places de Servei Públiques (pròpies, concertades, col·laborades) </a:t>
            </a:r>
          </a:p>
          <a:p>
            <a:pPr marL="457200" indent="-457200" algn="just">
              <a:buAutoNum type="alphaLcParenR"/>
            </a:pPr>
            <a:r>
              <a:rPr lang="es-ES_tradnl" sz="2400"/>
              <a:t>Places privades acreditades per PEV –Prestació econòmica vinculada-.</a:t>
            </a:r>
          </a:p>
          <a:p>
            <a:pPr marL="0" indent="0" algn="just">
              <a:buNone/>
            </a:pPr>
            <a:r>
              <a:rPr lang="es-ES_tradnl" sz="2400"/>
              <a:t>És una prestació garantida en la Cartera de Serveis Socials per a persones amb dependència.</a:t>
            </a:r>
          </a:p>
          <a:p>
            <a:endParaRPr lang="ca-ES" sz="2400"/>
          </a:p>
        </p:txBody>
      </p:sp>
      <p:sp>
        <p:nvSpPr>
          <p:cNvPr id="4" name="Contenidor de número de diapositiva 3"/>
          <p:cNvSpPr>
            <a:spLocks noGrp="1"/>
          </p:cNvSpPr>
          <p:nvPr>
            <p:ph type="sldNum" sz="quarter" idx="12"/>
          </p:nvPr>
        </p:nvSpPr>
        <p:spPr/>
        <p:txBody>
          <a:bodyPr/>
          <a:lstStyle/>
          <a:p>
            <a:fld id="{742549CD-9692-4C24-BA90-BBA7E1AE662A}" type="slidenum">
              <a:rPr lang="ca-ES" smtClean="0"/>
              <a:pPr/>
              <a:t>6</a:t>
            </a:fld>
            <a:endParaRPr lang="ca-ES"/>
          </a:p>
        </p:txBody>
      </p:sp>
    </p:spTree>
    <p:extLst>
      <p:ext uri="{BB962C8B-B14F-4D97-AF65-F5344CB8AC3E}">
        <p14:creationId xmlns:p14="http://schemas.microsoft.com/office/powerpoint/2010/main" val="267023338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a:spLocks noGrp="1"/>
          </p:cNvSpPr>
          <p:nvPr>
            <p:ph type="title"/>
          </p:nvPr>
        </p:nvSpPr>
        <p:spPr>
          <a:xfrm>
            <a:off x="928662" y="857240"/>
            <a:ext cx="7766764" cy="857248"/>
          </a:xfrm>
        </p:spPr>
        <p:txBody>
          <a:bodyPr>
            <a:noAutofit/>
          </a:bodyPr>
          <a:lstStyle/>
          <a:p>
            <a:r>
              <a:rPr lang="es-ES_tradnl" sz="1800"/>
              <a:t>PLACES EN RESIDÈNCIA I CENTRE DE DIA A BCN CIUTAT </a:t>
            </a:r>
            <a:r>
              <a:rPr lang="es-ES_tradnl" sz="1800" smtClean="0"/>
              <a:t/>
            </a:r>
            <a:br>
              <a:rPr lang="es-ES_tradnl" sz="1800" smtClean="0"/>
            </a:br>
            <a:r>
              <a:rPr lang="es-ES_tradnl" sz="1800" smtClean="0"/>
              <a:t>(</a:t>
            </a:r>
            <a:r>
              <a:rPr lang="es-ES_tradnl" sz="1800"/>
              <a:t>març </a:t>
            </a:r>
            <a:r>
              <a:rPr lang="es-ES_tradnl" sz="1800" smtClean="0"/>
              <a:t>2018, </a:t>
            </a:r>
            <a:r>
              <a:rPr lang="es-ES_tradnl" sz="1800"/>
              <a:t>font CSSB):</a:t>
            </a:r>
            <a:br>
              <a:rPr lang="es-ES_tradnl" sz="1800"/>
            </a:br>
            <a:endParaRPr lang="ca-ES" sz="1800"/>
          </a:p>
        </p:txBody>
      </p:sp>
      <p:sp>
        <p:nvSpPr>
          <p:cNvPr id="3" name="Contenidor de contingut 2"/>
          <p:cNvSpPr>
            <a:spLocks noGrp="1"/>
          </p:cNvSpPr>
          <p:nvPr>
            <p:ph idx="1"/>
          </p:nvPr>
        </p:nvSpPr>
        <p:spPr>
          <a:xfrm>
            <a:off x="974784" y="1600200"/>
            <a:ext cx="7712015" cy="4525963"/>
          </a:xfrm>
        </p:spPr>
        <p:txBody>
          <a:bodyPr>
            <a:normAutofit/>
          </a:bodyPr>
          <a:lstStyle/>
          <a:p>
            <a:pPr algn="just">
              <a:buFont typeface="Wingdings" pitchFamily="2" charset="2"/>
              <a:buChar char="ü"/>
            </a:pPr>
            <a:r>
              <a:rPr lang="ca-ES" sz="1400" b="1"/>
              <a:t>Residències: del</a:t>
            </a:r>
            <a:r>
              <a:rPr lang="ca-ES" sz="1400"/>
              <a:t> </a:t>
            </a:r>
            <a:r>
              <a:rPr lang="ca-ES" sz="1400" b="1"/>
              <a:t>total de places (13.051) un 42% (5.507 places) forma part de la xarxa pública </a:t>
            </a:r>
            <a:r>
              <a:rPr lang="ca-ES" sz="1400"/>
              <a:t>(pròpies, concertades, col·laboradores), </a:t>
            </a:r>
            <a:r>
              <a:rPr lang="ca-ES" sz="1400" b="1" u="sng"/>
              <a:t>un 46% (5.982 places) són places en centres privats acreditats per PEV -prestació econòmica vinculada- </a:t>
            </a:r>
            <a:r>
              <a:rPr lang="ca-ES" sz="1400"/>
              <a:t>i un 12% (1.562 places) són privades. </a:t>
            </a:r>
          </a:p>
          <a:p>
            <a:pPr algn="just">
              <a:buFont typeface="Wingdings" pitchFamily="2" charset="2"/>
              <a:buChar char="ü"/>
            </a:pPr>
            <a:r>
              <a:rPr lang="ca-ES" sz="1400" b="1"/>
              <a:t>Les places de residència de gestió pública directa representen el 30% (1.633 places) de les 5.507 que s’ofereixen en el sistema públic</a:t>
            </a:r>
            <a:r>
              <a:rPr lang="ca-ES" sz="1400"/>
              <a:t>. Un 70% (3.874)</a:t>
            </a:r>
            <a:r>
              <a:rPr lang="ca-ES" sz="1400" b="1"/>
              <a:t> </a:t>
            </a:r>
            <a:r>
              <a:rPr lang="ca-ES" sz="1400"/>
              <a:t>de les places de residència amb finançament públic s’ofereixen per proveïdors privats. </a:t>
            </a:r>
          </a:p>
          <a:p>
            <a:pPr algn="just">
              <a:buFont typeface="Wingdings" pitchFamily="2" charset="2"/>
              <a:buChar char="ü"/>
            </a:pPr>
            <a:r>
              <a:rPr lang="ca-ES" sz="1400"/>
              <a:t>Centres de Dia: del total de places (2.736 places) un 57% (1.546 places) forma part de la xarxa pública i el 43% (1.190 places) restant són places privades acreditades per PEV –prestació econòmica </a:t>
            </a:r>
            <a:r>
              <a:rPr lang="ca-ES" sz="1400" smtClean="0"/>
              <a:t>vinculada-</a:t>
            </a:r>
          </a:p>
          <a:p>
            <a:pPr marL="0" indent="0" algn="just">
              <a:buNone/>
            </a:pPr>
            <a:endParaRPr lang="es-ES_tradnl" sz="1800"/>
          </a:p>
          <a:p>
            <a:pPr marL="0" indent="0" algn="just">
              <a:buNone/>
            </a:pPr>
            <a:endParaRPr lang="ca-ES" sz="1800" smtClean="0"/>
          </a:p>
          <a:p>
            <a:pPr marL="0" indent="0">
              <a:buNone/>
            </a:pPr>
            <a:endParaRPr lang="ca-ES" sz="1800"/>
          </a:p>
        </p:txBody>
      </p:sp>
      <p:sp>
        <p:nvSpPr>
          <p:cNvPr id="4" name="Contenidor de número de diapositiva 3"/>
          <p:cNvSpPr>
            <a:spLocks noGrp="1"/>
          </p:cNvSpPr>
          <p:nvPr>
            <p:ph type="sldNum" sz="quarter" idx="12"/>
          </p:nvPr>
        </p:nvSpPr>
        <p:spPr/>
        <p:txBody>
          <a:bodyPr/>
          <a:lstStyle/>
          <a:p>
            <a:fld id="{742549CD-9692-4C24-BA90-BBA7E1AE662A}" type="slidenum">
              <a:rPr lang="ca-ES" smtClean="0"/>
              <a:pPr/>
              <a:t>7</a:t>
            </a:fld>
            <a:endParaRPr lang="ca-ES"/>
          </a:p>
        </p:txBody>
      </p:sp>
      <p:graphicFrame>
        <p:nvGraphicFramePr>
          <p:cNvPr id="5" name="Taula 4"/>
          <p:cNvGraphicFramePr>
            <a:graphicFrameLocks noGrp="1"/>
          </p:cNvGraphicFramePr>
          <p:nvPr>
            <p:extLst>
              <p:ext uri="{D42A27DB-BD31-4B8C-83A1-F6EECF244321}">
                <p14:modId xmlns:p14="http://schemas.microsoft.com/office/powerpoint/2010/main" val="3707679241"/>
              </p:ext>
            </p:extLst>
          </p:nvPr>
        </p:nvGraphicFramePr>
        <p:xfrm>
          <a:off x="1449239" y="3739547"/>
          <a:ext cx="7134044" cy="2475099"/>
        </p:xfrm>
        <a:graphic>
          <a:graphicData uri="http://schemas.openxmlformats.org/drawingml/2006/table">
            <a:tbl>
              <a:tblPr/>
              <a:tblGrid>
                <a:gridCol w="1417633"/>
                <a:gridCol w="1174479"/>
                <a:gridCol w="756988"/>
                <a:gridCol w="660645"/>
                <a:gridCol w="1614909"/>
                <a:gridCol w="807455"/>
                <a:gridCol w="701935"/>
              </a:tblGrid>
              <a:tr h="319362">
                <a:tc>
                  <a:txBody>
                    <a:bodyPr/>
                    <a:lstStyle/>
                    <a:p>
                      <a:pPr algn="just" fontAlgn="ctr"/>
                      <a:r>
                        <a:rPr lang="ca-ES" sz="1100" b="1" i="0" u="none" strike="noStrike">
                          <a:solidFill>
                            <a:srgbClr val="000000"/>
                          </a:solidFill>
                          <a:effectLst/>
                          <a:latin typeface="Calibri"/>
                        </a:rPr>
                        <a:t> </a:t>
                      </a:r>
                    </a:p>
                  </a:txBody>
                  <a:tcPr marL="9525" marR="9525" marT="9525" marB="0" anchor="ctr">
                    <a:lnL>
                      <a:noFill/>
                    </a:lnL>
                    <a:lnR>
                      <a:noFill/>
                    </a:lnR>
                    <a:lnT>
                      <a:noFill/>
                    </a:lnT>
                    <a:lnB>
                      <a:noFill/>
                    </a:lnB>
                    <a:solidFill>
                      <a:srgbClr val="FFFFFF"/>
                    </a:solidFill>
                  </a:tcPr>
                </a:tc>
                <a:tc>
                  <a:txBody>
                    <a:bodyPr/>
                    <a:lstStyle/>
                    <a:p>
                      <a:pPr algn="just" fontAlgn="ctr"/>
                      <a:r>
                        <a:rPr lang="ca-ES" sz="1100" b="1" i="0" u="none" strike="noStrike">
                          <a:solidFill>
                            <a:srgbClr val="000000"/>
                          </a:solidFill>
                          <a:effectLst/>
                          <a:latin typeface="Calibri"/>
                        </a:rPr>
                        <a:t>Residències</a:t>
                      </a:r>
                    </a:p>
                  </a:txBody>
                  <a:tcPr marL="9525" marR="9525" marT="9525"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fontAlgn="ctr"/>
                      <a:r>
                        <a:rPr lang="ca-ES" sz="1100" b="1" i="0" u="none" strike="noStrike">
                          <a:solidFill>
                            <a:srgbClr val="000000"/>
                          </a:solidFill>
                          <a:effectLst/>
                          <a:latin typeface="Calibri"/>
                        </a:rPr>
                        <a:t> </a:t>
                      </a:r>
                    </a:p>
                  </a:txBody>
                  <a:tcPr marL="9525" marR="9525" marT="9525"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fontAlgn="ctr"/>
                      <a:r>
                        <a:rPr lang="ca-ES" sz="1100" b="1" i="0" u="none" strike="noStrike">
                          <a:solidFill>
                            <a:srgbClr val="000000"/>
                          </a:solidFill>
                          <a:effectLst/>
                          <a:latin typeface="Calibri"/>
                        </a:rPr>
                        <a:t> </a:t>
                      </a:r>
                    </a:p>
                  </a:txBody>
                  <a:tcPr marL="9525" marR="9525" marT="9525"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fontAlgn="ctr"/>
                      <a:r>
                        <a:rPr lang="ca-ES" sz="1100" b="1" i="0" u="none" strike="noStrike">
                          <a:solidFill>
                            <a:srgbClr val="000000"/>
                          </a:solidFill>
                          <a:effectLst/>
                          <a:latin typeface="Calibri"/>
                        </a:rPr>
                        <a:t>Centres de Dia</a:t>
                      </a:r>
                    </a:p>
                  </a:txBody>
                  <a:tcPr marL="9525" marR="9525" marT="9525"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fontAlgn="ctr"/>
                      <a:r>
                        <a:rPr lang="ca-ES" sz="1100" b="1" i="0" u="none" strike="noStrike">
                          <a:solidFill>
                            <a:srgbClr val="000000"/>
                          </a:solidFill>
                          <a:effectLst/>
                          <a:latin typeface="Calibri"/>
                        </a:rPr>
                        <a:t> </a:t>
                      </a:r>
                    </a:p>
                  </a:txBody>
                  <a:tcPr marL="9525" marR="9525" marT="9525"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fontAlgn="ctr"/>
                      <a:r>
                        <a:rPr lang="ca-ES" sz="1100" b="1" i="0" u="none" strike="noStrike">
                          <a:solidFill>
                            <a:srgbClr val="000000"/>
                          </a:solidFill>
                          <a:effectLst/>
                          <a:latin typeface="Calibri"/>
                        </a:rPr>
                        <a:t> </a:t>
                      </a:r>
                    </a:p>
                  </a:txBody>
                  <a:tcPr marL="9525" marR="9525" marT="9525"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475148">
                <a:tc>
                  <a:txBody>
                    <a:bodyPr/>
                    <a:lstStyle/>
                    <a:p>
                      <a:pPr algn="just" fontAlgn="ctr"/>
                      <a:r>
                        <a:rPr lang="ca-ES" sz="1100" b="1" i="0" u="none" strike="noStrike">
                          <a:solidFill>
                            <a:srgbClr val="000000"/>
                          </a:solidFill>
                          <a:effectLst/>
                          <a:latin typeface="Calibri"/>
                        </a:rPr>
                        <a:t> </a:t>
                      </a:r>
                    </a:p>
                  </a:txBody>
                  <a:tcPr marL="9525" marR="9525" marT="9525" marB="0" anchor="ctr">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just" fontAlgn="ctr"/>
                      <a:r>
                        <a:rPr lang="ca-ES" sz="1100" b="1" i="0" u="none" strike="noStrike">
                          <a:solidFill>
                            <a:srgbClr val="000000"/>
                          </a:solidFill>
                          <a:effectLst/>
                          <a:latin typeface="Calibri"/>
                        </a:rPr>
                        <a:t>Num. Places</a:t>
                      </a:r>
                    </a:p>
                  </a:txBody>
                  <a:tcPr marL="9525" marR="9525" marT="9525"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fontAlgn="ctr"/>
                      <a:r>
                        <a:rPr lang="ca-ES" sz="1100" b="1" i="0" u="none" strike="noStrike">
                          <a:solidFill>
                            <a:srgbClr val="000000"/>
                          </a:solidFill>
                          <a:effectLst/>
                          <a:latin typeface="Calibri"/>
                        </a:rPr>
                        <a:t>% s/públic</a:t>
                      </a:r>
                    </a:p>
                  </a:txBody>
                  <a:tcPr marL="9525" marR="9525" marT="9525"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fontAlgn="ctr"/>
                      <a:r>
                        <a:rPr lang="ca-ES" sz="1100" b="1" i="0" u="none" strike="noStrike">
                          <a:solidFill>
                            <a:srgbClr val="000000"/>
                          </a:solidFill>
                          <a:effectLst/>
                          <a:latin typeface="Calibri"/>
                        </a:rPr>
                        <a:t>% s/total</a:t>
                      </a:r>
                    </a:p>
                  </a:txBody>
                  <a:tcPr marL="9525" marR="9525" marT="9525"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fontAlgn="ctr"/>
                      <a:r>
                        <a:rPr lang="ca-ES" sz="1100" b="1" i="0" u="none" strike="noStrike">
                          <a:solidFill>
                            <a:srgbClr val="000000"/>
                          </a:solidFill>
                          <a:effectLst/>
                          <a:latin typeface="Calibri"/>
                        </a:rPr>
                        <a:t>Num. Places</a:t>
                      </a:r>
                    </a:p>
                  </a:txBody>
                  <a:tcPr marL="9525" marR="9525" marT="9525"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fontAlgn="ctr"/>
                      <a:r>
                        <a:rPr lang="ca-ES" sz="1100" b="1" i="0" u="none" strike="noStrike">
                          <a:solidFill>
                            <a:srgbClr val="000000"/>
                          </a:solidFill>
                          <a:effectLst/>
                          <a:latin typeface="Calibri"/>
                        </a:rPr>
                        <a:t>% s/públic</a:t>
                      </a:r>
                    </a:p>
                  </a:txBody>
                  <a:tcPr marL="9525" marR="9525" marT="9525"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fontAlgn="ctr"/>
                      <a:r>
                        <a:rPr lang="ca-ES" sz="1100" b="1" i="0" u="none" strike="noStrike">
                          <a:solidFill>
                            <a:srgbClr val="000000"/>
                          </a:solidFill>
                          <a:effectLst/>
                          <a:latin typeface="Calibri"/>
                        </a:rPr>
                        <a:t>% s/total</a:t>
                      </a:r>
                    </a:p>
                  </a:txBody>
                  <a:tcPr marL="9525" marR="9525" marT="9525"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167327">
                <a:tc>
                  <a:txBody>
                    <a:bodyPr/>
                    <a:lstStyle/>
                    <a:p>
                      <a:pPr algn="just" fontAlgn="ctr"/>
                      <a:r>
                        <a:rPr lang="ca-ES" sz="1100" b="1" i="0" u="none" strike="noStrike">
                          <a:solidFill>
                            <a:srgbClr val="000000"/>
                          </a:solidFill>
                          <a:effectLst/>
                          <a:latin typeface="Calibri"/>
                        </a:rPr>
                        <a:t>Públic (Propi)</a:t>
                      </a:r>
                    </a:p>
                  </a:txBody>
                  <a:tcPr marL="9525" marR="9525" marT="9525" marB="0" anchor="ctr">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just" fontAlgn="ctr"/>
                      <a:r>
                        <a:rPr lang="ca-ES" sz="1100" b="0" i="0" u="none" strike="noStrike">
                          <a:solidFill>
                            <a:srgbClr val="000000"/>
                          </a:solidFill>
                          <a:effectLst/>
                          <a:latin typeface="Calibri"/>
                        </a:rPr>
                        <a:t>1.633</a:t>
                      </a:r>
                    </a:p>
                  </a:txBody>
                  <a:tcPr marL="9525" marR="9525" marT="9525" marB="0" anchor="ctr">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just" fontAlgn="ctr"/>
                      <a:r>
                        <a:rPr lang="ca-ES" sz="1100" b="0" i="0" u="none" strike="noStrike">
                          <a:solidFill>
                            <a:srgbClr val="000000"/>
                          </a:solidFill>
                          <a:effectLst/>
                          <a:latin typeface="Calibri"/>
                        </a:rPr>
                        <a:t>30%</a:t>
                      </a:r>
                    </a:p>
                  </a:txBody>
                  <a:tcPr marL="9525" marR="9525" marT="9525" marB="0" anchor="ctr">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just" fontAlgn="ctr"/>
                      <a:r>
                        <a:rPr lang="ca-ES" sz="1100" b="0" i="0" u="none" strike="noStrike">
                          <a:solidFill>
                            <a:srgbClr val="000000"/>
                          </a:solidFill>
                          <a:effectLst/>
                          <a:latin typeface="Calibri"/>
                        </a:rPr>
                        <a:t>13%</a:t>
                      </a:r>
                    </a:p>
                  </a:txBody>
                  <a:tcPr marL="9525" marR="9525" marT="9525" marB="0" anchor="ctr">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just" fontAlgn="ctr"/>
                      <a:r>
                        <a:rPr lang="ca-ES" sz="1100" b="0" i="0" u="none" strike="noStrike">
                          <a:solidFill>
                            <a:srgbClr val="000000"/>
                          </a:solidFill>
                          <a:effectLst/>
                          <a:latin typeface="Calibri"/>
                        </a:rPr>
                        <a:t>699</a:t>
                      </a:r>
                    </a:p>
                  </a:txBody>
                  <a:tcPr marL="9525" marR="9525" marT="9525" marB="0" anchor="ctr">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just" fontAlgn="ctr"/>
                      <a:r>
                        <a:rPr lang="ca-ES" sz="1100" b="0" i="0" u="none" strike="noStrike">
                          <a:solidFill>
                            <a:srgbClr val="000000"/>
                          </a:solidFill>
                          <a:effectLst/>
                          <a:latin typeface="Calibri"/>
                        </a:rPr>
                        <a:t>45%</a:t>
                      </a:r>
                    </a:p>
                  </a:txBody>
                  <a:tcPr marL="9525" marR="9525" marT="9525" marB="0" anchor="ctr">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just" fontAlgn="ctr"/>
                      <a:r>
                        <a:rPr lang="ca-ES" sz="1100" b="0" i="0" u="none" strike="noStrike">
                          <a:solidFill>
                            <a:srgbClr val="000000"/>
                          </a:solidFill>
                          <a:effectLst/>
                          <a:latin typeface="Calibri"/>
                        </a:rPr>
                        <a:t>26%</a:t>
                      </a:r>
                    </a:p>
                  </a:txBody>
                  <a:tcPr marL="9525" marR="9525" marT="9525" marB="0" anchor="ctr">
                    <a:lnL>
                      <a:noFill/>
                    </a:lnL>
                    <a:lnR>
                      <a:noFill/>
                    </a:lnR>
                    <a:lnT w="12700" cap="flat" cmpd="sng" algn="ctr">
                      <a:solidFill>
                        <a:srgbClr val="000000"/>
                      </a:solidFill>
                      <a:prstDash val="solid"/>
                      <a:round/>
                      <a:headEnd type="none" w="med" len="med"/>
                      <a:tailEnd type="none" w="med" len="med"/>
                    </a:lnT>
                    <a:lnB>
                      <a:noFill/>
                    </a:lnB>
                    <a:solidFill>
                      <a:srgbClr val="FFFFFF"/>
                    </a:solidFill>
                  </a:tcPr>
                </a:tc>
              </a:tr>
              <a:tr h="325657">
                <a:tc>
                  <a:txBody>
                    <a:bodyPr/>
                    <a:lstStyle/>
                    <a:p>
                      <a:pPr algn="just" fontAlgn="ctr"/>
                      <a:r>
                        <a:rPr lang="ca-ES" sz="1100" b="1" i="0" u="none" strike="noStrike">
                          <a:solidFill>
                            <a:srgbClr val="000000"/>
                          </a:solidFill>
                          <a:effectLst/>
                          <a:latin typeface="Calibri"/>
                        </a:rPr>
                        <a:t>Col·laboradors/Concertats</a:t>
                      </a:r>
                    </a:p>
                  </a:txBody>
                  <a:tcPr marL="9525" marR="9525" marT="9525" marB="0" anchor="ctr">
                    <a:lnL>
                      <a:noFill/>
                    </a:lnL>
                    <a:lnR>
                      <a:noFill/>
                    </a:lnR>
                    <a:lnT>
                      <a:noFill/>
                    </a:lnT>
                    <a:lnB>
                      <a:noFill/>
                    </a:lnB>
                    <a:solidFill>
                      <a:srgbClr val="FFFFFF"/>
                    </a:solidFill>
                  </a:tcPr>
                </a:tc>
                <a:tc>
                  <a:txBody>
                    <a:bodyPr/>
                    <a:lstStyle/>
                    <a:p>
                      <a:pPr algn="just" fontAlgn="ctr"/>
                      <a:r>
                        <a:rPr lang="ca-ES" sz="1100" b="0" i="0" u="none" strike="noStrike">
                          <a:solidFill>
                            <a:srgbClr val="000000"/>
                          </a:solidFill>
                          <a:effectLst/>
                          <a:latin typeface="Calibri"/>
                        </a:rPr>
                        <a:t>3.874</a:t>
                      </a:r>
                    </a:p>
                  </a:txBody>
                  <a:tcPr marL="9525" marR="9525" marT="9525" marB="0" anchor="ctr">
                    <a:lnL>
                      <a:noFill/>
                    </a:lnL>
                    <a:lnR>
                      <a:noFill/>
                    </a:lnR>
                    <a:lnT>
                      <a:noFill/>
                    </a:lnT>
                    <a:lnB>
                      <a:noFill/>
                    </a:lnB>
                    <a:solidFill>
                      <a:srgbClr val="FFFFFF"/>
                    </a:solidFill>
                  </a:tcPr>
                </a:tc>
                <a:tc>
                  <a:txBody>
                    <a:bodyPr/>
                    <a:lstStyle/>
                    <a:p>
                      <a:pPr algn="just" fontAlgn="ctr"/>
                      <a:r>
                        <a:rPr lang="ca-ES" sz="1100" b="0" i="0" u="none" strike="noStrike">
                          <a:solidFill>
                            <a:srgbClr val="000000"/>
                          </a:solidFill>
                          <a:effectLst/>
                          <a:latin typeface="Calibri"/>
                        </a:rPr>
                        <a:t>70%</a:t>
                      </a:r>
                    </a:p>
                  </a:txBody>
                  <a:tcPr marL="9525" marR="9525" marT="9525" marB="0" anchor="ctr">
                    <a:lnL>
                      <a:noFill/>
                    </a:lnL>
                    <a:lnR>
                      <a:noFill/>
                    </a:lnR>
                    <a:lnT>
                      <a:noFill/>
                    </a:lnT>
                    <a:lnB>
                      <a:noFill/>
                    </a:lnB>
                    <a:solidFill>
                      <a:srgbClr val="FFFFFF"/>
                    </a:solidFill>
                  </a:tcPr>
                </a:tc>
                <a:tc>
                  <a:txBody>
                    <a:bodyPr/>
                    <a:lstStyle/>
                    <a:p>
                      <a:pPr algn="just" fontAlgn="ctr"/>
                      <a:r>
                        <a:rPr lang="ca-ES" sz="1100" b="0" i="0" u="none" strike="noStrike">
                          <a:solidFill>
                            <a:srgbClr val="000000"/>
                          </a:solidFill>
                          <a:effectLst/>
                          <a:latin typeface="Calibri"/>
                        </a:rPr>
                        <a:t>30%</a:t>
                      </a:r>
                    </a:p>
                  </a:txBody>
                  <a:tcPr marL="9525" marR="9525" marT="9525" marB="0" anchor="ctr">
                    <a:lnL>
                      <a:noFill/>
                    </a:lnL>
                    <a:lnR>
                      <a:noFill/>
                    </a:lnR>
                    <a:lnT>
                      <a:noFill/>
                    </a:lnT>
                    <a:lnB>
                      <a:noFill/>
                    </a:lnB>
                    <a:solidFill>
                      <a:srgbClr val="FFFFFF"/>
                    </a:solidFill>
                  </a:tcPr>
                </a:tc>
                <a:tc>
                  <a:txBody>
                    <a:bodyPr/>
                    <a:lstStyle/>
                    <a:p>
                      <a:pPr algn="just" fontAlgn="ctr"/>
                      <a:r>
                        <a:rPr lang="ca-ES" sz="1100" b="0" i="0" u="none" strike="noStrike">
                          <a:solidFill>
                            <a:srgbClr val="000000"/>
                          </a:solidFill>
                          <a:effectLst/>
                          <a:latin typeface="Calibri"/>
                        </a:rPr>
                        <a:t>847</a:t>
                      </a:r>
                    </a:p>
                  </a:txBody>
                  <a:tcPr marL="9525" marR="9525" marT="9525" marB="0" anchor="ctr">
                    <a:lnL>
                      <a:noFill/>
                    </a:lnL>
                    <a:lnR>
                      <a:noFill/>
                    </a:lnR>
                    <a:lnT>
                      <a:noFill/>
                    </a:lnT>
                    <a:lnB>
                      <a:noFill/>
                    </a:lnB>
                    <a:solidFill>
                      <a:srgbClr val="FFFFFF"/>
                    </a:solidFill>
                  </a:tcPr>
                </a:tc>
                <a:tc>
                  <a:txBody>
                    <a:bodyPr/>
                    <a:lstStyle/>
                    <a:p>
                      <a:pPr algn="just" fontAlgn="ctr"/>
                      <a:r>
                        <a:rPr lang="ca-ES" sz="1100" b="0" i="0" u="none" strike="noStrike">
                          <a:solidFill>
                            <a:srgbClr val="000000"/>
                          </a:solidFill>
                          <a:effectLst/>
                          <a:latin typeface="Calibri"/>
                        </a:rPr>
                        <a:t>55%</a:t>
                      </a:r>
                    </a:p>
                  </a:txBody>
                  <a:tcPr marL="9525" marR="9525" marT="9525" marB="0" anchor="ctr">
                    <a:lnL>
                      <a:noFill/>
                    </a:lnL>
                    <a:lnR>
                      <a:noFill/>
                    </a:lnR>
                    <a:lnT>
                      <a:noFill/>
                    </a:lnT>
                    <a:lnB>
                      <a:noFill/>
                    </a:lnB>
                    <a:solidFill>
                      <a:srgbClr val="FFFFFF"/>
                    </a:solidFill>
                  </a:tcPr>
                </a:tc>
                <a:tc>
                  <a:txBody>
                    <a:bodyPr/>
                    <a:lstStyle/>
                    <a:p>
                      <a:pPr algn="just" fontAlgn="ctr"/>
                      <a:r>
                        <a:rPr lang="ca-ES" sz="1100" b="0" i="0" u="none" strike="noStrike">
                          <a:solidFill>
                            <a:srgbClr val="000000"/>
                          </a:solidFill>
                          <a:effectLst/>
                          <a:latin typeface="Calibri"/>
                        </a:rPr>
                        <a:t>31%</a:t>
                      </a:r>
                    </a:p>
                  </a:txBody>
                  <a:tcPr marL="9525" marR="9525" marT="9525" marB="0" anchor="ctr">
                    <a:lnL>
                      <a:noFill/>
                    </a:lnL>
                    <a:lnR>
                      <a:noFill/>
                    </a:lnR>
                    <a:lnT>
                      <a:noFill/>
                    </a:lnT>
                    <a:lnB>
                      <a:noFill/>
                    </a:lnB>
                    <a:solidFill>
                      <a:srgbClr val="FFFFFF"/>
                    </a:solidFill>
                  </a:tcPr>
                </a:tc>
              </a:tr>
              <a:tr h="311573">
                <a:tc>
                  <a:txBody>
                    <a:bodyPr/>
                    <a:lstStyle/>
                    <a:p>
                      <a:pPr algn="just" fontAlgn="ctr"/>
                      <a:r>
                        <a:rPr lang="ca-ES" sz="1100" b="1" i="1" u="none" strike="noStrike">
                          <a:solidFill>
                            <a:srgbClr val="000000"/>
                          </a:solidFill>
                          <a:effectLst/>
                          <a:latin typeface="Calibri"/>
                        </a:rPr>
                        <a:t>Total públiques</a:t>
                      </a:r>
                    </a:p>
                  </a:txBody>
                  <a:tcPr marL="9525" marR="9525" marT="9525" marB="0" anchor="ctr">
                    <a:lnL>
                      <a:noFill/>
                    </a:lnL>
                    <a:lnR>
                      <a:noFill/>
                    </a:lnR>
                    <a:lnT>
                      <a:noFill/>
                    </a:lnT>
                    <a:lnB>
                      <a:noFill/>
                    </a:lnB>
                    <a:solidFill>
                      <a:srgbClr val="DCE6F1"/>
                    </a:solidFill>
                  </a:tcPr>
                </a:tc>
                <a:tc>
                  <a:txBody>
                    <a:bodyPr/>
                    <a:lstStyle/>
                    <a:p>
                      <a:pPr algn="just" fontAlgn="ctr"/>
                      <a:r>
                        <a:rPr lang="ca-ES" sz="1100" b="0" i="1" u="none" strike="noStrike">
                          <a:solidFill>
                            <a:srgbClr val="000000"/>
                          </a:solidFill>
                          <a:effectLst/>
                          <a:latin typeface="Calibri"/>
                        </a:rPr>
                        <a:t>5.507</a:t>
                      </a:r>
                    </a:p>
                  </a:txBody>
                  <a:tcPr marL="9525" marR="9525" marT="9525" marB="0" anchor="ctr">
                    <a:lnL>
                      <a:noFill/>
                    </a:lnL>
                    <a:lnR>
                      <a:noFill/>
                    </a:lnR>
                    <a:lnT>
                      <a:noFill/>
                    </a:lnT>
                    <a:lnB>
                      <a:noFill/>
                    </a:lnB>
                    <a:solidFill>
                      <a:srgbClr val="DCE6F1"/>
                    </a:solidFill>
                  </a:tcPr>
                </a:tc>
                <a:tc>
                  <a:txBody>
                    <a:bodyPr/>
                    <a:lstStyle/>
                    <a:p>
                      <a:pPr algn="just" fontAlgn="ctr"/>
                      <a:r>
                        <a:rPr lang="ca-ES" sz="1100" b="0" i="1" u="none" strike="noStrike">
                          <a:solidFill>
                            <a:srgbClr val="000000"/>
                          </a:solidFill>
                          <a:effectLst/>
                          <a:latin typeface="Calibri"/>
                        </a:rPr>
                        <a:t>100%</a:t>
                      </a:r>
                    </a:p>
                  </a:txBody>
                  <a:tcPr marL="9525" marR="9525" marT="9525" marB="0" anchor="ctr">
                    <a:lnL>
                      <a:noFill/>
                    </a:lnL>
                    <a:lnR>
                      <a:noFill/>
                    </a:lnR>
                    <a:lnT>
                      <a:noFill/>
                    </a:lnT>
                    <a:lnB>
                      <a:noFill/>
                    </a:lnB>
                    <a:solidFill>
                      <a:srgbClr val="DCE6F1"/>
                    </a:solidFill>
                  </a:tcPr>
                </a:tc>
                <a:tc>
                  <a:txBody>
                    <a:bodyPr/>
                    <a:lstStyle/>
                    <a:p>
                      <a:pPr algn="just" fontAlgn="ctr"/>
                      <a:r>
                        <a:rPr lang="ca-ES" sz="1100" b="0" i="1" u="none" strike="noStrike">
                          <a:solidFill>
                            <a:srgbClr val="000000"/>
                          </a:solidFill>
                          <a:effectLst/>
                          <a:latin typeface="Calibri"/>
                        </a:rPr>
                        <a:t>42%</a:t>
                      </a:r>
                    </a:p>
                  </a:txBody>
                  <a:tcPr marL="9525" marR="9525" marT="9525" marB="0" anchor="ctr">
                    <a:lnL>
                      <a:noFill/>
                    </a:lnL>
                    <a:lnR>
                      <a:noFill/>
                    </a:lnR>
                    <a:lnT>
                      <a:noFill/>
                    </a:lnT>
                    <a:lnB>
                      <a:noFill/>
                    </a:lnB>
                    <a:solidFill>
                      <a:srgbClr val="DCE6F1"/>
                    </a:solidFill>
                  </a:tcPr>
                </a:tc>
                <a:tc>
                  <a:txBody>
                    <a:bodyPr/>
                    <a:lstStyle/>
                    <a:p>
                      <a:pPr algn="just" fontAlgn="ctr"/>
                      <a:r>
                        <a:rPr lang="ca-ES" sz="1100" b="0" i="1" u="none" strike="noStrike">
                          <a:solidFill>
                            <a:srgbClr val="000000"/>
                          </a:solidFill>
                          <a:effectLst/>
                          <a:latin typeface="Calibri"/>
                        </a:rPr>
                        <a:t>1.546</a:t>
                      </a:r>
                    </a:p>
                  </a:txBody>
                  <a:tcPr marL="9525" marR="9525" marT="9525" marB="0" anchor="ctr">
                    <a:lnL>
                      <a:noFill/>
                    </a:lnL>
                    <a:lnR>
                      <a:noFill/>
                    </a:lnR>
                    <a:lnT>
                      <a:noFill/>
                    </a:lnT>
                    <a:lnB>
                      <a:noFill/>
                    </a:lnB>
                    <a:solidFill>
                      <a:srgbClr val="DCE6F1"/>
                    </a:solidFill>
                  </a:tcPr>
                </a:tc>
                <a:tc>
                  <a:txBody>
                    <a:bodyPr/>
                    <a:lstStyle/>
                    <a:p>
                      <a:pPr algn="just" fontAlgn="ctr"/>
                      <a:r>
                        <a:rPr lang="ca-ES" sz="1100" b="0" i="1" u="none" strike="noStrike">
                          <a:solidFill>
                            <a:srgbClr val="000000"/>
                          </a:solidFill>
                          <a:effectLst/>
                          <a:latin typeface="Calibri"/>
                        </a:rPr>
                        <a:t>100%</a:t>
                      </a:r>
                    </a:p>
                  </a:txBody>
                  <a:tcPr marL="9525" marR="9525" marT="9525" marB="0" anchor="ctr">
                    <a:lnL>
                      <a:noFill/>
                    </a:lnL>
                    <a:lnR>
                      <a:noFill/>
                    </a:lnR>
                    <a:lnT>
                      <a:noFill/>
                    </a:lnT>
                    <a:lnB>
                      <a:noFill/>
                    </a:lnB>
                    <a:solidFill>
                      <a:srgbClr val="DCE6F1"/>
                    </a:solidFill>
                  </a:tcPr>
                </a:tc>
                <a:tc>
                  <a:txBody>
                    <a:bodyPr/>
                    <a:lstStyle/>
                    <a:p>
                      <a:pPr algn="just" fontAlgn="ctr"/>
                      <a:r>
                        <a:rPr lang="ca-ES" sz="1100" b="0" i="1" u="none" strike="noStrike">
                          <a:solidFill>
                            <a:srgbClr val="000000"/>
                          </a:solidFill>
                          <a:effectLst/>
                          <a:latin typeface="Calibri"/>
                        </a:rPr>
                        <a:t>57%</a:t>
                      </a:r>
                    </a:p>
                  </a:txBody>
                  <a:tcPr marL="9525" marR="9525" marT="9525" marB="0" anchor="ctr">
                    <a:lnL>
                      <a:noFill/>
                    </a:lnL>
                    <a:lnR>
                      <a:noFill/>
                    </a:lnR>
                    <a:lnT>
                      <a:noFill/>
                    </a:lnT>
                    <a:lnB>
                      <a:noFill/>
                    </a:lnB>
                    <a:solidFill>
                      <a:srgbClr val="DCE6F1"/>
                    </a:solidFill>
                  </a:tcPr>
                </a:tc>
              </a:tr>
              <a:tr h="327151">
                <a:tc>
                  <a:txBody>
                    <a:bodyPr/>
                    <a:lstStyle/>
                    <a:p>
                      <a:pPr algn="just" fontAlgn="ctr"/>
                      <a:r>
                        <a:rPr lang="ca-ES" sz="1100" b="1" i="0" u="none" strike="noStrike">
                          <a:solidFill>
                            <a:srgbClr val="000000"/>
                          </a:solidFill>
                          <a:effectLst/>
                          <a:latin typeface="Calibri"/>
                        </a:rPr>
                        <a:t>Privats acreditats (PEV)</a:t>
                      </a:r>
                    </a:p>
                  </a:txBody>
                  <a:tcPr marL="9525" marR="9525" marT="9525" marB="0" anchor="ctr">
                    <a:lnL>
                      <a:noFill/>
                    </a:lnL>
                    <a:lnR>
                      <a:noFill/>
                    </a:lnR>
                    <a:lnT>
                      <a:noFill/>
                    </a:lnT>
                    <a:lnB>
                      <a:noFill/>
                    </a:lnB>
                    <a:solidFill>
                      <a:srgbClr val="FFFF99"/>
                    </a:solidFill>
                  </a:tcPr>
                </a:tc>
                <a:tc>
                  <a:txBody>
                    <a:bodyPr/>
                    <a:lstStyle/>
                    <a:p>
                      <a:pPr algn="just" fontAlgn="ctr"/>
                      <a:r>
                        <a:rPr lang="ca-ES" sz="1100" b="0" i="0" u="none" strike="noStrike">
                          <a:solidFill>
                            <a:srgbClr val="000000"/>
                          </a:solidFill>
                          <a:effectLst/>
                          <a:latin typeface="Calibri"/>
                        </a:rPr>
                        <a:t>5.982</a:t>
                      </a:r>
                    </a:p>
                  </a:txBody>
                  <a:tcPr marL="9525" marR="9525" marT="9525" marB="0" anchor="ctr">
                    <a:lnL>
                      <a:noFill/>
                    </a:lnL>
                    <a:lnR>
                      <a:noFill/>
                    </a:lnR>
                    <a:lnT>
                      <a:noFill/>
                    </a:lnT>
                    <a:lnB>
                      <a:noFill/>
                    </a:lnB>
                    <a:solidFill>
                      <a:srgbClr val="FFFF99"/>
                    </a:solidFill>
                  </a:tcPr>
                </a:tc>
                <a:tc>
                  <a:txBody>
                    <a:bodyPr/>
                    <a:lstStyle/>
                    <a:p>
                      <a:pPr algn="just" fontAlgn="ctr"/>
                      <a:r>
                        <a:rPr lang="ca-ES" sz="1100" b="0" i="0" u="none" strike="noStrike">
                          <a:solidFill>
                            <a:srgbClr val="000000"/>
                          </a:solidFill>
                          <a:effectLst/>
                          <a:latin typeface="Calibri"/>
                        </a:rPr>
                        <a:t> </a:t>
                      </a:r>
                    </a:p>
                  </a:txBody>
                  <a:tcPr marL="9525" marR="9525" marT="9525" marB="0" anchor="ctr">
                    <a:lnL>
                      <a:noFill/>
                    </a:lnL>
                    <a:lnR>
                      <a:noFill/>
                    </a:lnR>
                    <a:lnT>
                      <a:noFill/>
                    </a:lnT>
                    <a:lnB>
                      <a:noFill/>
                    </a:lnB>
                    <a:solidFill>
                      <a:srgbClr val="FFFF99"/>
                    </a:solidFill>
                  </a:tcPr>
                </a:tc>
                <a:tc>
                  <a:txBody>
                    <a:bodyPr/>
                    <a:lstStyle/>
                    <a:p>
                      <a:pPr algn="just" fontAlgn="ctr"/>
                      <a:r>
                        <a:rPr lang="ca-ES" sz="1100" b="0" i="0" u="none" strike="noStrike">
                          <a:solidFill>
                            <a:srgbClr val="000000"/>
                          </a:solidFill>
                          <a:effectLst/>
                          <a:latin typeface="Calibri"/>
                        </a:rPr>
                        <a:t>46%</a:t>
                      </a:r>
                    </a:p>
                  </a:txBody>
                  <a:tcPr marL="9525" marR="9525" marT="9525" marB="0" anchor="ctr">
                    <a:lnL>
                      <a:noFill/>
                    </a:lnL>
                    <a:lnR>
                      <a:noFill/>
                    </a:lnR>
                    <a:lnT>
                      <a:noFill/>
                    </a:lnT>
                    <a:lnB>
                      <a:noFill/>
                    </a:lnB>
                    <a:solidFill>
                      <a:srgbClr val="FFFF99"/>
                    </a:solidFill>
                  </a:tcPr>
                </a:tc>
                <a:tc>
                  <a:txBody>
                    <a:bodyPr/>
                    <a:lstStyle/>
                    <a:p>
                      <a:pPr algn="just" fontAlgn="ctr"/>
                      <a:r>
                        <a:rPr lang="ca-ES" sz="1100" b="0" i="0" u="none" strike="noStrike">
                          <a:solidFill>
                            <a:srgbClr val="000000"/>
                          </a:solidFill>
                          <a:effectLst/>
                          <a:latin typeface="Calibri"/>
                        </a:rPr>
                        <a:t>1.190</a:t>
                      </a:r>
                    </a:p>
                  </a:txBody>
                  <a:tcPr marL="9525" marR="9525" marT="9525" marB="0" anchor="ctr">
                    <a:lnL>
                      <a:noFill/>
                    </a:lnL>
                    <a:lnR>
                      <a:noFill/>
                    </a:lnR>
                    <a:lnT>
                      <a:noFill/>
                    </a:lnT>
                    <a:lnB>
                      <a:noFill/>
                    </a:lnB>
                    <a:solidFill>
                      <a:srgbClr val="FFFF99"/>
                    </a:solidFill>
                  </a:tcPr>
                </a:tc>
                <a:tc>
                  <a:txBody>
                    <a:bodyPr/>
                    <a:lstStyle/>
                    <a:p>
                      <a:pPr algn="just" fontAlgn="ctr"/>
                      <a:r>
                        <a:rPr lang="ca-ES" sz="1100" b="0" i="0" u="none" strike="noStrike">
                          <a:solidFill>
                            <a:srgbClr val="000000"/>
                          </a:solidFill>
                          <a:effectLst/>
                          <a:latin typeface="Calibri"/>
                        </a:rPr>
                        <a:t> </a:t>
                      </a:r>
                    </a:p>
                  </a:txBody>
                  <a:tcPr marL="9525" marR="9525" marT="9525" marB="0" anchor="ctr">
                    <a:lnL>
                      <a:noFill/>
                    </a:lnL>
                    <a:lnR>
                      <a:noFill/>
                    </a:lnR>
                    <a:lnT>
                      <a:noFill/>
                    </a:lnT>
                    <a:lnB>
                      <a:noFill/>
                    </a:lnB>
                    <a:solidFill>
                      <a:srgbClr val="FFFF99"/>
                    </a:solidFill>
                  </a:tcPr>
                </a:tc>
                <a:tc>
                  <a:txBody>
                    <a:bodyPr/>
                    <a:lstStyle/>
                    <a:p>
                      <a:pPr algn="just" fontAlgn="ctr"/>
                      <a:r>
                        <a:rPr lang="ca-ES" sz="1100" b="0" i="0" u="none" strike="noStrike">
                          <a:solidFill>
                            <a:srgbClr val="000000"/>
                          </a:solidFill>
                          <a:effectLst/>
                          <a:latin typeface="Calibri"/>
                        </a:rPr>
                        <a:t>43%</a:t>
                      </a:r>
                    </a:p>
                  </a:txBody>
                  <a:tcPr marL="9525" marR="9525" marT="9525" marB="0" anchor="ctr">
                    <a:lnL>
                      <a:noFill/>
                    </a:lnL>
                    <a:lnR>
                      <a:noFill/>
                    </a:lnR>
                    <a:lnT>
                      <a:noFill/>
                    </a:lnT>
                    <a:lnB>
                      <a:noFill/>
                    </a:lnB>
                    <a:solidFill>
                      <a:srgbClr val="FFFF99"/>
                    </a:solidFill>
                  </a:tcPr>
                </a:tc>
              </a:tr>
              <a:tr h="342730">
                <a:tc>
                  <a:txBody>
                    <a:bodyPr/>
                    <a:lstStyle/>
                    <a:p>
                      <a:pPr algn="just" fontAlgn="ctr"/>
                      <a:r>
                        <a:rPr lang="ca-ES" sz="1100" b="1" i="0" u="none" strike="noStrike">
                          <a:solidFill>
                            <a:srgbClr val="000000"/>
                          </a:solidFill>
                          <a:effectLst/>
                          <a:latin typeface="Calibri"/>
                        </a:rPr>
                        <a:t>Privat (únicament)</a:t>
                      </a:r>
                    </a:p>
                  </a:txBody>
                  <a:tcPr marL="9525" marR="9525" marT="9525" marB="0" anchor="ctr">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just" fontAlgn="ctr"/>
                      <a:r>
                        <a:rPr lang="ca-ES" sz="1100" b="0" i="0" u="none" strike="noStrike">
                          <a:solidFill>
                            <a:srgbClr val="000000"/>
                          </a:solidFill>
                          <a:effectLst/>
                          <a:latin typeface="Calibri"/>
                        </a:rPr>
                        <a:t>1.562</a:t>
                      </a:r>
                    </a:p>
                  </a:txBody>
                  <a:tcPr marL="9525" marR="9525" marT="9525" marB="0" anchor="ctr">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just" fontAlgn="ctr"/>
                      <a:r>
                        <a:rPr lang="ca-ES" sz="1100" b="0" i="0" u="none" strike="noStrike">
                          <a:solidFill>
                            <a:srgbClr val="000000"/>
                          </a:solidFill>
                          <a:effectLst/>
                          <a:latin typeface="Calibri"/>
                        </a:rPr>
                        <a:t> </a:t>
                      </a:r>
                    </a:p>
                  </a:txBody>
                  <a:tcPr marL="9525" marR="9525" marT="9525" marB="0" anchor="ctr">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just" fontAlgn="ctr"/>
                      <a:r>
                        <a:rPr lang="ca-ES" sz="1100" b="0" i="0" u="none" strike="noStrike">
                          <a:solidFill>
                            <a:srgbClr val="000000"/>
                          </a:solidFill>
                          <a:effectLst/>
                          <a:latin typeface="Calibri"/>
                        </a:rPr>
                        <a:t>12%</a:t>
                      </a:r>
                    </a:p>
                  </a:txBody>
                  <a:tcPr marL="9525" marR="9525" marT="9525" marB="0" anchor="ctr">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just" fontAlgn="ctr"/>
                      <a:r>
                        <a:rPr lang="ca-ES" sz="1100" b="0" i="0" u="none" strike="noStrike">
                          <a:solidFill>
                            <a:srgbClr val="000000"/>
                          </a:solidFill>
                          <a:effectLst/>
                          <a:latin typeface="Calibri"/>
                        </a:rPr>
                        <a:t> -</a:t>
                      </a:r>
                    </a:p>
                  </a:txBody>
                  <a:tcPr marL="9525" marR="9525" marT="9525" marB="0" anchor="ctr">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just" fontAlgn="ctr"/>
                      <a:r>
                        <a:rPr lang="ca-ES" sz="1100" b="0" i="0" u="none" strike="noStrike">
                          <a:solidFill>
                            <a:srgbClr val="000000"/>
                          </a:solidFill>
                          <a:effectLst/>
                          <a:latin typeface="Calibri"/>
                        </a:rPr>
                        <a:t> </a:t>
                      </a:r>
                    </a:p>
                  </a:txBody>
                  <a:tcPr marL="9525" marR="9525" marT="9525" marB="0" anchor="ctr">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just" fontAlgn="ctr"/>
                      <a:r>
                        <a:rPr lang="ca-ES" sz="1100" b="0" i="0" u="none" strike="noStrike">
                          <a:solidFill>
                            <a:srgbClr val="000000"/>
                          </a:solidFill>
                          <a:effectLst/>
                          <a:latin typeface="Calibri"/>
                        </a:rPr>
                        <a:t> </a:t>
                      </a:r>
                    </a:p>
                  </a:txBody>
                  <a:tcPr marL="9525" marR="9525" marT="9525" marB="0" anchor="ctr">
                    <a:lnL>
                      <a:noFill/>
                    </a:lnL>
                    <a:lnR>
                      <a:noFill/>
                    </a:lnR>
                    <a:lnT>
                      <a:noFill/>
                    </a:lnT>
                    <a:lnB w="12700" cap="flat" cmpd="sng" algn="ctr">
                      <a:solidFill>
                        <a:srgbClr val="000000"/>
                      </a:solidFill>
                      <a:prstDash val="solid"/>
                      <a:round/>
                      <a:headEnd type="none" w="med" len="med"/>
                      <a:tailEnd type="none" w="med" len="med"/>
                    </a:lnB>
                    <a:solidFill>
                      <a:srgbClr val="FFFFFF"/>
                    </a:solidFill>
                  </a:tcPr>
                </a:tc>
              </a:tr>
              <a:tr h="167327">
                <a:tc>
                  <a:txBody>
                    <a:bodyPr/>
                    <a:lstStyle/>
                    <a:p>
                      <a:pPr algn="just" fontAlgn="ctr"/>
                      <a:r>
                        <a:rPr lang="ca-ES" sz="1100" b="1" i="0" u="none" strike="noStrike">
                          <a:solidFill>
                            <a:srgbClr val="000000"/>
                          </a:solidFill>
                          <a:effectLst/>
                          <a:latin typeface="Calibri"/>
                        </a:rPr>
                        <a:t>Total</a:t>
                      </a:r>
                    </a:p>
                  </a:txBody>
                  <a:tcPr marL="9525" marR="9525" marT="9525"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fontAlgn="ctr"/>
                      <a:r>
                        <a:rPr lang="ca-ES" sz="1100" b="1" i="0" u="none" strike="noStrike">
                          <a:solidFill>
                            <a:srgbClr val="000000"/>
                          </a:solidFill>
                          <a:effectLst/>
                          <a:latin typeface="Calibri"/>
                        </a:rPr>
                        <a:t>13.051</a:t>
                      </a:r>
                    </a:p>
                  </a:txBody>
                  <a:tcPr marL="9525" marR="9525" marT="9525"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fontAlgn="ctr"/>
                      <a:r>
                        <a:rPr lang="ca-ES" sz="1100" b="1" i="0" u="none" strike="noStrike">
                          <a:solidFill>
                            <a:srgbClr val="000000"/>
                          </a:solidFill>
                          <a:effectLst/>
                          <a:latin typeface="Calibri"/>
                        </a:rPr>
                        <a:t> </a:t>
                      </a:r>
                    </a:p>
                  </a:txBody>
                  <a:tcPr marL="9525" marR="9525" marT="9525"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fontAlgn="ctr"/>
                      <a:r>
                        <a:rPr lang="ca-ES" sz="1100" b="1" i="0" u="none" strike="noStrike">
                          <a:solidFill>
                            <a:srgbClr val="000000"/>
                          </a:solidFill>
                          <a:effectLst/>
                          <a:latin typeface="Calibri"/>
                        </a:rPr>
                        <a:t>100%</a:t>
                      </a:r>
                    </a:p>
                  </a:txBody>
                  <a:tcPr marL="9525" marR="9525" marT="9525"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fontAlgn="ctr"/>
                      <a:r>
                        <a:rPr lang="ca-ES" sz="1100" b="1" i="0" u="none" strike="noStrike">
                          <a:solidFill>
                            <a:srgbClr val="000000"/>
                          </a:solidFill>
                          <a:effectLst/>
                          <a:latin typeface="Calibri"/>
                        </a:rPr>
                        <a:t>2.736</a:t>
                      </a:r>
                    </a:p>
                  </a:txBody>
                  <a:tcPr marL="9525" marR="9525" marT="9525"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fontAlgn="ctr"/>
                      <a:r>
                        <a:rPr lang="ca-ES" sz="1100" b="1" i="0" u="none" strike="noStrike">
                          <a:solidFill>
                            <a:srgbClr val="000000"/>
                          </a:solidFill>
                          <a:effectLst/>
                          <a:latin typeface="Calibri"/>
                        </a:rPr>
                        <a:t> </a:t>
                      </a:r>
                    </a:p>
                  </a:txBody>
                  <a:tcPr marL="9525" marR="9525" marT="9525"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fontAlgn="ctr"/>
                      <a:r>
                        <a:rPr lang="ca-ES" sz="1100" b="1" i="0" u="none" strike="noStrike">
                          <a:solidFill>
                            <a:srgbClr val="000000"/>
                          </a:solidFill>
                          <a:effectLst/>
                          <a:latin typeface="Calibri"/>
                        </a:rPr>
                        <a:t>100%</a:t>
                      </a:r>
                    </a:p>
                  </a:txBody>
                  <a:tcPr marL="9525" marR="9525" marT="9525"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bl>
          </a:graphicData>
        </a:graphic>
      </p:graphicFrame>
    </p:spTree>
    <p:extLst>
      <p:ext uri="{BB962C8B-B14F-4D97-AF65-F5344CB8AC3E}">
        <p14:creationId xmlns:p14="http://schemas.microsoft.com/office/powerpoint/2010/main" val="141590584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a:spLocks noGrp="1"/>
          </p:cNvSpPr>
          <p:nvPr>
            <p:ph type="title"/>
          </p:nvPr>
        </p:nvSpPr>
        <p:spPr>
          <a:xfrm>
            <a:off x="928662" y="857240"/>
            <a:ext cx="7723632" cy="857248"/>
          </a:xfrm>
        </p:spPr>
        <p:txBody>
          <a:bodyPr>
            <a:normAutofit fontScale="90000"/>
          </a:bodyPr>
          <a:lstStyle/>
          <a:p>
            <a:r>
              <a:rPr lang="es-ES_tradnl"/>
              <a:t>DISTRICTES AMB MAJOR CONCENTRACIÓ DE SOL·LICITUDS PER RESIDÈNCIA (abril 2018, font CSSB):</a:t>
            </a:r>
            <a:r>
              <a:rPr lang="es-ES_tradnl">
                <a:solidFill>
                  <a:srgbClr val="00B050"/>
                </a:solidFill>
              </a:rPr>
              <a:t/>
            </a:r>
            <a:br>
              <a:rPr lang="es-ES_tradnl">
                <a:solidFill>
                  <a:srgbClr val="00B050"/>
                </a:solidFill>
              </a:rPr>
            </a:br>
            <a:endParaRPr lang="ca-ES"/>
          </a:p>
        </p:txBody>
      </p:sp>
      <p:sp>
        <p:nvSpPr>
          <p:cNvPr id="3" name="Contenidor de contingut 2"/>
          <p:cNvSpPr>
            <a:spLocks noGrp="1"/>
          </p:cNvSpPr>
          <p:nvPr>
            <p:ph idx="1"/>
          </p:nvPr>
        </p:nvSpPr>
        <p:spPr>
          <a:xfrm>
            <a:off x="974784" y="1608827"/>
            <a:ext cx="7686136" cy="4525963"/>
          </a:xfrm>
        </p:spPr>
        <p:txBody>
          <a:bodyPr/>
          <a:lstStyle/>
          <a:p>
            <a:pPr algn="just">
              <a:buFont typeface="Wingdings" pitchFamily="2" charset="2"/>
              <a:buChar char="ü"/>
            </a:pPr>
            <a:r>
              <a:rPr lang="es-ES_tradnl" sz="2400"/>
              <a:t>El districte d’Horta-Guinardó (50 sol·licituds per cada 1.000 &gt; 65 anys), el de St. Martí (41) i el de Gràcia i Sants-Montjuïc (33) concentren la </a:t>
            </a:r>
            <a:r>
              <a:rPr lang="es-ES_tradnl" sz="2400" smtClean="0"/>
              <a:t>ràtio més elevada </a:t>
            </a:r>
            <a:r>
              <a:rPr lang="es-ES_tradnl" sz="2400"/>
              <a:t>de </a:t>
            </a:r>
            <a:r>
              <a:rPr lang="es-ES_tradnl" sz="2400" smtClean="0"/>
              <a:t>sol·licituds.</a:t>
            </a:r>
            <a:endParaRPr lang="es-ES_tradnl" sz="2400"/>
          </a:p>
          <a:p>
            <a:pPr marL="0" indent="0" algn="just">
              <a:buFont typeface="Arial" pitchFamily="34"/>
              <a:buNone/>
            </a:pPr>
            <a:endParaRPr lang="es-ES_tradnl" smtClean="0"/>
          </a:p>
          <a:p>
            <a:pPr marL="0" indent="0" algn="just">
              <a:buFont typeface="Arial" pitchFamily="34"/>
              <a:buNone/>
            </a:pPr>
            <a:endParaRPr lang="es-ES_tradnl"/>
          </a:p>
          <a:p>
            <a:pPr marL="0" indent="0" algn="just">
              <a:buFont typeface="Arial" pitchFamily="34"/>
              <a:buNone/>
            </a:pPr>
            <a:endParaRPr lang="es-ES_tradnl"/>
          </a:p>
          <a:p>
            <a:pPr marL="0" indent="0" algn="just">
              <a:buFont typeface="Arial" pitchFamily="34"/>
              <a:buNone/>
            </a:pPr>
            <a:endParaRPr lang="es-ES_tradnl"/>
          </a:p>
          <a:p>
            <a:pPr marL="0" indent="0" algn="just">
              <a:buFont typeface="Arial" pitchFamily="34"/>
              <a:buNone/>
            </a:pPr>
            <a:endParaRPr lang="es-ES_tradnl"/>
          </a:p>
          <a:p>
            <a:pPr marL="0" indent="0" algn="just">
              <a:buFont typeface="Arial" pitchFamily="34"/>
              <a:buNone/>
            </a:pPr>
            <a:endParaRPr lang="es-ES_tradnl"/>
          </a:p>
          <a:p>
            <a:pPr marL="0" indent="0" algn="just">
              <a:buNone/>
            </a:pPr>
            <a:endParaRPr lang="ca-ES"/>
          </a:p>
          <a:p>
            <a:endParaRPr lang="ca-ES"/>
          </a:p>
        </p:txBody>
      </p:sp>
      <p:sp>
        <p:nvSpPr>
          <p:cNvPr id="4" name="Contenidor de número de diapositiva 3"/>
          <p:cNvSpPr>
            <a:spLocks noGrp="1"/>
          </p:cNvSpPr>
          <p:nvPr>
            <p:ph type="sldNum" sz="quarter" idx="12"/>
          </p:nvPr>
        </p:nvSpPr>
        <p:spPr/>
        <p:txBody>
          <a:bodyPr/>
          <a:lstStyle/>
          <a:p>
            <a:fld id="{742549CD-9692-4C24-BA90-BBA7E1AE662A}" type="slidenum">
              <a:rPr lang="ca-ES" smtClean="0"/>
              <a:pPr/>
              <a:t>8</a:t>
            </a:fld>
            <a:endParaRPr lang="ca-ES"/>
          </a:p>
        </p:txBody>
      </p:sp>
      <p:graphicFrame>
        <p:nvGraphicFramePr>
          <p:cNvPr id="6" name="Taula 5"/>
          <p:cNvGraphicFramePr>
            <a:graphicFrameLocks noGrp="1"/>
          </p:cNvGraphicFramePr>
          <p:nvPr>
            <p:extLst>
              <p:ext uri="{D42A27DB-BD31-4B8C-83A1-F6EECF244321}">
                <p14:modId xmlns:p14="http://schemas.microsoft.com/office/powerpoint/2010/main" val="520166255"/>
              </p:ext>
            </p:extLst>
          </p:nvPr>
        </p:nvGraphicFramePr>
        <p:xfrm>
          <a:off x="1345721" y="3286247"/>
          <a:ext cx="7349687" cy="2758440"/>
        </p:xfrm>
        <a:graphic>
          <a:graphicData uri="http://schemas.openxmlformats.org/drawingml/2006/table">
            <a:tbl>
              <a:tblPr/>
              <a:tblGrid>
                <a:gridCol w="1405494"/>
                <a:gridCol w="787058"/>
                <a:gridCol w="828315"/>
                <a:gridCol w="761669"/>
                <a:gridCol w="799753"/>
                <a:gridCol w="660113"/>
                <a:gridCol w="837836"/>
                <a:gridCol w="1269449"/>
              </a:tblGrid>
              <a:tr h="342900">
                <a:tc>
                  <a:txBody>
                    <a:bodyPr/>
                    <a:lstStyle/>
                    <a:p>
                      <a:pPr algn="l" fontAlgn="ctr"/>
                      <a:r>
                        <a:rPr lang="ca-ES" sz="1200" b="1" i="0" u="none" strike="noStrike">
                          <a:solidFill>
                            <a:srgbClr val="000000"/>
                          </a:solidFill>
                          <a:effectLst/>
                          <a:latin typeface="Calibri"/>
                        </a:rPr>
                        <a:t>DISTRICTE</a:t>
                      </a:r>
                    </a:p>
                  </a:txBody>
                  <a:tcPr marL="9525" marR="9525" marT="9525" marB="0" anchor="ctr">
                    <a:lnL>
                      <a:noFill/>
                    </a:lnL>
                    <a:lnR>
                      <a:noFill/>
                    </a:lnR>
                    <a:lnT>
                      <a:noFill/>
                    </a:lnT>
                    <a:lnB w="6350" cap="flat" cmpd="sng" algn="ctr">
                      <a:solidFill>
                        <a:srgbClr val="000000"/>
                      </a:solidFill>
                      <a:prstDash val="solid"/>
                      <a:round/>
                      <a:headEnd type="none" w="med" len="med"/>
                      <a:tailEnd type="none" w="med" len="med"/>
                    </a:lnB>
                    <a:solidFill>
                      <a:srgbClr val="DCE6F1"/>
                    </a:solidFill>
                  </a:tcPr>
                </a:tc>
                <a:tc>
                  <a:txBody>
                    <a:bodyPr/>
                    <a:lstStyle/>
                    <a:p>
                      <a:pPr algn="ctr" fontAlgn="ctr"/>
                      <a:r>
                        <a:rPr lang="ca-ES" sz="1200" b="1" i="0" u="none" strike="noStrike">
                          <a:solidFill>
                            <a:srgbClr val="000000"/>
                          </a:solidFill>
                          <a:effectLst/>
                          <a:latin typeface="Calibri"/>
                        </a:rPr>
                        <a:t>Places Públiques</a:t>
                      </a:r>
                    </a:p>
                  </a:txBody>
                  <a:tcPr marL="9525" marR="9525" marT="9525" marB="0" anchor="ctr">
                    <a:lnL>
                      <a:noFill/>
                    </a:lnL>
                    <a:lnR>
                      <a:noFill/>
                    </a:lnR>
                    <a:lnT>
                      <a:noFill/>
                    </a:lnT>
                    <a:lnB w="6350" cap="flat" cmpd="sng" algn="ctr">
                      <a:solidFill>
                        <a:srgbClr val="000000"/>
                      </a:solidFill>
                      <a:prstDash val="solid"/>
                      <a:round/>
                      <a:headEnd type="none" w="med" len="med"/>
                      <a:tailEnd type="none" w="med" len="med"/>
                    </a:lnB>
                    <a:solidFill>
                      <a:srgbClr val="DCE6F1"/>
                    </a:solidFill>
                  </a:tcPr>
                </a:tc>
                <a:tc>
                  <a:txBody>
                    <a:bodyPr/>
                    <a:lstStyle/>
                    <a:p>
                      <a:pPr algn="ctr" fontAlgn="ctr"/>
                      <a:r>
                        <a:rPr lang="ca-ES" sz="1200" b="1" i="0" u="none" strike="noStrike">
                          <a:solidFill>
                            <a:srgbClr val="000000"/>
                          </a:solidFill>
                          <a:effectLst/>
                          <a:latin typeface="Calibri"/>
                        </a:rPr>
                        <a:t>% distribució de places</a:t>
                      </a:r>
                    </a:p>
                  </a:txBody>
                  <a:tcPr marL="9525" marR="9525" marT="9525" marB="0" anchor="ctr">
                    <a:lnL>
                      <a:noFill/>
                    </a:lnL>
                    <a:lnR>
                      <a:noFill/>
                    </a:lnR>
                    <a:lnT>
                      <a:noFill/>
                    </a:lnT>
                    <a:lnB w="6350" cap="flat" cmpd="sng" algn="ctr">
                      <a:solidFill>
                        <a:srgbClr val="000000"/>
                      </a:solidFill>
                      <a:prstDash val="solid"/>
                      <a:round/>
                      <a:headEnd type="none" w="med" len="med"/>
                      <a:tailEnd type="none" w="med" len="med"/>
                    </a:lnB>
                    <a:solidFill>
                      <a:srgbClr val="DCE6F1"/>
                    </a:solidFill>
                  </a:tcPr>
                </a:tc>
                <a:tc>
                  <a:txBody>
                    <a:bodyPr/>
                    <a:lstStyle/>
                    <a:p>
                      <a:pPr algn="r" fontAlgn="ctr"/>
                      <a:r>
                        <a:rPr lang="ca-ES" sz="1200" b="1" i="0" u="none" strike="noStrike">
                          <a:solidFill>
                            <a:srgbClr val="000000"/>
                          </a:solidFill>
                          <a:effectLst/>
                          <a:latin typeface="Calibri"/>
                        </a:rPr>
                        <a:t>Sol·licituds</a:t>
                      </a:r>
                    </a:p>
                  </a:txBody>
                  <a:tcPr marL="9525" marR="9525" marT="9525" marB="0" anchor="ctr">
                    <a:lnL>
                      <a:noFill/>
                    </a:lnL>
                    <a:lnR>
                      <a:noFill/>
                    </a:lnR>
                    <a:lnT>
                      <a:noFill/>
                    </a:lnT>
                    <a:lnB w="6350" cap="flat" cmpd="sng" algn="ctr">
                      <a:solidFill>
                        <a:srgbClr val="000000"/>
                      </a:solidFill>
                      <a:prstDash val="solid"/>
                      <a:round/>
                      <a:headEnd type="none" w="med" len="med"/>
                      <a:tailEnd type="none" w="med" len="med"/>
                    </a:lnB>
                    <a:solidFill>
                      <a:srgbClr val="DCE6F1"/>
                    </a:solidFill>
                  </a:tcPr>
                </a:tc>
                <a:tc>
                  <a:txBody>
                    <a:bodyPr/>
                    <a:lstStyle/>
                    <a:p>
                      <a:pPr algn="ctr" fontAlgn="ctr"/>
                      <a:r>
                        <a:rPr lang="ca-ES" sz="1200" b="1" i="0" u="none" strike="noStrike">
                          <a:solidFill>
                            <a:srgbClr val="000000"/>
                          </a:solidFill>
                          <a:effectLst/>
                          <a:latin typeface="Calibri"/>
                        </a:rPr>
                        <a:t>% distribució sol·licituds</a:t>
                      </a:r>
                    </a:p>
                  </a:txBody>
                  <a:tcPr marL="9525" marR="9525" marT="9525" marB="0" anchor="ctr">
                    <a:lnL>
                      <a:noFill/>
                    </a:lnL>
                    <a:lnR>
                      <a:noFill/>
                    </a:lnR>
                    <a:lnT>
                      <a:noFill/>
                    </a:lnT>
                    <a:lnB w="6350" cap="flat" cmpd="sng" algn="ctr">
                      <a:solidFill>
                        <a:srgbClr val="000000"/>
                      </a:solidFill>
                      <a:prstDash val="solid"/>
                      <a:round/>
                      <a:headEnd type="none" w="med" len="med"/>
                      <a:tailEnd type="none" w="med" len="med"/>
                    </a:lnB>
                    <a:solidFill>
                      <a:srgbClr val="DCE6F1"/>
                    </a:solidFill>
                  </a:tcPr>
                </a:tc>
                <a:tc>
                  <a:txBody>
                    <a:bodyPr/>
                    <a:lstStyle/>
                    <a:p>
                      <a:pPr algn="r" fontAlgn="ctr"/>
                      <a:r>
                        <a:rPr lang="ca-ES" sz="1200" b="1" i="0" u="none" strike="noStrike">
                          <a:solidFill>
                            <a:srgbClr val="000000"/>
                          </a:solidFill>
                          <a:effectLst/>
                          <a:latin typeface="Calibri"/>
                        </a:rPr>
                        <a:t>&gt;65 anys</a:t>
                      </a:r>
                    </a:p>
                  </a:txBody>
                  <a:tcPr marL="9525" marR="9525" marT="9525" marB="0" anchor="ctr">
                    <a:lnL>
                      <a:noFill/>
                    </a:lnL>
                    <a:lnR>
                      <a:noFill/>
                    </a:lnR>
                    <a:lnT>
                      <a:noFill/>
                    </a:lnT>
                    <a:lnB w="6350" cap="flat" cmpd="sng" algn="ctr">
                      <a:solidFill>
                        <a:srgbClr val="000000"/>
                      </a:solidFill>
                      <a:prstDash val="solid"/>
                      <a:round/>
                      <a:headEnd type="none" w="med" len="med"/>
                      <a:tailEnd type="none" w="med" len="med"/>
                    </a:lnB>
                    <a:solidFill>
                      <a:srgbClr val="DCE6F1"/>
                    </a:solidFill>
                  </a:tcPr>
                </a:tc>
                <a:tc>
                  <a:txBody>
                    <a:bodyPr/>
                    <a:lstStyle/>
                    <a:p>
                      <a:pPr algn="r" fontAlgn="ctr"/>
                      <a:r>
                        <a:rPr lang="ca-ES" sz="1200" b="1" i="0" u="none" strike="noStrike">
                          <a:solidFill>
                            <a:srgbClr val="000000"/>
                          </a:solidFill>
                          <a:effectLst/>
                          <a:latin typeface="Calibri"/>
                        </a:rPr>
                        <a:t>% &gt;65 anys</a:t>
                      </a:r>
                    </a:p>
                  </a:txBody>
                  <a:tcPr marL="9525" marR="9525" marT="9525" marB="0" anchor="ctr">
                    <a:lnL>
                      <a:noFill/>
                    </a:lnL>
                    <a:lnR>
                      <a:noFill/>
                    </a:lnR>
                    <a:lnT>
                      <a:noFill/>
                    </a:lnT>
                    <a:lnB w="6350" cap="flat" cmpd="sng" algn="ctr">
                      <a:solidFill>
                        <a:srgbClr val="000000"/>
                      </a:solidFill>
                      <a:prstDash val="solid"/>
                      <a:round/>
                      <a:headEnd type="none" w="med" len="med"/>
                      <a:tailEnd type="none" w="med" len="med"/>
                    </a:lnB>
                    <a:solidFill>
                      <a:srgbClr val="DCE6F1"/>
                    </a:solidFill>
                  </a:tcPr>
                </a:tc>
                <a:tc>
                  <a:txBody>
                    <a:bodyPr/>
                    <a:lstStyle/>
                    <a:p>
                      <a:pPr algn="ctr" fontAlgn="ctr"/>
                      <a:r>
                        <a:rPr lang="fr-FR" sz="1200" b="1" i="0" u="none" strike="noStrike">
                          <a:solidFill>
                            <a:srgbClr val="000000"/>
                          </a:solidFill>
                          <a:effectLst/>
                          <a:latin typeface="Calibri"/>
                        </a:rPr>
                        <a:t>Sol·licituds x 1.000 habitants &gt;65</a:t>
                      </a:r>
                    </a:p>
                  </a:txBody>
                  <a:tcPr marL="9525" marR="9525" marT="9525" marB="0" anchor="ctr">
                    <a:lnL>
                      <a:noFill/>
                    </a:lnL>
                    <a:lnR>
                      <a:noFill/>
                    </a:lnR>
                    <a:lnT>
                      <a:noFill/>
                    </a:lnT>
                    <a:lnB w="6350" cap="flat" cmpd="sng" algn="ctr">
                      <a:solidFill>
                        <a:srgbClr val="000000"/>
                      </a:solidFill>
                      <a:prstDash val="solid"/>
                      <a:round/>
                      <a:headEnd type="none" w="med" len="med"/>
                      <a:tailEnd type="none" w="med" len="med"/>
                    </a:lnB>
                    <a:solidFill>
                      <a:srgbClr val="DCE6F1"/>
                    </a:solidFill>
                  </a:tcPr>
                </a:tc>
              </a:tr>
              <a:tr h="200025">
                <a:tc>
                  <a:txBody>
                    <a:bodyPr/>
                    <a:lstStyle/>
                    <a:p>
                      <a:pPr algn="l" fontAlgn="t"/>
                      <a:r>
                        <a:rPr lang="ca-ES" sz="1200" b="1" i="0" u="none" strike="noStrike">
                          <a:solidFill>
                            <a:srgbClr val="000000"/>
                          </a:solidFill>
                          <a:effectLst/>
                          <a:latin typeface="Calibri"/>
                        </a:rPr>
                        <a:t>Ciutat Vella</a:t>
                      </a:r>
                    </a:p>
                  </a:txBody>
                  <a:tcPr marL="9525" marR="9525" marT="9525" marB="0">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t"/>
                      <a:r>
                        <a:rPr lang="ca-ES" sz="1200" b="0" i="0" u="none" strike="noStrike">
                          <a:solidFill>
                            <a:srgbClr val="000000"/>
                          </a:solidFill>
                          <a:effectLst/>
                          <a:latin typeface="Calibri"/>
                        </a:rPr>
                        <a:t>278</a:t>
                      </a:r>
                    </a:p>
                  </a:txBody>
                  <a:tcPr marL="9525" marR="9525" marT="9525" marB="0">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t"/>
                      <a:r>
                        <a:rPr lang="ca-ES" sz="1200" b="0" i="0" u="none" strike="noStrike">
                          <a:solidFill>
                            <a:srgbClr val="000000"/>
                          </a:solidFill>
                          <a:effectLst/>
                          <a:latin typeface="Calibri"/>
                        </a:rPr>
                        <a:t>5%</a:t>
                      </a:r>
                    </a:p>
                  </a:txBody>
                  <a:tcPr marL="9525" marR="9525" marT="9525" marB="0">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t"/>
                      <a:r>
                        <a:rPr lang="ca-ES" sz="1200" b="0" i="0" u="none" strike="noStrike">
                          <a:solidFill>
                            <a:srgbClr val="000000"/>
                          </a:solidFill>
                          <a:effectLst/>
                          <a:latin typeface="Calibri"/>
                        </a:rPr>
                        <a:t>219</a:t>
                      </a:r>
                    </a:p>
                  </a:txBody>
                  <a:tcPr marL="9525" marR="9525" marT="9525" marB="0">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t"/>
                      <a:r>
                        <a:rPr lang="ca-ES" sz="1200" b="0" i="0" u="none" strike="noStrike">
                          <a:solidFill>
                            <a:srgbClr val="000000"/>
                          </a:solidFill>
                          <a:effectLst/>
                          <a:latin typeface="Calibri"/>
                        </a:rPr>
                        <a:t>2%</a:t>
                      </a:r>
                    </a:p>
                  </a:txBody>
                  <a:tcPr marL="9525" marR="9525" marT="9525" marB="0">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ca-ES" sz="1200" b="0" i="0" u="none" strike="noStrike">
                          <a:solidFill>
                            <a:srgbClr val="000000"/>
                          </a:solidFill>
                          <a:effectLst/>
                          <a:latin typeface="Calibri"/>
                        </a:rPr>
                        <a:t>13.985</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ca-ES" sz="1200" b="0" i="0" u="none" strike="noStrike">
                          <a:solidFill>
                            <a:srgbClr val="000000"/>
                          </a:solidFill>
                          <a:effectLst/>
                          <a:latin typeface="Calibri"/>
                        </a:rPr>
                        <a:t>4%</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r>
                        <a:rPr lang="ca-ES" sz="1200" b="0" i="0" u="none" strike="noStrike">
                          <a:solidFill>
                            <a:srgbClr val="000000"/>
                          </a:solidFill>
                          <a:effectLst/>
                          <a:latin typeface="Calibri"/>
                        </a:rPr>
                        <a:t>                      </a:t>
                      </a:r>
                      <a:r>
                        <a:rPr lang="ca-ES" sz="1200" b="0" i="0" u="none" strike="noStrike" kern="1200" smtClean="0">
                          <a:solidFill>
                            <a:srgbClr val="000000"/>
                          </a:solidFill>
                          <a:effectLst/>
                          <a:latin typeface="Calibri"/>
                          <a:ea typeface="+mn-ea"/>
                          <a:cs typeface="+mn-cs"/>
                        </a:rPr>
                        <a:t>15,66</a:t>
                      </a:r>
                      <a:r>
                        <a:rPr lang="ca-ES" sz="1200" b="0" i="0" u="none" strike="noStrike" smtClean="0">
                          <a:solidFill>
                            <a:srgbClr val="000000"/>
                          </a:solidFill>
                          <a:effectLst/>
                          <a:latin typeface="Calibri"/>
                        </a:rPr>
                        <a:t>   </a:t>
                      </a:r>
                      <a:endParaRPr lang="ca-ES" sz="1200" b="0" i="0" u="none" strike="noStrike">
                        <a:solidFill>
                          <a:srgbClr val="000000"/>
                        </a:solidFill>
                        <a:effectLst/>
                        <a:latin typeface="Calibri"/>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r>
              <a:tr h="200025">
                <a:tc>
                  <a:txBody>
                    <a:bodyPr/>
                    <a:lstStyle/>
                    <a:p>
                      <a:pPr algn="l" fontAlgn="t"/>
                      <a:r>
                        <a:rPr lang="ca-ES" sz="1200" b="1" i="0" u="none" strike="noStrike">
                          <a:solidFill>
                            <a:srgbClr val="000000"/>
                          </a:solidFill>
                          <a:effectLst/>
                          <a:latin typeface="Calibri"/>
                        </a:rPr>
                        <a:t>Eixample</a:t>
                      </a:r>
                    </a:p>
                  </a:txBody>
                  <a:tcPr marL="9525" marR="9525" marT="9525" marB="0">
                    <a:lnL>
                      <a:noFill/>
                    </a:lnL>
                    <a:lnR>
                      <a:noFill/>
                    </a:lnR>
                    <a:lnT>
                      <a:noFill/>
                    </a:lnT>
                    <a:lnB>
                      <a:noFill/>
                    </a:lnB>
                  </a:tcPr>
                </a:tc>
                <a:tc>
                  <a:txBody>
                    <a:bodyPr/>
                    <a:lstStyle/>
                    <a:p>
                      <a:pPr algn="r" fontAlgn="t"/>
                      <a:r>
                        <a:rPr lang="ca-ES" sz="1200" b="0" i="0" u="none" strike="noStrike">
                          <a:solidFill>
                            <a:srgbClr val="000000"/>
                          </a:solidFill>
                          <a:effectLst/>
                          <a:latin typeface="Calibri"/>
                        </a:rPr>
                        <a:t>1.119</a:t>
                      </a:r>
                    </a:p>
                  </a:txBody>
                  <a:tcPr marL="9525" marR="9525" marT="9525" marB="0">
                    <a:lnL>
                      <a:noFill/>
                    </a:lnL>
                    <a:lnR>
                      <a:noFill/>
                    </a:lnR>
                    <a:lnT>
                      <a:noFill/>
                    </a:lnT>
                    <a:lnB>
                      <a:noFill/>
                    </a:lnB>
                  </a:tcPr>
                </a:tc>
                <a:tc>
                  <a:txBody>
                    <a:bodyPr/>
                    <a:lstStyle/>
                    <a:p>
                      <a:pPr algn="r" fontAlgn="t"/>
                      <a:r>
                        <a:rPr lang="ca-ES" sz="1200" b="0" i="0" u="none" strike="noStrike">
                          <a:solidFill>
                            <a:srgbClr val="000000"/>
                          </a:solidFill>
                          <a:effectLst/>
                          <a:latin typeface="Calibri"/>
                        </a:rPr>
                        <a:t>20%</a:t>
                      </a:r>
                    </a:p>
                  </a:txBody>
                  <a:tcPr marL="9525" marR="9525" marT="9525" marB="0">
                    <a:lnL>
                      <a:noFill/>
                    </a:lnL>
                    <a:lnR>
                      <a:noFill/>
                    </a:lnR>
                    <a:lnT>
                      <a:noFill/>
                    </a:lnT>
                    <a:lnB>
                      <a:noFill/>
                    </a:lnB>
                  </a:tcPr>
                </a:tc>
                <a:tc>
                  <a:txBody>
                    <a:bodyPr/>
                    <a:lstStyle/>
                    <a:p>
                      <a:pPr algn="r" fontAlgn="t"/>
                      <a:r>
                        <a:rPr lang="ca-ES" sz="1200" b="0" i="0" u="none" strike="noStrike">
                          <a:solidFill>
                            <a:srgbClr val="000000"/>
                          </a:solidFill>
                          <a:effectLst/>
                          <a:latin typeface="Calibri"/>
                        </a:rPr>
                        <a:t>1.663</a:t>
                      </a:r>
                    </a:p>
                  </a:txBody>
                  <a:tcPr marL="9525" marR="9525" marT="9525" marB="0">
                    <a:lnL>
                      <a:noFill/>
                    </a:lnL>
                    <a:lnR>
                      <a:noFill/>
                    </a:lnR>
                    <a:lnT>
                      <a:noFill/>
                    </a:lnT>
                    <a:lnB>
                      <a:noFill/>
                    </a:lnB>
                  </a:tcPr>
                </a:tc>
                <a:tc>
                  <a:txBody>
                    <a:bodyPr/>
                    <a:lstStyle/>
                    <a:p>
                      <a:pPr algn="r" fontAlgn="t"/>
                      <a:r>
                        <a:rPr lang="ca-ES" sz="1200" b="0" i="0" u="none" strike="noStrike">
                          <a:solidFill>
                            <a:srgbClr val="000000"/>
                          </a:solidFill>
                          <a:effectLst/>
                          <a:latin typeface="Calibri"/>
                        </a:rPr>
                        <a:t>15%</a:t>
                      </a:r>
                    </a:p>
                  </a:txBody>
                  <a:tcPr marL="9525" marR="9525" marT="9525" marB="0">
                    <a:lnL>
                      <a:noFill/>
                    </a:lnL>
                    <a:lnR>
                      <a:noFill/>
                    </a:lnR>
                    <a:lnT>
                      <a:noFill/>
                    </a:lnT>
                    <a:lnB>
                      <a:noFill/>
                    </a:lnB>
                  </a:tcPr>
                </a:tc>
                <a:tc>
                  <a:txBody>
                    <a:bodyPr/>
                    <a:lstStyle/>
                    <a:p>
                      <a:pPr algn="r" fontAlgn="b"/>
                      <a:r>
                        <a:rPr lang="ca-ES" sz="1200" b="0" i="0" u="none" strike="noStrike">
                          <a:solidFill>
                            <a:srgbClr val="000000"/>
                          </a:solidFill>
                          <a:effectLst/>
                          <a:latin typeface="Calibri"/>
                        </a:rPr>
                        <a:t>58.958</a:t>
                      </a:r>
                    </a:p>
                  </a:txBody>
                  <a:tcPr marL="9525" marR="9525" marT="9525" marB="0" anchor="b">
                    <a:lnL>
                      <a:noFill/>
                    </a:lnL>
                    <a:lnR>
                      <a:noFill/>
                    </a:lnR>
                    <a:lnT>
                      <a:noFill/>
                    </a:lnT>
                    <a:lnB>
                      <a:noFill/>
                    </a:lnB>
                  </a:tcPr>
                </a:tc>
                <a:tc>
                  <a:txBody>
                    <a:bodyPr/>
                    <a:lstStyle/>
                    <a:p>
                      <a:pPr algn="r" fontAlgn="b"/>
                      <a:r>
                        <a:rPr lang="ca-ES" sz="1200" b="0" i="0" u="none" strike="noStrike">
                          <a:solidFill>
                            <a:srgbClr val="000000"/>
                          </a:solidFill>
                          <a:effectLst/>
                          <a:latin typeface="Calibri"/>
                        </a:rPr>
                        <a:t>17%</a:t>
                      </a:r>
                    </a:p>
                  </a:txBody>
                  <a:tcPr marL="9525" marR="9525" marT="9525" marB="0" anchor="b">
                    <a:lnL>
                      <a:noFill/>
                    </a:lnL>
                    <a:lnR>
                      <a:noFill/>
                    </a:lnR>
                    <a:lnT>
                      <a:noFill/>
                    </a:lnT>
                    <a:lnB>
                      <a:noFill/>
                    </a:lnB>
                  </a:tcPr>
                </a:tc>
                <a:tc>
                  <a:txBody>
                    <a:bodyPr/>
                    <a:lstStyle/>
                    <a:p>
                      <a:pPr algn="l" fontAlgn="b"/>
                      <a:r>
                        <a:rPr lang="ca-ES" sz="1200" b="0" i="0" u="none" strike="noStrike">
                          <a:solidFill>
                            <a:srgbClr val="000000"/>
                          </a:solidFill>
                          <a:effectLst/>
                          <a:latin typeface="Calibri"/>
                        </a:rPr>
                        <a:t>                    28,21   </a:t>
                      </a:r>
                    </a:p>
                  </a:txBody>
                  <a:tcPr marL="9525" marR="9525" marT="9525" marB="0" anchor="b">
                    <a:lnL>
                      <a:noFill/>
                    </a:lnL>
                    <a:lnR>
                      <a:noFill/>
                    </a:lnR>
                    <a:lnT>
                      <a:noFill/>
                    </a:lnT>
                    <a:lnB>
                      <a:noFill/>
                    </a:lnB>
                  </a:tcPr>
                </a:tc>
              </a:tr>
              <a:tr h="200025">
                <a:tc>
                  <a:txBody>
                    <a:bodyPr/>
                    <a:lstStyle/>
                    <a:p>
                      <a:pPr algn="l" fontAlgn="t"/>
                      <a:r>
                        <a:rPr lang="ca-ES" sz="1200" b="1" i="0" u="none" strike="noStrike">
                          <a:solidFill>
                            <a:srgbClr val="000000"/>
                          </a:solidFill>
                          <a:effectLst/>
                          <a:latin typeface="Calibri"/>
                        </a:rPr>
                        <a:t>Sants-Montjuïc</a:t>
                      </a:r>
                    </a:p>
                  </a:txBody>
                  <a:tcPr marL="9525" marR="9525" marT="9525" marB="0">
                    <a:lnL>
                      <a:noFill/>
                    </a:lnL>
                    <a:lnR>
                      <a:noFill/>
                    </a:lnR>
                    <a:lnT>
                      <a:noFill/>
                    </a:lnT>
                    <a:lnB>
                      <a:noFill/>
                    </a:lnB>
                  </a:tcPr>
                </a:tc>
                <a:tc>
                  <a:txBody>
                    <a:bodyPr/>
                    <a:lstStyle/>
                    <a:p>
                      <a:pPr algn="r" fontAlgn="t"/>
                      <a:r>
                        <a:rPr lang="ca-ES" sz="1200" b="0" i="0" u="none" strike="noStrike">
                          <a:solidFill>
                            <a:srgbClr val="000000"/>
                          </a:solidFill>
                          <a:effectLst/>
                          <a:latin typeface="Calibri"/>
                        </a:rPr>
                        <a:t>527</a:t>
                      </a:r>
                    </a:p>
                  </a:txBody>
                  <a:tcPr marL="9525" marR="9525" marT="9525" marB="0">
                    <a:lnL>
                      <a:noFill/>
                    </a:lnL>
                    <a:lnR>
                      <a:noFill/>
                    </a:lnR>
                    <a:lnT>
                      <a:noFill/>
                    </a:lnT>
                    <a:lnB>
                      <a:noFill/>
                    </a:lnB>
                  </a:tcPr>
                </a:tc>
                <a:tc>
                  <a:txBody>
                    <a:bodyPr/>
                    <a:lstStyle/>
                    <a:p>
                      <a:pPr algn="r" fontAlgn="t"/>
                      <a:r>
                        <a:rPr lang="ca-ES" sz="1200" b="0" i="0" u="none" strike="noStrike">
                          <a:solidFill>
                            <a:srgbClr val="000000"/>
                          </a:solidFill>
                          <a:effectLst/>
                          <a:latin typeface="Calibri"/>
                        </a:rPr>
                        <a:t>10%</a:t>
                      </a:r>
                    </a:p>
                  </a:txBody>
                  <a:tcPr marL="9525" marR="9525" marT="9525" marB="0">
                    <a:lnL>
                      <a:noFill/>
                    </a:lnL>
                    <a:lnR>
                      <a:noFill/>
                    </a:lnR>
                    <a:lnT>
                      <a:noFill/>
                    </a:lnT>
                    <a:lnB>
                      <a:noFill/>
                    </a:lnB>
                  </a:tcPr>
                </a:tc>
                <a:tc>
                  <a:txBody>
                    <a:bodyPr/>
                    <a:lstStyle/>
                    <a:p>
                      <a:pPr algn="r" fontAlgn="t"/>
                      <a:r>
                        <a:rPr lang="ca-ES" sz="1200" b="0" i="0" u="none" strike="noStrike">
                          <a:solidFill>
                            <a:srgbClr val="000000"/>
                          </a:solidFill>
                          <a:effectLst/>
                          <a:latin typeface="Calibri"/>
                        </a:rPr>
                        <a:t>1.239</a:t>
                      </a:r>
                    </a:p>
                  </a:txBody>
                  <a:tcPr marL="9525" marR="9525" marT="9525" marB="0">
                    <a:lnL>
                      <a:noFill/>
                    </a:lnL>
                    <a:lnR>
                      <a:noFill/>
                    </a:lnR>
                    <a:lnT>
                      <a:noFill/>
                    </a:lnT>
                    <a:lnB>
                      <a:noFill/>
                    </a:lnB>
                  </a:tcPr>
                </a:tc>
                <a:tc>
                  <a:txBody>
                    <a:bodyPr/>
                    <a:lstStyle/>
                    <a:p>
                      <a:pPr algn="r" fontAlgn="t"/>
                      <a:r>
                        <a:rPr lang="ca-ES" sz="1200" b="0" i="0" u="none" strike="noStrike">
                          <a:solidFill>
                            <a:srgbClr val="000000"/>
                          </a:solidFill>
                          <a:effectLst/>
                          <a:latin typeface="Calibri"/>
                        </a:rPr>
                        <a:t>11%</a:t>
                      </a:r>
                    </a:p>
                  </a:txBody>
                  <a:tcPr marL="9525" marR="9525" marT="9525" marB="0">
                    <a:lnL>
                      <a:noFill/>
                    </a:lnL>
                    <a:lnR>
                      <a:noFill/>
                    </a:lnR>
                    <a:lnT>
                      <a:noFill/>
                    </a:lnT>
                    <a:lnB>
                      <a:noFill/>
                    </a:lnB>
                  </a:tcPr>
                </a:tc>
                <a:tc>
                  <a:txBody>
                    <a:bodyPr/>
                    <a:lstStyle/>
                    <a:p>
                      <a:pPr algn="r" fontAlgn="b"/>
                      <a:r>
                        <a:rPr lang="ca-ES" sz="1200" b="0" i="0" u="none" strike="noStrike">
                          <a:solidFill>
                            <a:srgbClr val="000000"/>
                          </a:solidFill>
                          <a:effectLst/>
                          <a:latin typeface="Calibri"/>
                        </a:rPr>
                        <a:t>36.847</a:t>
                      </a:r>
                    </a:p>
                  </a:txBody>
                  <a:tcPr marL="9525" marR="9525" marT="9525" marB="0" anchor="b">
                    <a:lnL>
                      <a:noFill/>
                    </a:lnL>
                    <a:lnR>
                      <a:noFill/>
                    </a:lnR>
                    <a:lnT>
                      <a:noFill/>
                    </a:lnT>
                    <a:lnB>
                      <a:noFill/>
                    </a:lnB>
                  </a:tcPr>
                </a:tc>
                <a:tc>
                  <a:txBody>
                    <a:bodyPr/>
                    <a:lstStyle/>
                    <a:p>
                      <a:pPr algn="r" fontAlgn="b"/>
                      <a:r>
                        <a:rPr lang="ca-ES" sz="1200" b="0" i="0" u="none" strike="noStrike">
                          <a:solidFill>
                            <a:srgbClr val="000000"/>
                          </a:solidFill>
                          <a:effectLst/>
                          <a:latin typeface="Calibri"/>
                        </a:rPr>
                        <a:t>11%</a:t>
                      </a:r>
                    </a:p>
                  </a:txBody>
                  <a:tcPr marL="9525" marR="9525" marT="9525" marB="0" anchor="b">
                    <a:lnL>
                      <a:noFill/>
                    </a:lnL>
                    <a:lnR>
                      <a:noFill/>
                    </a:lnR>
                    <a:lnT>
                      <a:noFill/>
                    </a:lnT>
                    <a:lnB>
                      <a:noFill/>
                    </a:lnB>
                  </a:tcPr>
                </a:tc>
                <a:tc>
                  <a:txBody>
                    <a:bodyPr/>
                    <a:lstStyle/>
                    <a:p>
                      <a:pPr algn="l" fontAlgn="b"/>
                      <a:r>
                        <a:rPr lang="ca-ES" sz="1200" b="0" i="0" u="none" strike="noStrike">
                          <a:solidFill>
                            <a:srgbClr val="000000"/>
                          </a:solidFill>
                          <a:effectLst/>
                          <a:latin typeface="Calibri"/>
                        </a:rPr>
                        <a:t>                    33,63   </a:t>
                      </a:r>
                    </a:p>
                  </a:txBody>
                  <a:tcPr marL="9525" marR="9525" marT="9525" marB="0" anchor="b">
                    <a:lnL>
                      <a:noFill/>
                    </a:lnL>
                    <a:lnR>
                      <a:noFill/>
                    </a:lnR>
                    <a:lnT>
                      <a:noFill/>
                    </a:lnT>
                    <a:lnB>
                      <a:noFill/>
                    </a:lnB>
                  </a:tcPr>
                </a:tc>
              </a:tr>
              <a:tr h="200025">
                <a:tc>
                  <a:txBody>
                    <a:bodyPr/>
                    <a:lstStyle/>
                    <a:p>
                      <a:pPr algn="l" fontAlgn="t"/>
                      <a:r>
                        <a:rPr lang="ca-ES" sz="1200" b="1" i="0" u="none" strike="noStrike">
                          <a:solidFill>
                            <a:srgbClr val="000000"/>
                          </a:solidFill>
                          <a:effectLst/>
                          <a:latin typeface="Calibri"/>
                        </a:rPr>
                        <a:t>Les Corts</a:t>
                      </a:r>
                    </a:p>
                  </a:txBody>
                  <a:tcPr marL="9525" marR="9525" marT="9525" marB="0">
                    <a:lnL>
                      <a:noFill/>
                    </a:lnL>
                    <a:lnR>
                      <a:noFill/>
                    </a:lnR>
                    <a:lnT>
                      <a:noFill/>
                    </a:lnT>
                    <a:lnB>
                      <a:noFill/>
                    </a:lnB>
                  </a:tcPr>
                </a:tc>
                <a:tc>
                  <a:txBody>
                    <a:bodyPr/>
                    <a:lstStyle/>
                    <a:p>
                      <a:pPr algn="r" fontAlgn="t"/>
                      <a:r>
                        <a:rPr lang="ca-ES" sz="1200" b="0" i="0" u="none" strike="noStrike">
                          <a:solidFill>
                            <a:srgbClr val="000000"/>
                          </a:solidFill>
                          <a:effectLst/>
                          <a:latin typeface="Calibri"/>
                        </a:rPr>
                        <a:t>155</a:t>
                      </a:r>
                    </a:p>
                  </a:txBody>
                  <a:tcPr marL="9525" marR="9525" marT="9525" marB="0">
                    <a:lnL>
                      <a:noFill/>
                    </a:lnL>
                    <a:lnR>
                      <a:noFill/>
                    </a:lnR>
                    <a:lnT>
                      <a:noFill/>
                    </a:lnT>
                    <a:lnB>
                      <a:noFill/>
                    </a:lnB>
                  </a:tcPr>
                </a:tc>
                <a:tc>
                  <a:txBody>
                    <a:bodyPr/>
                    <a:lstStyle/>
                    <a:p>
                      <a:pPr algn="r" fontAlgn="t"/>
                      <a:r>
                        <a:rPr lang="ca-ES" sz="1200" b="0" i="0" u="none" strike="noStrike">
                          <a:solidFill>
                            <a:srgbClr val="000000"/>
                          </a:solidFill>
                          <a:effectLst/>
                          <a:latin typeface="Calibri"/>
                        </a:rPr>
                        <a:t>3%</a:t>
                      </a:r>
                    </a:p>
                  </a:txBody>
                  <a:tcPr marL="9525" marR="9525" marT="9525" marB="0">
                    <a:lnL>
                      <a:noFill/>
                    </a:lnL>
                    <a:lnR>
                      <a:noFill/>
                    </a:lnR>
                    <a:lnT>
                      <a:noFill/>
                    </a:lnT>
                    <a:lnB>
                      <a:noFill/>
                    </a:lnB>
                  </a:tcPr>
                </a:tc>
                <a:tc>
                  <a:txBody>
                    <a:bodyPr/>
                    <a:lstStyle/>
                    <a:p>
                      <a:pPr algn="r" fontAlgn="t"/>
                      <a:r>
                        <a:rPr lang="ca-ES" sz="1200" b="0" i="0" u="none" strike="noStrike">
                          <a:solidFill>
                            <a:srgbClr val="000000"/>
                          </a:solidFill>
                          <a:effectLst/>
                          <a:latin typeface="Calibri"/>
                        </a:rPr>
                        <a:t>646</a:t>
                      </a:r>
                    </a:p>
                  </a:txBody>
                  <a:tcPr marL="9525" marR="9525" marT="9525" marB="0">
                    <a:lnL>
                      <a:noFill/>
                    </a:lnL>
                    <a:lnR>
                      <a:noFill/>
                    </a:lnR>
                    <a:lnT>
                      <a:noFill/>
                    </a:lnT>
                    <a:lnB>
                      <a:noFill/>
                    </a:lnB>
                  </a:tcPr>
                </a:tc>
                <a:tc>
                  <a:txBody>
                    <a:bodyPr/>
                    <a:lstStyle/>
                    <a:p>
                      <a:pPr algn="r" fontAlgn="t"/>
                      <a:r>
                        <a:rPr lang="ca-ES" sz="1200" b="0" i="0" u="none" strike="noStrike">
                          <a:solidFill>
                            <a:srgbClr val="000000"/>
                          </a:solidFill>
                          <a:effectLst/>
                          <a:latin typeface="Calibri"/>
                        </a:rPr>
                        <a:t>6%</a:t>
                      </a:r>
                    </a:p>
                  </a:txBody>
                  <a:tcPr marL="9525" marR="9525" marT="9525" marB="0">
                    <a:lnL>
                      <a:noFill/>
                    </a:lnL>
                    <a:lnR>
                      <a:noFill/>
                    </a:lnR>
                    <a:lnT>
                      <a:noFill/>
                    </a:lnT>
                    <a:lnB>
                      <a:noFill/>
                    </a:lnB>
                  </a:tcPr>
                </a:tc>
                <a:tc>
                  <a:txBody>
                    <a:bodyPr/>
                    <a:lstStyle/>
                    <a:p>
                      <a:pPr algn="r" fontAlgn="b"/>
                      <a:r>
                        <a:rPr lang="ca-ES" sz="1200" b="0" i="0" u="none" strike="noStrike">
                          <a:solidFill>
                            <a:srgbClr val="000000"/>
                          </a:solidFill>
                          <a:effectLst/>
                          <a:latin typeface="Calibri"/>
                        </a:rPr>
                        <a:t>20.943</a:t>
                      </a:r>
                    </a:p>
                  </a:txBody>
                  <a:tcPr marL="9525" marR="9525" marT="9525" marB="0" anchor="b">
                    <a:lnL>
                      <a:noFill/>
                    </a:lnL>
                    <a:lnR>
                      <a:noFill/>
                    </a:lnR>
                    <a:lnT>
                      <a:noFill/>
                    </a:lnT>
                    <a:lnB>
                      <a:noFill/>
                    </a:lnB>
                  </a:tcPr>
                </a:tc>
                <a:tc>
                  <a:txBody>
                    <a:bodyPr/>
                    <a:lstStyle/>
                    <a:p>
                      <a:pPr algn="r" fontAlgn="b"/>
                      <a:r>
                        <a:rPr lang="ca-ES" sz="1200" b="0" i="0" u="none" strike="noStrike">
                          <a:solidFill>
                            <a:srgbClr val="000000"/>
                          </a:solidFill>
                          <a:effectLst/>
                          <a:latin typeface="Calibri"/>
                        </a:rPr>
                        <a:t>6%</a:t>
                      </a:r>
                    </a:p>
                  </a:txBody>
                  <a:tcPr marL="9525" marR="9525" marT="9525" marB="0" anchor="b">
                    <a:lnL>
                      <a:noFill/>
                    </a:lnL>
                    <a:lnR>
                      <a:noFill/>
                    </a:lnR>
                    <a:lnT>
                      <a:noFill/>
                    </a:lnT>
                    <a:lnB>
                      <a:noFill/>
                    </a:lnB>
                  </a:tcPr>
                </a:tc>
                <a:tc>
                  <a:txBody>
                    <a:bodyPr/>
                    <a:lstStyle/>
                    <a:p>
                      <a:pPr algn="l" fontAlgn="b"/>
                      <a:r>
                        <a:rPr lang="ca-ES" sz="1200" b="0" i="0" u="none" strike="noStrike">
                          <a:solidFill>
                            <a:srgbClr val="000000"/>
                          </a:solidFill>
                          <a:effectLst/>
                          <a:latin typeface="Calibri"/>
                        </a:rPr>
                        <a:t>                    30,85   </a:t>
                      </a:r>
                    </a:p>
                  </a:txBody>
                  <a:tcPr marL="9525" marR="9525" marT="9525" marB="0" anchor="b">
                    <a:lnL>
                      <a:noFill/>
                    </a:lnL>
                    <a:lnR>
                      <a:noFill/>
                    </a:lnR>
                    <a:lnT>
                      <a:noFill/>
                    </a:lnT>
                    <a:lnB>
                      <a:noFill/>
                    </a:lnB>
                  </a:tcPr>
                </a:tc>
              </a:tr>
              <a:tr h="200025">
                <a:tc>
                  <a:txBody>
                    <a:bodyPr/>
                    <a:lstStyle/>
                    <a:p>
                      <a:pPr algn="l" fontAlgn="t"/>
                      <a:r>
                        <a:rPr lang="ca-ES" sz="1200" b="1" i="0" u="none" strike="noStrike">
                          <a:solidFill>
                            <a:srgbClr val="000000"/>
                          </a:solidFill>
                          <a:effectLst/>
                          <a:latin typeface="Calibri"/>
                        </a:rPr>
                        <a:t>Sarrià-Sant Gervasi</a:t>
                      </a:r>
                    </a:p>
                  </a:txBody>
                  <a:tcPr marL="9525" marR="9525" marT="9525" marB="0">
                    <a:lnL>
                      <a:noFill/>
                    </a:lnL>
                    <a:lnR>
                      <a:noFill/>
                    </a:lnR>
                    <a:lnT>
                      <a:noFill/>
                    </a:lnT>
                    <a:lnB>
                      <a:noFill/>
                    </a:lnB>
                  </a:tcPr>
                </a:tc>
                <a:tc>
                  <a:txBody>
                    <a:bodyPr/>
                    <a:lstStyle/>
                    <a:p>
                      <a:pPr algn="r" fontAlgn="t"/>
                      <a:r>
                        <a:rPr lang="ca-ES" sz="1200" b="0" i="0" u="none" strike="noStrike">
                          <a:solidFill>
                            <a:srgbClr val="000000"/>
                          </a:solidFill>
                          <a:effectLst/>
                          <a:latin typeface="Calibri"/>
                        </a:rPr>
                        <a:t>483</a:t>
                      </a:r>
                    </a:p>
                  </a:txBody>
                  <a:tcPr marL="9525" marR="9525" marT="9525" marB="0">
                    <a:lnL>
                      <a:noFill/>
                    </a:lnL>
                    <a:lnR>
                      <a:noFill/>
                    </a:lnR>
                    <a:lnT>
                      <a:noFill/>
                    </a:lnT>
                    <a:lnB>
                      <a:noFill/>
                    </a:lnB>
                  </a:tcPr>
                </a:tc>
                <a:tc>
                  <a:txBody>
                    <a:bodyPr/>
                    <a:lstStyle/>
                    <a:p>
                      <a:pPr algn="r" fontAlgn="t"/>
                      <a:r>
                        <a:rPr lang="ca-ES" sz="1200" b="0" i="0" u="none" strike="noStrike">
                          <a:solidFill>
                            <a:srgbClr val="000000"/>
                          </a:solidFill>
                          <a:effectLst/>
                          <a:latin typeface="Calibri"/>
                        </a:rPr>
                        <a:t>9%</a:t>
                      </a:r>
                    </a:p>
                  </a:txBody>
                  <a:tcPr marL="9525" marR="9525" marT="9525" marB="0">
                    <a:lnL>
                      <a:noFill/>
                    </a:lnL>
                    <a:lnR>
                      <a:noFill/>
                    </a:lnR>
                    <a:lnT>
                      <a:noFill/>
                    </a:lnT>
                    <a:lnB>
                      <a:noFill/>
                    </a:lnB>
                  </a:tcPr>
                </a:tc>
                <a:tc>
                  <a:txBody>
                    <a:bodyPr/>
                    <a:lstStyle/>
                    <a:p>
                      <a:pPr algn="r" fontAlgn="t"/>
                      <a:r>
                        <a:rPr lang="ca-ES" sz="1200" b="0" i="0" u="none" strike="noStrike">
                          <a:solidFill>
                            <a:srgbClr val="000000"/>
                          </a:solidFill>
                          <a:effectLst/>
                          <a:latin typeface="Calibri"/>
                        </a:rPr>
                        <a:t>625</a:t>
                      </a:r>
                    </a:p>
                  </a:txBody>
                  <a:tcPr marL="9525" marR="9525" marT="9525" marB="0">
                    <a:lnL>
                      <a:noFill/>
                    </a:lnL>
                    <a:lnR>
                      <a:noFill/>
                    </a:lnR>
                    <a:lnT>
                      <a:noFill/>
                    </a:lnT>
                    <a:lnB>
                      <a:noFill/>
                    </a:lnB>
                  </a:tcPr>
                </a:tc>
                <a:tc>
                  <a:txBody>
                    <a:bodyPr/>
                    <a:lstStyle/>
                    <a:p>
                      <a:pPr algn="r" fontAlgn="t"/>
                      <a:r>
                        <a:rPr lang="ca-ES" sz="1200" b="0" i="0" u="none" strike="noStrike">
                          <a:solidFill>
                            <a:srgbClr val="000000"/>
                          </a:solidFill>
                          <a:effectLst/>
                          <a:latin typeface="Calibri"/>
                        </a:rPr>
                        <a:t>6%</a:t>
                      </a:r>
                    </a:p>
                  </a:txBody>
                  <a:tcPr marL="9525" marR="9525" marT="9525" marB="0">
                    <a:lnL>
                      <a:noFill/>
                    </a:lnL>
                    <a:lnR>
                      <a:noFill/>
                    </a:lnR>
                    <a:lnT>
                      <a:noFill/>
                    </a:lnT>
                    <a:lnB>
                      <a:noFill/>
                    </a:lnB>
                  </a:tcPr>
                </a:tc>
                <a:tc>
                  <a:txBody>
                    <a:bodyPr/>
                    <a:lstStyle/>
                    <a:p>
                      <a:pPr algn="r" fontAlgn="b"/>
                      <a:r>
                        <a:rPr lang="ca-ES" sz="1200" b="0" i="0" u="none" strike="noStrike">
                          <a:solidFill>
                            <a:srgbClr val="000000"/>
                          </a:solidFill>
                          <a:effectLst/>
                          <a:latin typeface="Calibri"/>
                        </a:rPr>
                        <a:t>32.050</a:t>
                      </a:r>
                    </a:p>
                  </a:txBody>
                  <a:tcPr marL="9525" marR="9525" marT="9525" marB="0" anchor="b">
                    <a:lnL>
                      <a:noFill/>
                    </a:lnL>
                    <a:lnR>
                      <a:noFill/>
                    </a:lnR>
                    <a:lnT>
                      <a:noFill/>
                    </a:lnT>
                    <a:lnB>
                      <a:noFill/>
                    </a:lnB>
                  </a:tcPr>
                </a:tc>
                <a:tc>
                  <a:txBody>
                    <a:bodyPr/>
                    <a:lstStyle/>
                    <a:p>
                      <a:pPr algn="r" fontAlgn="b"/>
                      <a:r>
                        <a:rPr lang="ca-ES" sz="1200" b="0" i="0" u="none" strike="noStrike">
                          <a:solidFill>
                            <a:srgbClr val="000000"/>
                          </a:solidFill>
                          <a:effectLst/>
                          <a:latin typeface="Calibri"/>
                        </a:rPr>
                        <a:t>9%</a:t>
                      </a:r>
                    </a:p>
                  </a:txBody>
                  <a:tcPr marL="9525" marR="9525" marT="9525" marB="0" anchor="b">
                    <a:lnL>
                      <a:noFill/>
                    </a:lnL>
                    <a:lnR>
                      <a:noFill/>
                    </a:lnR>
                    <a:lnT>
                      <a:noFill/>
                    </a:lnT>
                    <a:lnB>
                      <a:noFill/>
                    </a:lnB>
                  </a:tcPr>
                </a:tc>
                <a:tc>
                  <a:txBody>
                    <a:bodyPr/>
                    <a:lstStyle/>
                    <a:p>
                      <a:pPr algn="l" fontAlgn="b"/>
                      <a:r>
                        <a:rPr lang="ca-ES" sz="1200" b="0" i="0" u="none" strike="noStrike">
                          <a:solidFill>
                            <a:srgbClr val="000000"/>
                          </a:solidFill>
                          <a:effectLst/>
                          <a:latin typeface="Calibri"/>
                        </a:rPr>
                        <a:t>                    19,50   </a:t>
                      </a:r>
                    </a:p>
                  </a:txBody>
                  <a:tcPr marL="9525" marR="9525" marT="9525" marB="0" anchor="b">
                    <a:lnL>
                      <a:noFill/>
                    </a:lnL>
                    <a:lnR>
                      <a:noFill/>
                    </a:lnR>
                    <a:lnT>
                      <a:noFill/>
                    </a:lnT>
                    <a:lnB>
                      <a:noFill/>
                    </a:lnB>
                  </a:tcPr>
                </a:tc>
              </a:tr>
              <a:tr h="200025">
                <a:tc>
                  <a:txBody>
                    <a:bodyPr/>
                    <a:lstStyle/>
                    <a:p>
                      <a:pPr algn="l" fontAlgn="t"/>
                      <a:r>
                        <a:rPr lang="ca-ES" sz="1200" b="1" i="0" u="none" strike="noStrike">
                          <a:solidFill>
                            <a:srgbClr val="000000"/>
                          </a:solidFill>
                          <a:effectLst/>
                          <a:latin typeface="Calibri"/>
                        </a:rPr>
                        <a:t>Gràcia</a:t>
                      </a:r>
                    </a:p>
                  </a:txBody>
                  <a:tcPr marL="9525" marR="9525" marT="9525" marB="0">
                    <a:lnL>
                      <a:noFill/>
                    </a:lnL>
                    <a:lnR>
                      <a:noFill/>
                    </a:lnR>
                    <a:lnT>
                      <a:noFill/>
                    </a:lnT>
                    <a:lnB>
                      <a:noFill/>
                    </a:lnB>
                  </a:tcPr>
                </a:tc>
                <a:tc>
                  <a:txBody>
                    <a:bodyPr/>
                    <a:lstStyle/>
                    <a:p>
                      <a:pPr algn="r" fontAlgn="t"/>
                      <a:r>
                        <a:rPr lang="ca-ES" sz="1200" b="0" i="0" u="none" strike="noStrike">
                          <a:solidFill>
                            <a:srgbClr val="000000"/>
                          </a:solidFill>
                          <a:effectLst/>
                          <a:latin typeface="Calibri"/>
                        </a:rPr>
                        <a:t>608</a:t>
                      </a:r>
                    </a:p>
                  </a:txBody>
                  <a:tcPr marL="9525" marR="9525" marT="9525" marB="0">
                    <a:lnL>
                      <a:noFill/>
                    </a:lnL>
                    <a:lnR>
                      <a:noFill/>
                    </a:lnR>
                    <a:lnT>
                      <a:noFill/>
                    </a:lnT>
                    <a:lnB>
                      <a:noFill/>
                    </a:lnB>
                  </a:tcPr>
                </a:tc>
                <a:tc>
                  <a:txBody>
                    <a:bodyPr/>
                    <a:lstStyle/>
                    <a:p>
                      <a:pPr algn="r" fontAlgn="t"/>
                      <a:r>
                        <a:rPr lang="ca-ES" sz="1200" b="0" i="0" u="none" strike="noStrike">
                          <a:solidFill>
                            <a:srgbClr val="000000"/>
                          </a:solidFill>
                          <a:effectLst/>
                          <a:latin typeface="Calibri"/>
                        </a:rPr>
                        <a:t>11%</a:t>
                      </a:r>
                    </a:p>
                  </a:txBody>
                  <a:tcPr marL="9525" marR="9525" marT="9525" marB="0">
                    <a:lnL>
                      <a:noFill/>
                    </a:lnL>
                    <a:lnR>
                      <a:noFill/>
                    </a:lnR>
                    <a:lnT>
                      <a:noFill/>
                    </a:lnT>
                    <a:lnB>
                      <a:noFill/>
                    </a:lnB>
                  </a:tcPr>
                </a:tc>
                <a:tc>
                  <a:txBody>
                    <a:bodyPr/>
                    <a:lstStyle/>
                    <a:p>
                      <a:pPr algn="r" fontAlgn="t"/>
                      <a:r>
                        <a:rPr lang="ca-ES" sz="1200" b="0" i="0" u="none" strike="noStrike">
                          <a:solidFill>
                            <a:srgbClr val="000000"/>
                          </a:solidFill>
                          <a:effectLst/>
                          <a:latin typeface="Calibri"/>
                        </a:rPr>
                        <a:t>887</a:t>
                      </a:r>
                    </a:p>
                  </a:txBody>
                  <a:tcPr marL="9525" marR="9525" marT="9525" marB="0">
                    <a:lnL>
                      <a:noFill/>
                    </a:lnL>
                    <a:lnR>
                      <a:noFill/>
                    </a:lnR>
                    <a:lnT>
                      <a:noFill/>
                    </a:lnT>
                    <a:lnB>
                      <a:noFill/>
                    </a:lnB>
                  </a:tcPr>
                </a:tc>
                <a:tc>
                  <a:txBody>
                    <a:bodyPr/>
                    <a:lstStyle/>
                    <a:p>
                      <a:pPr algn="r" fontAlgn="t"/>
                      <a:r>
                        <a:rPr lang="ca-ES" sz="1200" b="0" i="0" u="none" strike="noStrike">
                          <a:solidFill>
                            <a:srgbClr val="000000"/>
                          </a:solidFill>
                          <a:effectLst/>
                          <a:latin typeface="Calibri"/>
                        </a:rPr>
                        <a:t>8%</a:t>
                      </a:r>
                    </a:p>
                  </a:txBody>
                  <a:tcPr marL="9525" marR="9525" marT="9525" marB="0">
                    <a:lnL>
                      <a:noFill/>
                    </a:lnL>
                    <a:lnR>
                      <a:noFill/>
                    </a:lnR>
                    <a:lnT>
                      <a:noFill/>
                    </a:lnT>
                    <a:lnB>
                      <a:noFill/>
                    </a:lnB>
                  </a:tcPr>
                </a:tc>
                <a:tc>
                  <a:txBody>
                    <a:bodyPr/>
                    <a:lstStyle/>
                    <a:p>
                      <a:pPr algn="r" fontAlgn="b"/>
                      <a:r>
                        <a:rPr lang="ca-ES" sz="1200" b="0" i="0" u="none" strike="noStrike">
                          <a:solidFill>
                            <a:srgbClr val="000000"/>
                          </a:solidFill>
                          <a:effectLst/>
                          <a:latin typeface="Calibri"/>
                        </a:rPr>
                        <a:t>26.430</a:t>
                      </a:r>
                    </a:p>
                  </a:txBody>
                  <a:tcPr marL="9525" marR="9525" marT="9525" marB="0" anchor="b">
                    <a:lnL>
                      <a:noFill/>
                    </a:lnL>
                    <a:lnR>
                      <a:noFill/>
                    </a:lnR>
                    <a:lnT>
                      <a:noFill/>
                    </a:lnT>
                    <a:lnB>
                      <a:noFill/>
                    </a:lnB>
                  </a:tcPr>
                </a:tc>
                <a:tc>
                  <a:txBody>
                    <a:bodyPr/>
                    <a:lstStyle/>
                    <a:p>
                      <a:pPr algn="r" fontAlgn="b"/>
                      <a:r>
                        <a:rPr lang="ca-ES" sz="1200" b="0" i="0" u="none" strike="noStrike">
                          <a:solidFill>
                            <a:srgbClr val="000000"/>
                          </a:solidFill>
                          <a:effectLst/>
                          <a:latin typeface="Calibri"/>
                        </a:rPr>
                        <a:t>8%</a:t>
                      </a:r>
                    </a:p>
                  </a:txBody>
                  <a:tcPr marL="9525" marR="9525" marT="9525" marB="0" anchor="b">
                    <a:lnL>
                      <a:noFill/>
                    </a:lnL>
                    <a:lnR>
                      <a:noFill/>
                    </a:lnR>
                    <a:lnT>
                      <a:noFill/>
                    </a:lnT>
                    <a:lnB>
                      <a:noFill/>
                    </a:lnB>
                  </a:tcPr>
                </a:tc>
                <a:tc>
                  <a:txBody>
                    <a:bodyPr/>
                    <a:lstStyle/>
                    <a:p>
                      <a:pPr algn="l" fontAlgn="b"/>
                      <a:r>
                        <a:rPr lang="ca-ES" sz="1200" b="0" i="0" u="none" strike="noStrike">
                          <a:solidFill>
                            <a:srgbClr val="000000"/>
                          </a:solidFill>
                          <a:effectLst/>
                          <a:latin typeface="Calibri"/>
                        </a:rPr>
                        <a:t>                    33,56   </a:t>
                      </a:r>
                    </a:p>
                  </a:txBody>
                  <a:tcPr marL="9525" marR="9525" marT="9525" marB="0" anchor="b">
                    <a:lnL>
                      <a:noFill/>
                    </a:lnL>
                    <a:lnR>
                      <a:noFill/>
                    </a:lnR>
                    <a:lnT>
                      <a:noFill/>
                    </a:lnT>
                    <a:lnB>
                      <a:noFill/>
                    </a:lnB>
                  </a:tcPr>
                </a:tc>
              </a:tr>
              <a:tr h="200025">
                <a:tc>
                  <a:txBody>
                    <a:bodyPr/>
                    <a:lstStyle/>
                    <a:p>
                      <a:pPr algn="l" fontAlgn="t"/>
                      <a:r>
                        <a:rPr lang="ca-ES" sz="1200" b="1" i="0" u="none" strike="noStrike">
                          <a:solidFill>
                            <a:srgbClr val="000000"/>
                          </a:solidFill>
                          <a:effectLst>
                            <a:outerShdw blurRad="38100" dist="38100" dir="2700000" algn="tl">
                              <a:srgbClr val="000000">
                                <a:alpha val="43137"/>
                              </a:srgbClr>
                            </a:outerShdw>
                          </a:effectLst>
                          <a:latin typeface="Calibri"/>
                        </a:rPr>
                        <a:t>Horta-Guinardó</a:t>
                      </a:r>
                    </a:p>
                  </a:txBody>
                  <a:tcPr marL="9525" marR="9525" marT="9525" marB="0">
                    <a:lnL>
                      <a:noFill/>
                    </a:lnL>
                    <a:lnR>
                      <a:noFill/>
                    </a:lnR>
                    <a:lnT>
                      <a:noFill/>
                    </a:lnT>
                    <a:lnB>
                      <a:noFill/>
                    </a:lnB>
                    <a:solidFill>
                      <a:srgbClr val="ECB2C3"/>
                    </a:solidFill>
                  </a:tcPr>
                </a:tc>
                <a:tc>
                  <a:txBody>
                    <a:bodyPr/>
                    <a:lstStyle/>
                    <a:p>
                      <a:pPr algn="r" fontAlgn="t"/>
                      <a:r>
                        <a:rPr lang="ca-ES" sz="1200" b="0" i="0" u="none" strike="noStrike">
                          <a:solidFill>
                            <a:srgbClr val="000000"/>
                          </a:solidFill>
                          <a:effectLst>
                            <a:outerShdw blurRad="38100" dist="38100" dir="2700000" algn="tl">
                              <a:srgbClr val="000000">
                                <a:alpha val="43137"/>
                              </a:srgbClr>
                            </a:outerShdw>
                          </a:effectLst>
                          <a:latin typeface="Calibri"/>
                        </a:rPr>
                        <a:t>1.026</a:t>
                      </a:r>
                    </a:p>
                  </a:txBody>
                  <a:tcPr marL="9525" marR="9525" marT="9525" marB="0">
                    <a:lnL>
                      <a:noFill/>
                    </a:lnL>
                    <a:lnR>
                      <a:noFill/>
                    </a:lnR>
                    <a:lnT>
                      <a:noFill/>
                    </a:lnT>
                    <a:lnB>
                      <a:noFill/>
                    </a:lnB>
                    <a:solidFill>
                      <a:srgbClr val="ECB2C3"/>
                    </a:solidFill>
                  </a:tcPr>
                </a:tc>
                <a:tc>
                  <a:txBody>
                    <a:bodyPr/>
                    <a:lstStyle/>
                    <a:p>
                      <a:pPr algn="r" fontAlgn="t"/>
                      <a:r>
                        <a:rPr lang="ca-ES" sz="1200" b="0" i="0" u="none" strike="noStrike">
                          <a:solidFill>
                            <a:srgbClr val="000000"/>
                          </a:solidFill>
                          <a:effectLst>
                            <a:outerShdw blurRad="38100" dist="38100" dir="2700000" algn="tl">
                              <a:srgbClr val="000000">
                                <a:alpha val="43137"/>
                              </a:srgbClr>
                            </a:outerShdw>
                          </a:effectLst>
                          <a:latin typeface="Calibri"/>
                        </a:rPr>
                        <a:t>19%</a:t>
                      </a:r>
                    </a:p>
                  </a:txBody>
                  <a:tcPr marL="9525" marR="9525" marT="9525" marB="0">
                    <a:lnL>
                      <a:noFill/>
                    </a:lnL>
                    <a:lnR>
                      <a:noFill/>
                    </a:lnR>
                    <a:lnT>
                      <a:noFill/>
                    </a:lnT>
                    <a:lnB>
                      <a:noFill/>
                    </a:lnB>
                    <a:solidFill>
                      <a:srgbClr val="ECB2C3"/>
                    </a:solidFill>
                  </a:tcPr>
                </a:tc>
                <a:tc>
                  <a:txBody>
                    <a:bodyPr/>
                    <a:lstStyle/>
                    <a:p>
                      <a:pPr algn="r" fontAlgn="t"/>
                      <a:r>
                        <a:rPr lang="ca-ES" sz="1200" b="0" i="0" u="none" strike="noStrike">
                          <a:solidFill>
                            <a:srgbClr val="000000"/>
                          </a:solidFill>
                          <a:effectLst>
                            <a:outerShdw blurRad="38100" dist="38100" dir="2700000" algn="tl">
                              <a:srgbClr val="000000">
                                <a:alpha val="43137"/>
                              </a:srgbClr>
                            </a:outerShdw>
                          </a:effectLst>
                          <a:latin typeface="Calibri"/>
                        </a:rPr>
                        <a:t>2.020</a:t>
                      </a:r>
                    </a:p>
                  </a:txBody>
                  <a:tcPr marL="9525" marR="9525" marT="9525" marB="0">
                    <a:lnL>
                      <a:noFill/>
                    </a:lnL>
                    <a:lnR>
                      <a:noFill/>
                    </a:lnR>
                    <a:lnT>
                      <a:noFill/>
                    </a:lnT>
                    <a:lnB>
                      <a:noFill/>
                    </a:lnB>
                    <a:solidFill>
                      <a:srgbClr val="ECB2C3"/>
                    </a:solidFill>
                  </a:tcPr>
                </a:tc>
                <a:tc>
                  <a:txBody>
                    <a:bodyPr/>
                    <a:lstStyle/>
                    <a:p>
                      <a:pPr algn="r" fontAlgn="t"/>
                      <a:r>
                        <a:rPr lang="ca-ES" sz="1200" b="0" i="0" u="none" strike="noStrike">
                          <a:solidFill>
                            <a:srgbClr val="000000"/>
                          </a:solidFill>
                          <a:effectLst>
                            <a:outerShdw blurRad="38100" dist="38100" dir="2700000" algn="tl">
                              <a:srgbClr val="000000">
                                <a:alpha val="43137"/>
                              </a:srgbClr>
                            </a:outerShdw>
                          </a:effectLst>
                          <a:latin typeface="Calibri"/>
                        </a:rPr>
                        <a:t>18%</a:t>
                      </a:r>
                    </a:p>
                  </a:txBody>
                  <a:tcPr marL="9525" marR="9525" marT="9525" marB="0">
                    <a:lnL>
                      <a:noFill/>
                    </a:lnL>
                    <a:lnR>
                      <a:noFill/>
                    </a:lnR>
                    <a:lnT>
                      <a:noFill/>
                    </a:lnT>
                    <a:lnB>
                      <a:noFill/>
                    </a:lnB>
                    <a:solidFill>
                      <a:srgbClr val="ECB2C3"/>
                    </a:solidFill>
                  </a:tcPr>
                </a:tc>
                <a:tc>
                  <a:txBody>
                    <a:bodyPr/>
                    <a:lstStyle/>
                    <a:p>
                      <a:pPr algn="r" fontAlgn="b"/>
                      <a:r>
                        <a:rPr lang="ca-ES" sz="1200" b="0" i="0" u="none" strike="noStrike">
                          <a:solidFill>
                            <a:srgbClr val="000000"/>
                          </a:solidFill>
                          <a:effectLst>
                            <a:outerShdw blurRad="38100" dist="38100" dir="2700000" algn="tl">
                              <a:srgbClr val="000000">
                                <a:alpha val="43137"/>
                              </a:srgbClr>
                            </a:outerShdw>
                          </a:effectLst>
                          <a:latin typeface="Calibri"/>
                        </a:rPr>
                        <a:t>40.378</a:t>
                      </a:r>
                    </a:p>
                  </a:txBody>
                  <a:tcPr marL="9525" marR="9525" marT="9525" marB="0" anchor="b">
                    <a:lnL>
                      <a:noFill/>
                    </a:lnL>
                    <a:lnR>
                      <a:noFill/>
                    </a:lnR>
                    <a:lnT>
                      <a:noFill/>
                    </a:lnT>
                    <a:lnB>
                      <a:noFill/>
                    </a:lnB>
                    <a:solidFill>
                      <a:srgbClr val="ECB2C3"/>
                    </a:solidFill>
                  </a:tcPr>
                </a:tc>
                <a:tc>
                  <a:txBody>
                    <a:bodyPr/>
                    <a:lstStyle/>
                    <a:p>
                      <a:pPr algn="r" fontAlgn="b"/>
                      <a:r>
                        <a:rPr lang="ca-ES" sz="1200" b="0" i="0" u="none" strike="noStrike">
                          <a:solidFill>
                            <a:srgbClr val="000000"/>
                          </a:solidFill>
                          <a:effectLst>
                            <a:outerShdw blurRad="38100" dist="38100" dir="2700000" algn="tl">
                              <a:srgbClr val="000000">
                                <a:alpha val="43137"/>
                              </a:srgbClr>
                            </a:outerShdw>
                          </a:effectLst>
                          <a:latin typeface="Calibri"/>
                        </a:rPr>
                        <a:t>12%</a:t>
                      </a:r>
                    </a:p>
                  </a:txBody>
                  <a:tcPr marL="9525" marR="9525" marT="9525" marB="0" anchor="b">
                    <a:lnL>
                      <a:noFill/>
                    </a:lnL>
                    <a:lnR>
                      <a:noFill/>
                    </a:lnR>
                    <a:lnT>
                      <a:noFill/>
                    </a:lnT>
                    <a:lnB>
                      <a:noFill/>
                    </a:lnB>
                    <a:solidFill>
                      <a:srgbClr val="ECB2C3"/>
                    </a:solidFill>
                  </a:tcPr>
                </a:tc>
                <a:tc>
                  <a:txBody>
                    <a:bodyPr/>
                    <a:lstStyle/>
                    <a:p>
                      <a:pPr algn="l" fontAlgn="b"/>
                      <a:r>
                        <a:rPr lang="ca-ES" sz="1200" b="0" i="0" u="none" strike="noStrike">
                          <a:solidFill>
                            <a:srgbClr val="000000"/>
                          </a:solidFill>
                          <a:effectLst>
                            <a:outerShdw blurRad="38100" dist="38100" dir="2700000" algn="tl">
                              <a:srgbClr val="000000">
                                <a:alpha val="43137"/>
                              </a:srgbClr>
                            </a:outerShdw>
                          </a:effectLst>
                          <a:latin typeface="Calibri"/>
                        </a:rPr>
                        <a:t>                    50,03   </a:t>
                      </a:r>
                    </a:p>
                  </a:txBody>
                  <a:tcPr marL="9525" marR="9525" marT="9525" marB="0" anchor="b">
                    <a:lnL>
                      <a:noFill/>
                    </a:lnL>
                    <a:lnR>
                      <a:noFill/>
                    </a:lnR>
                    <a:lnT>
                      <a:noFill/>
                    </a:lnT>
                    <a:lnB>
                      <a:noFill/>
                    </a:lnB>
                    <a:solidFill>
                      <a:srgbClr val="ECB2C3"/>
                    </a:solidFill>
                  </a:tcPr>
                </a:tc>
              </a:tr>
              <a:tr h="200025">
                <a:tc>
                  <a:txBody>
                    <a:bodyPr/>
                    <a:lstStyle/>
                    <a:p>
                      <a:pPr algn="l" fontAlgn="t"/>
                      <a:r>
                        <a:rPr lang="ca-ES" sz="1200" b="1" i="0" u="none" strike="noStrike">
                          <a:solidFill>
                            <a:srgbClr val="000000"/>
                          </a:solidFill>
                          <a:effectLst/>
                          <a:latin typeface="Calibri"/>
                        </a:rPr>
                        <a:t>Nou Barris</a:t>
                      </a:r>
                    </a:p>
                  </a:txBody>
                  <a:tcPr marL="9525" marR="9525" marT="9525" marB="0">
                    <a:lnL>
                      <a:noFill/>
                    </a:lnL>
                    <a:lnR>
                      <a:noFill/>
                    </a:lnR>
                    <a:lnT>
                      <a:noFill/>
                    </a:lnT>
                    <a:lnB>
                      <a:noFill/>
                    </a:lnB>
                  </a:tcPr>
                </a:tc>
                <a:tc>
                  <a:txBody>
                    <a:bodyPr/>
                    <a:lstStyle/>
                    <a:p>
                      <a:pPr algn="r" fontAlgn="t"/>
                      <a:r>
                        <a:rPr lang="ca-ES" sz="1200" b="0" i="0" u="none" strike="noStrike">
                          <a:solidFill>
                            <a:srgbClr val="000000"/>
                          </a:solidFill>
                          <a:effectLst/>
                          <a:latin typeface="Calibri"/>
                        </a:rPr>
                        <a:t>388</a:t>
                      </a:r>
                    </a:p>
                  </a:txBody>
                  <a:tcPr marL="9525" marR="9525" marT="9525" marB="0">
                    <a:lnL>
                      <a:noFill/>
                    </a:lnL>
                    <a:lnR>
                      <a:noFill/>
                    </a:lnR>
                    <a:lnT>
                      <a:noFill/>
                    </a:lnT>
                    <a:lnB>
                      <a:noFill/>
                    </a:lnB>
                  </a:tcPr>
                </a:tc>
                <a:tc>
                  <a:txBody>
                    <a:bodyPr/>
                    <a:lstStyle/>
                    <a:p>
                      <a:pPr algn="r" fontAlgn="t"/>
                      <a:r>
                        <a:rPr lang="ca-ES" sz="1200" b="0" i="0" u="none" strike="noStrike">
                          <a:solidFill>
                            <a:srgbClr val="000000"/>
                          </a:solidFill>
                          <a:effectLst/>
                          <a:latin typeface="Calibri"/>
                        </a:rPr>
                        <a:t>7%</a:t>
                      </a:r>
                    </a:p>
                  </a:txBody>
                  <a:tcPr marL="9525" marR="9525" marT="9525" marB="0">
                    <a:lnL>
                      <a:noFill/>
                    </a:lnL>
                    <a:lnR>
                      <a:noFill/>
                    </a:lnR>
                    <a:lnT>
                      <a:noFill/>
                    </a:lnT>
                    <a:lnB>
                      <a:noFill/>
                    </a:lnB>
                  </a:tcPr>
                </a:tc>
                <a:tc>
                  <a:txBody>
                    <a:bodyPr/>
                    <a:lstStyle/>
                    <a:p>
                      <a:pPr algn="r" fontAlgn="t"/>
                      <a:r>
                        <a:rPr lang="ca-ES" sz="1200" b="0" i="0" u="none" strike="noStrike">
                          <a:solidFill>
                            <a:srgbClr val="000000"/>
                          </a:solidFill>
                          <a:effectLst/>
                          <a:latin typeface="Calibri"/>
                        </a:rPr>
                        <a:t>1.071</a:t>
                      </a:r>
                    </a:p>
                  </a:txBody>
                  <a:tcPr marL="9525" marR="9525" marT="9525" marB="0">
                    <a:lnL>
                      <a:noFill/>
                    </a:lnL>
                    <a:lnR>
                      <a:noFill/>
                    </a:lnR>
                    <a:lnT>
                      <a:noFill/>
                    </a:lnT>
                    <a:lnB>
                      <a:noFill/>
                    </a:lnB>
                  </a:tcPr>
                </a:tc>
                <a:tc>
                  <a:txBody>
                    <a:bodyPr/>
                    <a:lstStyle/>
                    <a:p>
                      <a:pPr algn="r" fontAlgn="t"/>
                      <a:r>
                        <a:rPr lang="ca-ES" sz="1200" b="0" i="0" u="none" strike="noStrike">
                          <a:solidFill>
                            <a:srgbClr val="000000"/>
                          </a:solidFill>
                          <a:effectLst/>
                          <a:latin typeface="Calibri"/>
                        </a:rPr>
                        <a:t>10%</a:t>
                      </a:r>
                    </a:p>
                  </a:txBody>
                  <a:tcPr marL="9525" marR="9525" marT="9525" marB="0">
                    <a:lnL>
                      <a:noFill/>
                    </a:lnL>
                    <a:lnR>
                      <a:noFill/>
                    </a:lnR>
                    <a:lnT>
                      <a:noFill/>
                    </a:lnT>
                    <a:lnB>
                      <a:noFill/>
                    </a:lnB>
                  </a:tcPr>
                </a:tc>
                <a:tc>
                  <a:txBody>
                    <a:bodyPr/>
                    <a:lstStyle/>
                    <a:p>
                      <a:pPr algn="r" fontAlgn="b"/>
                      <a:r>
                        <a:rPr lang="ca-ES" sz="1200" b="0" i="0" u="none" strike="noStrike">
                          <a:solidFill>
                            <a:srgbClr val="000000"/>
                          </a:solidFill>
                          <a:effectLst/>
                          <a:latin typeface="Calibri"/>
                        </a:rPr>
                        <a:t>39.255</a:t>
                      </a:r>
                    </a:p>
                  </a:txBody>
                  <a:tcPr marL="9525" marR="9525" marT="9525" marB="0" anchor="b">
                    <a:lnL>
                      <a:noFill/>
                    </a:lnL>
                    <a:lnR>
                      <a:noFill/>
                    </a:lnR>
                    <a:lnT>
                      <a:noFill/>
                    </a:lnT>
                    <a:lnB>
                      <a:noFill/>
                    </a:lnB>
                  </a:tcPr>
                </a:tc>
                <a:tc>
                  <a:txBody>
                    <a:bodyPr/>
                    <a:lstStyle/>
                    <a:p>
                      <a:pPr algn="r" fontAlgn="b"/>
                      <a:r>
                        <a:rPr lang="ca-ES" sz="1200" b="0" i="0" u="none" strike="noStrike">
                          <a:solidFill>
                            <a:srgbClr val="000000"/>
                          </a:solidFill>
                          <a:effectLst/>
                          <a:latin typeface="Calibri"/>
                        </a:rPr>
                        <a:t>11%</a:t>
                      </a:r>
                    </a:p>
                  </a:txBody>
                  <a:tcPr marL="9525" marR="9525" marT="9525" marB="0" anchor="b">
                    <a:lnL>
                      <a:noFill/>
                    </a:lnL>
                    <a:lnR>
                      <a:noFill/>
                    </a:lnR>
                    <a:lnT>
                      <a:noFill/>
                    </a:lnT>
                    <a:lnB>
                      <a:noFill/>
                    </a:lnB>
                  </a:tcPr>
                </a:tc>
                <a:tc>
                  <a:txBody>
                    <a:bodyPr/>
                    <a:lstStyle/>
                    <a:p>
                      <a:pPr algn="l" fontAlgn="b"/>
                      <a:r>
                        <a:rPr lang="ca-ES" sz="1200" b="0" i="0" u="none" strike="noStrike">
                          <a:solidFill>
                            <a:srgbClr val="000000"/>
                          </a:solidFill>
                          <a:effectLst/>
                          <a:latin typeface="Calibri"/>
                        </a:rPr>
                        <a:t>                    27,28   </a:t>
                      </a:r>
                    </a:p>
                  </a:txBody>
                  <a:tcPr marL="9525" marR="9525" marT="9525" marB="0" anchor="b">
                    <a:lnL>
                      <a:noFill/>
                    </a:lnL>
                    <a:lnR>
                      <a:noFill/>
                    </a:lnR>
                    <a:lnT>
                      <a:noFill/>
                    </a:lnT>
                    <a:lnB>
                      <a:noFill/>
                    </a:lnB>
                  </a:tcPr>
                </a:tc>
              </a:tr>
              <a:tr h="200025">
                <a:tc>
                  <a:txBody>
                    <a:bodyPr/>
                    <a:lstStyle/>
                    <a:p>
                      <a:pPr algn="l" fontAlgn="t"/>
                      <a:r>
                        <a:rPr lang="ca-ES" sz="1200" b="1" i="0" u="none" strike="noStrike">
                          <a:solidFill>
                            <a:srgbClr val="000000"/>
                          </a:solidFill>
                          <a:effectLst/>
                          <a:latin typeface="Calibri"/>
                        </a:rPr>
                        <a:t>Sant Andreu</a:t>
                      </a:r>
                    </a:p>
                  </a:txBody>
                  <a:tcPr marL="9525" marR="9525" marT="9525" marB="0">
                    <a:lnL>
                      <a:noFill/>
                    </a:lnL>
                    <a:lnR>
                      <a:noFill/>
                    </a:lnR>
                    <a:lnT>
                      <a:noFill/>
                    </a:lnT>
                    <a:lnB>
                      <a:noFill/>
                    </a:lnB>
                  </a:tcPr>
                </a:tc>
                <a:tc>
                  <a:txBody>
                    <a:bodyPr/>
                    <a:lstStyle/>
                    <a:p>
                      <a:pPr algn="r" fontAlgn="t"/>
                      <a:r>
                        <a:rPr lang="ca-ES" sz="1200" b="0" i="0" u="none" strike="noStrike">
                          <a:solidFill>
                            <a:srgbClr val="000000"/>
                          </a:solidFill>
                          <a:effectLst/>
                          <a:latin typeface="Calibri"/>
                        </a:rPr>
                        <a:t>302</a:t>
                      </a:r>
                    </a:p>
                  </a:txBody>
                  <a:tcPr marL="9525" marR="9525" marT="9525" marB="0">
                    <a:lnL>
                      <a:noFill/>
                    </a:lnL>
                    <a:lnR>
                      <a:noFill/>
                    </a:lnR>
                    <a:lnT>
                      <a:noFill/>
                    </a:lnT>
                    <a:lnB>
                      <a:noFill/>
                    </a:lnB>
                  </a:tcPr>
                </a:tc>
                <a:tc>
                  <a:txBody>
                    <a:bodyPr/>
                    <a:lstStyle/>
                    <a:p>
                      <a:pPr algn="r" fontAlgn="t"/>
                      <a:r>
                        <a:rPr lang="ca-ES" sz="1200" b="0" i="0" u="none" strike="noStrike">
                          <a:solidFill>
                            <a:srgbClr val="000000"/>
                          </a:solidFill>
                          <a:effectLst/>
                          <a:latin typeface="Calibri"/>
                        </a:rPr>
                        <a:t>5%</a:t>
                      </a:r>
                    </a:p>
                  </a:txBody>
                  <a:tcPr marL="9525" marR="9525" marT="9525" marB="0">
                    <a:lnL>
                      <a:noFill/>
                    </a:lnL>
                    <a:lnR>
                      <a:noFill/>
                    </a:lnR>
                    <a:lnT>
                      <a:noFill/>
                    </a:lnT>
                    <a:lnB>
                      <a:noFill/>
                    </a:lnB>
                  </a:tcPr>
                </a:tc>
                <a:tc>
                  <a:txBody>
                    <a:bodyPr/>
                    <a:lstStyle/>
                    <a:p>
                      <a:pPr algn="r" fontAlgn="t"/>
                      <a:r>
                        <a:rPr lang="ca-ES" sz="1200" b="0" i="0" u="none" strike="noStrike">
                          <a:solidFill>
                            <a:srgbClr val="000000"/>
                          </a:solidFill>
                          <a:effectLst/>
                          <a:latin typeface="Calibri"/>
                        </a:rPr>
                        <a:t>916</a:t>
                      </a:r>
                    </a:p>
                  </a:txBody>
                  <a:tcPr marL="9525" marR="9525" marT="9525" marB="0">
                    <a:lnL>
                      <a:noFill/>
                    </a:lnL>
                    <a:lnR>
                      <a:noFill/>
                    </a:lnR>
                    <a:lnT>
                      <a:noFill/>
                    </a:lnT>
                    <a:lnB>
                      <a:noFill/>
                    </a:lnB>
                  </a:tcPr>
                </a:tc>
                <a:tc>
                  <a:txBody>
                    <a:bodyPr/>
                    <a:lstStyle/>
                    <a:p>
                      <a:pPr algn="r" fontAlgn="t"/>
                      <a:r>
                        <a:rPr lang="ca-ES" sz="1200" b="0" i="0" u="none" strike="noStrike">
                          <a:solidFill>
                            <a:srgbClr val="000000"/>
                          </a:solidFill>
                          <a:effectLst/>
                          <a:latin typeface="Calibri"/>
                        </a:rPr>
                        <a:t>8%</a:t>
                      </a:r>
                    </a:p>
                  </a:txBody>
                  <a:tcPr marL="9525" marR="9525" marT="9525" marB="0">
                    <a:lnL>
                      <a:noFill/>
                    </a:lnL>
                    <a:lnR>
                      <a:noFill/>
                    </a:lnR>
                    <a:lnT>
                      <a:noFill/>
                    </a:lnT>
                    <a:lnB>
                      <a:noFill/>
                    </a:lnB>
                  </a:tcPr>
                </a:tc>
                <a:tc>
                  <a:txBody>
                    <a:bodyPr/>
                    <a:lstStyle/>
                    <a:p>
                      <a:pPr algn="r" fontAlgn="b"/>
                      <a:r>
                        <a:rPr lang="ca-ES" sz="1200" b="0" i="0" u="none" strike="noStrike">
                          <a:solidFill>
                            <a:srgbClr val="000000"/>
                          </a:solidFill>
                          <a:effectLst/>
                          <a:latin typeface="Calibri"/>
                        </a:rPr>
                        <a:t>32.192</a:t>
                      </a:r>
                    </a:p>
                  </a:txBody>
                  <a:tcPr marL="9525" marR="9525" marT="9525" marB="0" anchor="b">
                    <a:lnL>
                      <a:noFill/>
                    </a:lnL>
                    <a:lnR>
                      <a:noFill/>
                    </a:lnR>
                    <a:lnT>
                      <a:noFill/>
                    </a:lnT>
                    <a:lnB>
                      <a:noFill/>
                    </a:lnB>
                  </a:tcPr>
                </a:tc>
                <a:tc>
                  <a:txBody>
                    <a:bodyPr/>
                    <a:lstStyle/>
                    <a:p>
                      <a:pPr algn="r" fontAlgn="b"/>
                      <a:r>
                        <a:rPr lang="ca-ES" sz="1200" b="0" i="0" u="none" strike="noStrike">
                          <a:solidFill>
                            <a:srgbClr val="000000"/>
                          </a:solidFill>
                          <a:effectLst/>
                          <a:latin typeface="Calibri"/>
                        </a:rPr>
                        <a:t>9%</a:t>
                      </a:r>
                    </a:p>
                  </a:txBody>
                  <a:tcPr marL="9525" marR="9525" marT="9525" marB="0" anchor="b">
                    <a:lnL>
                      <a:noFill/>
                    </a:lnL>
                    <a:lnR>
                      <a:noFill/>
                    </a:lnR>
                    <a:lnT>
                      <a:noFill/>
                    </a:lnT>
                    <a:lnB>
                      <a:noFill/>
                    </a:lnB>
                  </a:tcPr>
                </a:tc>
                <a:tc>
                  <a:txBody>
                    <a:bodyPr/>
                    <a:lstStyle/>
                    <a:p>
                      <a:pPr algn="l" fontAlgn="b"/>
                      <a:r>
                        <a:rPr lang="ca-ES" sz="1200" b="0" i="0" u="none" strike="noStrike">
                          <a:solidFill>
                            <a:srgbClr val="000000"/>
                          </a:solidFill>
                          <a:effectLst/>
                          <a:latin typeface="Calibri"/>
                        </a:rPr>
                        <a:t>                    28,45   </a:t>
                      </a:r>
                    </a:p>
                  </a:txBody>
                  <a:tcPr marL="9525" marR="9525" marT="9525" marB="0" anchor="b">
                    <a:lnL>
                      <a:noFill/>
                    </a:lnL>
                    <a:lnR>
                      <a:noFill/>
                    </a:lnR>
                    <a:lnT>
                      <a:noFill/>
                    </a:lnT>
                    <a:lnB>
                      <a:noFill/>
                    </a:lnB>
                  </a:tcPr>
                </a:tc>
              </a:tr>
              <a:tr h="200025">
                <a:tc>
                  <a:txBody>
                    <a:bodyPr/>
                    <a:lstStyle/>
                    <a:p>
                      <a:pPr algn="l" fontAlgn="t"/>
                      <a:r>
                        <a:rPr lang="ca-ES" sz="1200" b="1" i="0" u="none" strike="noStrike">
                          <a:solidFill>
                            <a:schemeClr val="tx1"/>
                          </a:solidFill>
                          <a:effectLst>
                            <a:outerShdw blurRad="38100" dist="38100" dir="2700000" algn="tl">
                              <a:srgbClr val="000000">
                                <a:alpha val="43137"/>
                              </a:srgbClr>
                            </a:outerShdw>
                          </a:effectLst>
                          <a:latin typeface="Calibri"/>
                        </a:rPr>
                        <a:t>Sant Martí</a:t>
                      </a:r>
                    </a:p>
                  </a:txBody>
                  <a:tcPr marL="9525" marR="9525" marT="9525" marB="0">
                    <a:lnL>
                      <a:noFill/>
                    </a:lnL>
                    <a:lnR>
                      <a:noFill/>
                    </a:lnR>
                    <a:lnT>
                      <a:noFill/>
                    </a:lnT>
                    <a:lnB w="6350" cap="flat" cmpd="sng" algn="ctr">
                      <a:solidFill>
                        <a:srgbClr val="000000"/>
                      </a:solidFill>
                      <a:prstDash val="solid"/>
                      <a:round/>
                      <a:headEnd type="none" w="med" len="med"/>
                      <a:tailEnd type="none" w="med" len="med"/>
                    </a:lnB>
                    <a:solidFill>
                      <a:srgbClr val="ECB2C3"/>
                    </a:solidFill>
                  </a:tcPr>
                </a:tc>
                <a:tc>
                  <a:txBody>
                    <a:bodyPr/>
                    <a:lstStyle/>
                    <a:p>
                      <a:pPr algn="r" fontAlgn="t"/>
                      <a:r>
                        <a:rPr lang="ca-ES" sz="1200" b="0" i="0" u="none" strike="noStrike">
                          <a:solidFill>
                            <a:schemeClr val="tx1"/>
                          </a:solidFill>
                          <a:effectLst>
                            <a:outerShdw blurRad="38100" dist="38100" dir="2700000" algn="tl">
                              <a:srgbClr val="000000">
                                <a:alpha val="43137"/>
                              </a:srgbClr>
                            </a:outerShdw>
                          </a:effectLst>
                          <a:latin typeface="Calibri"/>
                        </a:rPr>
                        <a:t>639</a:t>
                      </a:r>
                    </a:p>
                  </a:txBody>
                  <a:tcPr marL="9525" marR="9525" marT="9525" marB="0">
                    <a:lnL>
                      <a:noFill/>
                    </a:lnL>
                    <a:lnR>
                      <a:noFill/>
                    </a:lnR>
                    <a:lnT>
                      <a:noFill/>
                    </a:lnT>
                    <a:lnB w="6350" cap="flat" cmpd="sng" algn="ctr">
                      <a:solidFill>
                        <a:srgbClr val="000000"/>
                      </a:solidFill>
                      <a:prstDash val="solid"/>
                      <a:round/>
                      <a:headEnd type="none" w="med" len="med"/>
                      <a:tailEnd type="none" w="med" len="med"/>
                    </a:lnB>
                    <a:solidFill>
                      <a:srgbClr val="ECB2C3"/>
                    </a:solidFill>
                  </a:tcPr>
                </a:tc>
                <a:tc>
                  <a:txBody>
                    <a:bodyPr/>
                    <a:lstStyle/>
                    <a:p>
                      <a:pPr algn="r" fontAlgn="t"/>
                      <a:r>
                        <a:rPr lang="ca-ES" sz="1200" b="0" i="0" u="none" strike="noStrike">
                          <a:solidFill>
                            <a:schemeClr val="tx1"/>
                          </a:solidFill>
                          <a:effectLst>
                            <a:outerShdw blurRad="38100" dist="38100" dir="2700000" algn="tl">
                              <a:srgbClr val="000000">
                                <a:alpha val="43137"/>
                              </a:srgbClr>
                            </a:outerShdw>
                          </a:effectLst>
                          <a:latin typeface="Calibri"/>
                        </a:rPr>
                        <a:t>12%</a:t>
                      </a:r>
                    </a:p>
                  </a:txBody>
                  <a:tcPr marL="9525" marR="9525" marT="9525" marB="0">
                    <a:lnL>
                      <a:noFill/>
                    </a:lnL>
                    <a:lnR>
                      <a:noFill/>
                    </a:lnR>
                    <a:lnT>
                      <a:noFill/>
                    </a:lnT>
                    <a:lnB w="6350" cap="flat" cmpd="sng" algn="ctr">
                      <a:solidFill>
                        <a:srgbClr val="000000"/>
                      </a:solidFill>
                      <a:prstDash val="solid"/>
                      <a:round/>
                      <a:headEnd type="none" w="med" len="med"/>
                      <a:tailEnd type="none" w="med" len="med"/>
                    </a:lnB>
                    <a:solidFill>
                      <a:srgbClr val="ECB2C3"/>
                    </a:solidFill>
                  </a:tcPr>
                </a:tc>
                <a:tc>
                  <a:txBody>
                    <a:bodyPr/>
                    <a:lstStyle/>
                    <a:p>
                      <a:pPr algn="r" fontAlgn="t"/>
                      <a:r>
                        <a:rPr lang="ca-ES" sz="1200" b="0" i="0" u="none" strike="noStrike">
                          <a:solidFill>
                            <a:schemeClr val="tx1"/>
                          </a:solidFill>
                          <a:effectLst>
                            <a:outerShdw blurRad="38100" dist="38100" dir="2700000" algn="tl">
                              <a:srgbClr val="000000">
                                <a:alpha val="43137"/>
                              </a:srgbClr>
                            </a:outerShdw>
                          </a:effectLst>
                          <a:latin typeface="Calibri"/>
                        </a:rPr>
                        <a:t>1.987</a:t>
                      </a:r>
                    </a:p>
                  </a:txBody>
                  <a:tcPr marL="9525" marR="9525" marT="9525" marB="0">
                    <a:lnL>
                      <a:noFill/>
                    </a:lnL>
                    <a:lnR>
                      <a:noFill/>
                    </a:lnR>
                    <a:lnT>
                      <a:noFill/>
                    </a:lnT>
                    <a:lnB w="6350" cap="flat" cmpd="sng" algn="ctr">
                      <a:solidFill>
                        <a:srgbClr val="000000"/>
                      </a:solidFill>
                      <a:prstDash val="solid"/>
                      <a:round/>
                      <a:headEnd type="none" w="med" len="med"/>
                      <a:tailEnd type="none" w="med" len="med"/>
                    </a:lnB>
                    <a:solidFill>
                      <a:srgbClr val="ECB2C3"/>
                    </a:solidFill>
                  </a:tcPr>
                </a:tc>
                <a:tc>
                  <a:txBody>
                    <a:bodyPr/>
                    <a:lstStyle/>
                    <a:p>
                      <a:pPr algn="r" fontAlgn="t"/>
                      <a:r>
                        <a:rPr lang="ca-ES" sz="1200" b="0" i="0" u="none" strike="noStrike">
                          <a:solidFill>
                            <a:schemeClr val="tx1"/>
                          </a:solidFill>
                          <a:effectLst>
                            <a:outerShdw blurRad="38100" dist="38100" dir="2700000" algn="tl">
                              <a:srgbClr val="000000">
                                <a:alpha val="43137"/>
                              </a:srgbClr>
                            </a:outerShdw>
                          </a:effectLst>
                          <a:latin typeface="Calibri"/>
                        </a:rPr>
                        <a:t>18%</a:t>
                      </a:r>
                    </a:p>
                  </a:txBody>
                  <a:tcPr marL="9525" marR="9525" marT="9525" marB="0">
                    <a:lnL>
                      <a:noFill/>
                    </a:lnL>
                    <a:lnR>
                      <a:noFill/>
                    </a:lnR>
                    <a:lnT>
                      <a:noFill/>
                    </a:lnT>
                    <a:lnB w="6350" cap="flat" cmpd="sng" algn="ctr">
                      <a:solidFill>
                        <a:srgbClr val="000000"/>
                      </a:solidFill>
                      <a:prstDash val="solid"/>
                      <a:round/>
                      <a:headEnd type="none" w="med" len="med"/>
                      <a:tailEnd type="none" w="med" len="med"/>
                    </a:lnB>
                    <a:solidFill>
                      <a:srgbClr val="ECB2C3"/>
                    </a:solidFill>
                  </a:tcPr>
                </a:tc>
                <a:tc>
                  <a:txBody>
                    <a:bodyPr/>
                    <a:lstStyle/>
                    <a:p>
                      <a:pPr algn="r" fontAlgn="b"/>
                      <a:r>
                        <a:rPr lang="ca-ES" sz="1200" b="0" i="0" u="none" strike="noStrike">
                          <a:solidFill>
                            <a:schemeClr val="tx1"/>
                          </a:solidFill>
                          <a:effectLst>
                            <a:outerShdw blurRad="38100" dist="38100" dir="2700000" algn="tl">
                              <a:srgbClr val="000000">
                                <a:alpha val="43137"/>
                              </a:srgbClr>
                            </a:outerShdw>
                          </a:effectLst>
                          <a:latin typeface="Calibri"/>
                        </a:rPr>
                        <a:t>48.094</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solidFill>
                      <a:srgbClr val="ECB2C3"/>
                    </a:solidFill>
                  </a:tcPr>
                </a:tc>
                <a:tc>
                  <a:txBody>
                    <a:bodyPr/>
                    <a:lstStyle/>
                    <a:p>
                      <a:pPr algn="r" fontAlgn="b"/>
                      <a:r>
                        <a:rPr lang="ca-ES" sz="1200" b="0" i="0" u="none" strike="noStrike">
                          <a:solidFill>
                            <a:schemeClr val="tx1"/>
                          </a:solidFill>
                          <a:effectLst>
                            <a:outerShdw blurRad="38100" dist="38100" dir="2700000" algn="tl">
                              <a:srgbClr val="000000">
                                <a:alpha val="43137"/>
                              </a:srgbClr>
                            </a:outerShdw>
                          </a:effectLst>
                          <a:latin typeface="Calibri"/>
                        </a:rPr>
                        <a:t>14%</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solidFill>
                      <a:srgbClr val="ECB2C3"/>
                    </a:solidFill>
                  </a:tcPr>
                </a:tc>
                <a:tc>
                  <a:txBody>
                    <a:bodyPr/>
                    <a:lstStyle/>
                    <a:p>
                      <a:pPr algn="l" fontAlgn="b"/>
                      <a:r>
                        <a:rPr lang="ca-ES" sz="1200" b="0" i="0" u="none" strike="noStrike">
                          <a:solidFill>
                            <a:schemeClr val="tx1"/>
                          </a:solidFill>
                          <a:effectLst>
                            <a:outerShdw blurRad="38100" dist="38100" dir="2700000" algn="tl">
                              <a:srgbClr val="000000">
                                <a:alpha val="43137"/>
                              </a:srgbClr>
                            </a:outerShdw>
                          </a:effectLst>
                          <a:latin typeface="Calibri"/>
                        </a:rPr>
                        <a:t>                    41,31   </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solidFill>
                      <a:srgbClr val="ECB2C3"/>
                    </a:solidFill>
                  </a:tcPr>
                </a:tc>
              </a:tr>
              <a:tr h="200025">
                <a:tc>
                  <a:txBody>
                    <a:bodyPr/>
                    <a:lstStyle/>
                    <a:p>
                      <a:pPr algn="l" fontAlgn="t"/>
                      <a:r>
                        <a:rPr lang="ca-ES" sz="1200" b="1" i="0" u="none" strike="noStrike">
                          <a:solidFill>
                            <a:srgbClr val="000000"/>
                          </a:solidFill>
                          <a:effectLst/>
                          <a:latin typeface="Calibri"/>
                        </a:rPr>
                        <a:t>Total</a:t>
                      </a:r>
                    </a:p>
                  </a:txBody>
                  <a:tcPr marL="9525" marR="9525" marT="9525" marB="0">
                    <a:lnL>
                      <a:noFill/>
                    </a:lnL>
                    <a:lnR>
                      <a:noFill/>
                    </a:lnR>
                    <a:lnT w="6350" cap="flat" cmpd="sng" algn="ctr">
                      <a:solidFill>
                        <a:srgbClr val="000000"/>
                      </a:solidFill>
                      <a:prstDash val="solid"/>
                      <a:round/>
                      <a:headEnd type="none" w="med" len="med"/>
                      <a:tailEnd type="none" w="med" len="med"/>
                    </a:lnT>
                    <a:lnB>
                      <a:noFill/>
                    </a:lnB>
                    <a:solidFill>
                      <a:srgbClr val="DCE6F1"/>
                    </a:solidFill>
                  </a:tcPr>
                </a:tc>
                <a:tc>
                  <a:txBody>
                    <a:bodyPr/>
                    <a:lstStyle/>
                    <a:p>
                      <a:pPr algn="r" fontAlgn="t"/>
                      <a:r>
                        <a:rPr lang="ca-ES" sz="1200" b="1" i="0" u="none" strike="noStrike">
                          <a:solidFill>
                            <a:srgbClr val="000000"/>
                          </a:solidFill>
                          <a:effectLst/>
                          <a:latin typeface="Calibri"/>
                        </a:rPr>
                        <a:t>5.525</a:t>
                      </a:r>
                    </a:p>
                  </a:txBody>
                  <a:tcPr marL="9525" marR="9525" marT="9525" marB="0">
                    <a:lnL>
                      <a:noFill/>
                    </a:lnL>
                    <a:lnR>
                      <a:noFill/>
                    </a:lnR>
                    <a:lnT w="6350" cap="flat" cmpd="sng" algn="ctr">
                      <a:solidFill>
                        <a:srgbClr val="000000"/>
                      </a:solidFill>
                      <a:prstDash val="solid"/>
                      <a:round/>
                      <a:headEnd type="none" w="med" len="med"/>
                      <a:tailEnd type="none" w="med" len="med"/>
                    </a:lnT>
                    <a:lnB>
                      <a:noFill/>
                    </a:lnB>
                    <a:solidFill>
                      <a:srgbClr val="DCE6F1"/>
                    </a:solidFill>
                  </a:tcPr>
                </a:tc>
                <a:tc>
                  <a:txBody>
                    <a:bodyPr/>
                    <a:lstStyle/>
                    <a:p>
                      <a:pPr algn="r" fontAlgn="t"/>
                      <a:r>
                        <a:rPr lang="ca-ES" sz="1200" b="1" i="0" u="none" strike="noStrike">
                          <a:solidFill>
                            <a:srgbClr val="000000"/>
                          </a:solidFill>
                          <a:effectLst/>
                          <a:latin typeface="Calibri"/>
                        </a:rPr>
                        <a:t>100%</a:t>
                      </a:r>
                    </a:p>
                  </a:txBody>
                  <a:tcPr marL="9525" marR="9525" marT="9525" marB="0">
                    <a:lnL>
                      <a:noFill/>
                    </a:lnL>
                    <a:lnR>
                      <a:noFill/>
                    </a:lnR>
                    <a:lnT w="6350" cap="flat" cmpd="sng" algn="ctr">
                      <a:solidFill>
                        <a:srgbClr val="000000"/>
                      </a:solidFill>
                      <a:prstDash val="solid"/>
                      <a:round/>
                      <a:headEnd type="none" w="med" len="med"/>
                      <a:tailEnd type="none" w="med" len="med"/>
                    </a:lnT>
                    <a:lnB>
                      <a:noFill/>
                    </a:lnB>
                    <a:solidFill>
                      <a:srgbClr val="DCE6F1"/>
                    </a:solidFill>
                  </a:tcPr>
                </a:tc>
                <a:tc>
                  <a:txBody>
                    <a:bodyPr/>
                    <a:lstStyle/>
                    <a:p>
                      <a:pPr algn="r" fontAlgn="t"/>
                      <a:r>
                        <a:rPr lang="ca-ES" sz="1200" b="1" i="0" u="none" strike="noStrike">
                          <a:solidFill>
                            <a:srgbClr val="000000"/>
                          </a:solidFill>
                          <a:effectLst/>
                          <a:latin typeface="Calibri"/>
                        </a:rPr>
                        <a:t>11.273</a:t>
                      </a:r>
                    </a:p>
                  </a:txBody>
                  <a:tcPr marL="9525" marR="9525" marT="9525" marB="0">
                    <a:lnL>
                      <a:noFill/>
                    </a:lnL>
                    <a:lnR>
                      <a:noFill/>
                    </a:lnR>
                    <a:lnT w="6350" cap="flat" cmpd="sng" algn="ctr">
                      <a:solidFill>
                        <a:srgbClr val="000000"/>
                      </a:solidFill>
                      <a:prstDash val="solid"/>
                      <a:round/>
                      <a:headEnd type="none" w="med" len="med"/>
                      <a:tailEnd type="none" w="med" len="med"/>
                    </a:lnT>
                    <a:lnB>
                      <a:noFill/>
                    </a:lnB>
                    <a:solidFill>
                      <a:srgbClr val="DCE6F1"/>
                    </a:solidFill>
                  </a:tcPr>
                </a:tc>
                <a:tc>
                  <a:txBody>
                    <a:bodyPr/>
                    <a:lstStyle/>
                    <a:p>
                      <a:pPr algn="r" fontAlgn="t"/>
                      <a:r>
                        <a:rPr lang="ca-ES" sz="1200" b="1" i="0" u="none" strike="noStrike">
                          <a:solidFill>
                            <a:srgbClr val="000000"/>
                          </a:solidFill>
                          <a:effectLst/>
                          <a:latin typeface="Calibri"/>
                        </a:rPr>
                        <a:t>100%</a:t>
                      </a:r>
                    </a:p>
                  </a:txBody>
                  <a:tcPr marL="9525" marR="9525" marT="9525" marB="0">
                    <a:lnL>
                      <a:noFill/>
                    </a:lnL>
                    <a:lnR>
                      <a:noFill/>
                    </a:lnR>
                    <a:lnT w="6350" cap="flat" cmpd="sng" algn="ctr">
                      <a:solidFill>
                        <a:srgbClr val="000000"/>
                      </a:solidFill>
                      <a:prstDash val="solid"/>
                      <a:round/>
                      <a:headEnd type="none" w="med" len="med"/>
                      <a:tailEnd type="none" w="med" len="med"/>
                    </a:lnT>
                    <a:lnB>
                      <a:noFill/>
                    </a:lnB>
                    <a:solidFill>
                      <a:srgbClr val="DCE6F1"/>
                    </a:solidFill>
                  </a:tcPr>
                </a:tc>
                <a:tc>
                  <a:txBody>
                    <a:bodyPr/>
                    <a:lstStyle/>
                    <a:p>
                      <a:pPr algn="r" fontAlgn="b"/>
                      <a:r>
                        <a:rPr lang="ca-ES" sz="1200" b="1" i="0" u="none" strike="noStrike">
                          <a:solidFill>
                            <a:srgbClr val="000000"/>
                          </a:solidFill>
                          <a:effectLst/>
                          <a:latin typeface="Calibri"/>
                        </a:rPr>
                        <a:t>349.132</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solidFill>
                      <a:srgbClr val="DCE6F1"/>
                    </a:solidFill>
                  </a:tcPr>
                </a:tc>
                <a:tc>
                  <a:txBody>
                    <a:bodyPr/>
                    <a:lstStyle/>
                    <a:p>
                      <a:pPr algn="r" fontAlgn="b"/>
                      <a:r>
                        <a:rPr lang="ca-ES" sz="1200" b="1" i="0" u="none" strike="noStrike">
                          <a:solidFill>
                            <a:srgbClr val="000000"/>
                          </a:solidFill>
                          <a:effectLst/>
                          <a:latin typeface="Calibri"/>
                        </a:rPr>
                        <a:t>100%</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solidFill>
                      <a:srgbClr val="DCE6F1"/>
                    </a:solidFill>
                  </a:tcPr>
                </a:tc>
                <a:tc>
                  <a:txBody>
                    <a:bodyPr/>
                    <a:lstStyle/>
                    <a:p>
                      <a:pPr algn="r" fontAlgn="b"/>
                      <a:r>
                        <a:rPr lang="ca-ES" sz="1200" b="1" i="0" u="none" strike="noStrike">
                          <a:solidFill>
                            <a:srgbClr val="000000"/>
                          </a:solidFill>
                          <a:effectLst/>
                          <a:latin typeface="Calibri"/>
                        </a:rPr>
                        <a:t>32</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solidFill>
                      <a:srgbClr val="DCE6F1"/>
                    </a:solidFill>
                  </a:tcPr>
                </a:tc>
              </a:tr>
            </a:tbl>
          </a:graphicData>
        </a:graphic>
      </p:graphicFrame>
    </p:spTree>
    <p:extLst>
      <p:ext uri="{BB962C8B-B14F-4D97-AF65-F5344CB8AC3E}">
        <p14:creationId xmlns:p14="http://schemas.microsoft.com/office/powerpoint/2010/main" val="182954063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idor de número de diapositiva 3"/>
          <p:cNvSpPr>
            <a:spLocks noGrp="1"/>
          </p:cNvSpPr>
          <p:nvPr>
            <p:ph type="sldNum" sz="quarter" idx="12"/>
          </p:nvPr>
        </p:nvSpPr>
        <p:spPr/>
        <p:txBody>
          <a:bodyPr/>
          <a:lstStyle/>
          <a:p>
            <a:fld id="{742549CD-9692-4C24-BA90-BBA7E1AE662A}" type="slidenum">
              <a:rPr lang="ca-ES" smtClean="0"/>
              <a:pPr/>
              <a:t>9</a:t>
            </a:fld>
            <a:endParaRPr lang="ca-ES"/>
          </a:p>
        </p:txBody>
      </p:sp>
      <p:sp>
        <p:nvSpPr>
          <p:cNvPr id="5" name="Títol 1"/>
          <p:cNvSpPr>
            <a:spLocks noGrp="1"/>
          </p:cNvSpPr>
          <p:nvPr>
            <p:ph type="title"/>
          </p:nvPr>
        </p:nvSpPr>
        <p:spPr>
          <a:xfrm>
            <a:off x="937287" y="1038386"/>
            <a:ext cx="7395829" cy="857248"/>
          </a:xfrm>
        </p:spPr>
        <p:txBody>
          <a:bodyPr>
            <a:normAutofit fontScale="90000"/>
          </a:bodyPr>
          <a:lstStyle/>
          <a:p>
            <a:r>
              <a:rPr lang="es-ES_tradnl" smtClean="0"/>
              <a:t>INCOMPLIMENT DE LA PROGRAMACIÓ TERRITORIAL PREVISTA A BARCELONA PER PART DE LA GENERALITAT:</a:t>
            </a:r>
            <a:r>
              <a:rPr lang="es-ES_tradnl" i="1"/>
              <a:t/>
            </a:r>
            <a:br>
              <a:rPr lang="es-ES_tradnl" i="1"/>
            </a:br>
            <a:endParaRPr lang="ca-ES"/>
          </a:p>
        </p:txBody>
      </p:sp>
      <p:sp>
        <p:nvSpPr>
          <p:cNvPr id="6" name="Contenidor de contingut 2"/>
          <p:cNvSpPr>
            <a:spLocks noGrp="1"/>
          </p:cNvSpPr>
          <p:nvPr>
            <p:ph idx="1"/>
          </p:nvPr>
        </p:nvSpPr>
        <p:spPr>
          <a:xfrm>
            <a:off x="802258" y="1591574"/>
            <a:ext cx="7720640" cy="4525963"/>
          </a:xfrm>
        </p:spPr>
        <p:txBody>
          <a:bodyPr>
            <a:noAutofit/>
          </a:bodyPr>
          <a:lstStyle/>
          <a:p>
            <a:pPr algn="just">
              <a:buFont typeface="Wingdings" pitchFamily="2" charset="2"/>
              <a:buChar char="ü"/>
            </a:pPr>
            <a:r>
              <a:rPr lang="es-ES_tradnl" sz="1800" smtClean="0"/>
              <a:t>La </a:t>
            </a:r>
            <a:r>
              <a:rPr lang="es-ES_tradnl" sz="1800" u="sng" smtClean="0"/>
              <a:t>programació territorial 2008-2012 </a:t>
            </a:r>
            <a:r>
              <a:rPr lang="es-ES_tradnl" sz="1800" smtClean="0"/>
              <a:t>de la Generalitat de Catalunya preveia l’increment de 3.422 places amb finançament públic per al conjunt de Catalunya, passant d’una ràtio de cobertura respecte &gt;65 anys del 2,14% a 2,37%.</a:t>
            </a:r>
          </a:p>
          <a:p>
            <a:pPr algn="just">
              <a:buFont typeface="Wingdings" pitchFamily="2" charset="2"/>
              <a:buChar char="ü"/>
            </a:pPr>
            <a:r>
              <a:rPr lang="es-ES_tradnl" sz="1800" smtClean="0"/>
              <a:t>D’aquestes 3.422 places d’increment, un total de 2.299 (el 67%) es preveien a Barcelona ciutat, millorant la ràtio de 1,48% a 1,73%.</a:t>
            </a:r>
            <a:endParaRPr lang="es-ES_tradnl" sz="1800" smtClean="0">
              <a:solidFill>
                <a:srgbClr val="00B050"/>
              </a:solidFill>
            </a:endParaRPr>
          </a:p>
          <a:p>
            <a:pPr algn="just">
              <a:buFont typeface="Wingdings" pitchFamily="2" charset="2"/>
              <a:buChar char="ü"/>
            </a:pPr>
            <a:r>
              <a:rPr lang="es-ES_tradnl" sz="1800" smtClean="0"/>
              <a:t>La </a:t>
            </a:r>
            <a:r>
              <a:rPr lang="es-ES_tradnl" sz="1800" u="sng" smtClean="0"/>
              <a:t>programació territorial 2015-2018 </a:t>
            </a:r>
            <a:r>
              <a:rPr lang="es-ES_tradnl" sz="1800" smtClean="0"/>
              <a:t>ja no contempla l’anàlisi a nivell de Barcelona ciutat (el fa només a nivell comarcal), i ja no situa objectius de cobertura, simplement ens diu que la cobertura és de l’1.96% a la comarca del Barcelonès i la situa com a zona d’actuació preferent amb prioritat “molt alta” preveient una necessitat d’increment pel Barcelonès d’entre 3.114 i 6.228 places amb finançament públic, el 78% de les places d’increment previstes per al conjunt de Catalunya. </a:t>
            </a:r>
          </a:p>
          <a:p>
            <a:pPr algn="just">
              <a:buFont typeface="Wingdings" pitchFamily="2" charset="2"/>
              <a:buChar char="ü"/>
            </a:pPr>
            <a:r>
              <a:rPr lang="es-ES_tradnl" sz="1800" smtClean="0"/>
              <a:t>Segons el </a:t>
            </a:r>
            <a:r>
              <a:rPr lang="es-ES_tradnl" sz="1800" u="sng" smtClean="0"/>
              <a:t>Mapa de Serveis Socials 2016 </a:t>
            </a:r>
            <a:r>
              <a:rPr lang="es-ES_tradnl" sz="1800" smtClean="0"/>
              <a:t>(el darrer amb dades comparables) la cobertura a BCN ciutat és de </a:t>
            </a:r>
            <a:r>
              <a:rPr lang="es-ES_tradnl" sz="1800" smtClean="0"/>
              <a:t>1,57% </a:t>
            </a:r>
            <a:r>
              <a:rPr lang="es-ES_tradnl" sz="1800" smtClean="0"/>
              <a:t>front a 2,5% a nivell de Catalunya) (No es computen les PEVs)</a:t>
            </a:r>
            <a:endParaRPr lang="es-ES_tradnl" sz="1800"/>
          </a:p>
          <a:p>
            <a:pPr marL="0" indent="0">
              <a:buNone/>
            </a:pPr>
            <a:endParaRPr lang="ca-ES" sz="1800"/>
          </a:p>
        </p:txBody>
      </p:sp>
    </p:spTree>
    <p:extLst>
      <p:ext uri="{BB962C8B-B14F-4D97-AF65-F5344CB8AC3E}">
        <p14:creationId xmlns:p14="http://schemas.microsoft.com/office/powerpoint/2010/main" val="2554444388"/>
      </p:ext>
    </p:extLst>
  </p:cSld>
  <p:clrMapOvr>
    <a:masterClrMapping/>
  </p:clrMapOvr>
</p:sld>
</file>

<file path=ppt/theme/theme1.xml><?xml version="1.0" encoding="utf-8"?>
<a:theme xmlns:a="http://schemas.openxmlformats.org/drawingml/2006/main" name="Tema de l'Office">
  <a:themeElements>
    <a:clrScheme name="Oficin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cin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ci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l'Office">
  <a:themeElements>
    <a:clrScheme name="Oficin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cin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ci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l'Office">
  <a:themeElements>
    <a:clrScheme name="Oficin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cin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ci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11866</TotalTime>
  <Words>2961</Words>
  <Application>Microsoft Office PowerPoint</Application>
  <PresentationFormat>Presentació en pantalla (4:3)</PresentationFormat>
  <Paragraphs>420</Paragraphs>
  <Slides>23</Slides>
  <Notes>1</Notes>
  <HiddenSlides>0</HiddenSlides>
  <MMClips>0</MMClips>
  <ScaleCrop>false</ScaleCrop>
  <HeadingPairs>
    <vt:vector size="4" baseType="variant">
      <vt:variant>
        <vt:lpstr>Tema</vt:lpstr>
      </vt:variant>
      <vt:variant>
        <vt:i4>1</vt:i4>
      </vt:variant>
      <vt:variant>
        <vt:lpstr>Títols de les diapositives</vt:lpstr>
      </vt:variant>
      <vt:variant>
        <vt:i4>23</vt:i4>
      </vt:variant>
    </vt:vector>
  </HeadingPairs>
  <TitlesOfParts>
    <vt:vector size="24" baseType="lpstr">
      <vt:lpstr>Tema de l'Office</vt:lpstr>
      <vt:lpstr>Presentació del PowerPoint</vt:lpstr>
      <vt:lpstr>FINALITAT DE L’INFORME</vt:lpstr>
      <vt:lpstr>DISTRIBUCIÓ DE COMPETÈNCIES:</vt:lpstr>
      <vt:lpstr>FINANÇAMENT DE L’ATENCIÓ RESIDENCIAL: </vt:lpstr>
      <vt:lpstr>CONVENI D’EQUIPAMENTS: </vt:lpstr>
      <vt:lpstr>TIPOLOGIA DE PLACES RESIDENCIALS:</vt:lpstr>
      <vt:lpstr>PLACES EN RESIDÈNCIA I CENTRE DE DIA A BCN CIUTAT  (març 2018, font CSSB): </vt:lpstr>
      <vt:lpstr>DISTRICTES AMB MAJOR CONCENTRACIÓ DE SOL·LICITUDS PER RESIDÈNCIA (abril 2018, font CSSB): </vt:lpstr>
      <vt:lpstr>INCOMPLIMENT DE LA PROGRAMACIÓ TERRITORIAL PREVISTA A BARCELONA PER PART DE LA GENERALITAT: </vt:lpstr>
      <vt:lpstr>SERVEIS D’ACOLLIMENT RESIDENCIAL DE L’AJUNTAMENT I PRESSUPOST 2018 (1):</vt:lpstr>
      <vt:lpstr>Presentació del PowerPoint</vt:lpstr>
      <vt:lpstr>LLISTES D’ESPERA DE RESIDÈNCIES A BCN CIUTAT (març 2018, font CSSB): </vt:lpstr>
      <vt:lpstr>RESUM DE DADES: PLACES, LLISTA D’ESPERA I NECESSITATS </vt:lpstr>
      <vt:lpstr>MOTIUS DE RENÚNCIA DE PLAÇA PÚBLICA EN RESIDÈNCIA FINS AL MAIG 2018: </vt:lpstr>
      <vt:lpstr>LLISTES D’ESPERA DE CENTRES DE DIA A BCN CIUTAT, març 2018 font CSSB: </vt:lpstr>
      <vt:lpstr>IMPACTE ECONÒMIC DEL DÈFICIT DE PLACES RESIDENCIALS PER A PERSONES GRANS: </vt:lpstr>
      <vt:lpstr>COL.LABORACIÓ AJUNTAMENT I GENERALITAT AQUEST MANDAT: </vt:lpstr>
      <vt:lpstr>PROPOSTES A LA GENERALITAT DE CATALUNYA (1): </vt:lpstr>
      <vt:lpstr>Presentació del PowerPoint</vt:lpstr>
      <vt:lpstr>Presentació del PowerPoint</vt:lpstr>
      <vt:lpstr>PROPOSTES A LA GENERALITAT DE CATALUNYA (4): </vt:lpstr>
      <vt:lpstr>PROPOSTES A LA GENERALITAT DE CATALUNYA (5): </vt:lpstr>
      <vt:lpstr>Presentació del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Lluís Girona</dc:creator>
  <cp:lastModifiedBy>Ajuntament de Barcelona</cp:lastModifiedBy>
  <cp:revision>995</cp:revision>
  <cp:lastPrinted>2018-07-03T09:45:57Z</cp:lastPrinted>
  <dcterms:created xsi:type="dcterms:W3CDTF">2014-04-10T07:29:04Z</dcterms:created>
  <dcterms:modified xsi:type="dcterms:W3CDTF">2018-07-04T15:15:41Z</dcterms:modified>
</cp:coreProperties>
</file>