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9" r:id="rId2"/>
    <p:sldId id="284" r:id="rId3"/>
    <p:sldId id="427" r:id="rId4"/>
    <p:sldId id="303" r:id="rId5"/>
    <p:sldId id="411" r:id="rId6"/>
    <p:sldId id="410" r:id="rId7"/>
    <p:sldId id="407" r:id="rId8"/>
    <p:sldId id="408" r:id="rId9"/>
    <p:sldId id="414" r:id="rId10"/>
    <p:sldId id="313" r:id="rId11"/>
    <p:sldId id="419" r:id="rId12"/>
    <p:sldId id="418" r:id="rId13"/>
    <p:sldId id="417" r:id="rId14"/>
    <p:sldId id="314" r:id="rId15"/>
    <p:sldId id="420" r:id="rId16"/>
    <p:sldId id="421" r:id="rId17"/>
    <p:sldId id="422" r:id="rId18"/>
    <p:sldId id="428" r:id="rId19"/>
    <p:sldId id="430" r:id="rId2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ia Pineda" initials="LP" lastIdx="9" clrIdx="0"/>
  <p:cmAuthor id="1" name="Laia Curcoll" initials="L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635"/>
    <a:srgbClr val="990000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86"/>
      </p:cViewPr>
      <p:guideLst>
        <p:guide orient="horz" pos="3521"/>
        <p:guide orient="horz" pos="164"/>
        <p:guide orient="horz" pos="663"/>
        <p:guide orient="horz" pos="799"/>
        <p:guide pos="2880"/>
        <p:guide pos="4241"/>
        <p:guide pos="431"/>
        <p:guide pos="5556"/>
        <p:guide pos="1610"/>
        <p:guide pos="10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2D2F5-F90E-4F70-B6A4-5FD516CCEE16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090C99CC-E6CC-49A0-BF38-338161133115}">
      <dgm:prSet phldrT="[Texto]"/>
      <dgm:spPr/>
      <dgm:t>
        <a:bodyPr/>
        <a:lstStyle/>
        <a:p>
          <a:r>
            <a:rPr lang="ca-ES" b="1" noProof="0" dirty="0" smtClean="0"/>
            <a:t>FASE 1</a:t>
          </a:r>
        </a:p>
        <a:p>
          <a:r>
            <a:rPr lang="ca-ES" b="1" noProof="0" dirty="0" smtClean="0"/>
            <a:t>Enquesta</a:t>
          </a:r>
        </a:p>
        <a:p>
          <a:r>
            <a:rPr lang="ca-ES" noProof="0" dirty="0" smtClean="0"/>
            <a:t>(gener – abril 2017)</a:t>
          </a:r>
          <a:endParaRPr lang="ca-ES" noProof="0" dirty="0"/>
        </a:p>
      </dgm:t>
    </dgm:pt>
    <dgm:pt modelId="{95D12BC4-1F68-4D1E-8C9D-D83871E4DA6B}" type="parTrans" cxnId="{AC9339D2-E390-4816-8A40-82C35A42F194}">
      <dgm:prSet/>
      <dgm:spPr/>
      <dgm:t>
        <a:bodyPr/>
        <a:lstStyle/>
        <a:p>
          <a:endParaRPr lang="ca-ES"/>
        </a:p>
      </dgm:t>
    </dgm:pt>
    <dgm:pt modelId="{690D771A-05B0-4615-8158-4EB861517D2B}" type="sibTrans" cxnId="{AC9339D2-E390-4816-8A40-82C35A42F194}">
      <dgm:prSet/>
      <dgm:spPr/>
      <dgm:t>
        <a:bodyPr/>
        <a:lstStyle/>
        <a:p>
          <a:endParaRPr lang="ca-ES"/>
        </a:p>
      </dgm:t>
    </dgm:pt>
    <dgm:pt modelId="{DD96B511-7157-4C7F-A094-40D82F1D6F59}">
      <dgm:prSet phldrT="[Texto]"/>
      <dgm:spPr/>
      <dgm:t>
        <a:bodyPr/>
        <a:lstStyle/>
        <a:p>
          <a:r>
            <a:rPr lang="ca-ES" b="1" noProof="0" dirty="0" smtClean="0"/>
            <a:t>FASE 2</a:t>
          </a:r>
        </a:p>
        <a:p>
          <a:r>
            <a:rPr lang="ca-ES" b="1" noProof="0" dirty="0" smtClean="0"/>
            <a:t>Procés participatiu</a:t>
          </a:r>
        </a:p>
        <a:p>
          <a:r>
            <a:rPr lang="ca-ES" noProof="0" dirty="0" smtClean="0"/>
            <a:t>(novembre 17 – abril 18)</a:t>
          </a:r>
          <a:endParaRPr lang="ca-ES" noProof="0" dirty="0"/>
        </a:p>
      </dgm:t>
    </dgm:pt>
    <dgm:pt modelId="{772617AF-B919-4219-8229-8CC54B506C79}" type="parTrans" cxnId="{31771ED1-9D25-4053-A29A-97F702F5735F}">
      <dgm:prSet/>
      <dgm:spPr/>
      <dgm:t>
        <a:bodyPr/>
        <a:lstStyle/>
        <a:p>
          <a:endParaRPr lang="ca-ES"/>
        </a:p>
      </dgm:t>
    </dgm:pt>
    <dgm:pt modelId="{67A3271C-F179-48B2-8AF4-DE56C9C80104}" type="sibTrans" cxnId="{31771ED1-9D25-4053-A29A-97F702F5735F}">
      <dgm:prSet/>
      <dgm:spPr/>
      <dgm:t>
        <a:bodyPr/>
        <a:lstStyle/>
        <a:p>
          <a:endParaRPr lang="ca-ES"/>
        </a:p>
      </dgm:t>
    </dgm:pt>
    <dgm:pt modelId="{F68904BA-9870-42B9-AFFF-89141C5E17A1}">
      <dgm:prSet phldrT="[Texto]"/>
      <dgm:spPr/>
      <dgm:t>
        <a:bodyPr/>
        <a:lstStyle/>
        <a:p>
          <a:r>
            <a:rPr lang="ca-ES" b="1" noProof="0" dirty="0" smtClean="0"/>
            <a:t>FASE 3</a:t>
          </a:r>
        </a:p>
        <a:p>
          <a:r>
            <a:rPr lang="ca-ES" b="1" noProof="0" dirty="0" smtClean="0"/>
            <a:t>Agenda propostes</a:t>
          </a:r>
        </a:p>
        <a:p>
          <a:r>
            <a:rPr lang="ca-ES" noProof="0" dirty="0" smtClean="0"/>
            <a:t>(maig –desembre 2018)</a:t>
          </a:r>
          <a:endParaRPr lang="ca-ES" noProof="0" dirty="0"/>
        </a:p>
      </dgm:t>
    </dgm:pt>
    <dgm:pt modelId="{472CE0F5-2E15-49B4-8BE6-5CE8FF75F883}" type="parTrans" cxnId="{4B6FF162-159B-4EE5-B9C5-B94AC30743A1}">
      <dgm:prSet/>
      <dgm:spPr/>
      <dgm:t>
        <a:bodyPr/>
        <a:lstStyle/>
        <a:p>
          <a:endParaRPr lang="ca-ES"/>
        </a:p>
      </dgm:t>
    </dgm:pt>
    <dgm:pt modelId="{667162D6-912A-4771-B8B0-9B159510BEB0}" type="sibTrans" cxnId="{4B6FF162-159B-4EE5-B9C5-B94AC30743A1}">
      <dgm:prSet/>
      <dgm:spPr/>
      <dgm:t>
        <a:bodyPr/>
        <a:lstStyle/>
        <a:p>
          <a:endParaRPr lang="ca-ES"/>
        </a:p>
      </dgm:t>
    </dgm:pt>
    <dgm:pt modelId="{81F10B80-040B-4C31-A1F2-4AEBEBA664B0}" type="pres">
      <dgm:prSet presAssocID="{5DF2D2F5-F90E-4F70-B6A4-5FD516CCEE16}" presName="linearFlow" presStyleCnt="0">
        <dgm:presLayoutVars>
          <dgm:resizeHandles val="exact"/>
        </dgm:presLayoutVars>
      </dgm:prSet>
      <dgm:spPr/>
    </dgm:pt>
    <dgm:pt modelId="{6C547661-9386-421B-926E-7EA3DFFCC07D}" type="pres">
      <dgm:prSet presAssocID="{090C99CC-E6CC-49A0-BF38-3381611331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605F2BC-ACF1-4036-B02F-9DD0F2683D67}" type="pres">
      <dgm:prSet presAssocID="{690D771A-05B0-4615-8158-4EB861517D2B}" presName="sibTrans" presStyleLbl="sibTrans2D1" presStyleIdx="0" presStyleCnt="2"/>
      <dgm:spPr/>
      <dgm:t>
        <a:bodyPr/>
        <a:lstStyle/>
        <a:p>
          <a:endParaRPr lang="ca-ES"/>
        </a:p>
      </dgm:t>
    </dgm:pt>
    <dgm:pt modelId="{6EEF745B-72EC-4096-BBF9-11AB1EE24164}" type="pres">
      <dgm:prSet presAssocID="{690D771A-05B0-4615-8158-4EB861517D2B}" presName="connectorText" presStyleLbl="sibTrans2D1" presStyleIdx="0" presStyleCnt="2"/>
      <dgm:spPr/>
      <dgm:t>
        <a:bodyPr/>
        <a:lstStyle/>
        <a:p>
          <a:endParaRPr lang="ca-ES"/>
        </a:p>
      </dgm:t>
    </dgm:pt>
    <dgm:pt modelId="{B479B555-885A-47AE-88C4-4F575163B552}" type="pres">
      <dgm:prSet presAssocID="{DD96B511-7157-4C7F-A094-40D82F1D6F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542B558-BDCB-48BD-A36E-4089D4657DE2}" type="pres">
      <dgm:prSet presAssocID="{67A3271C-F179-48B2-8AF4-DE56C9C80104}" presName="sibTrans" presStyleLbl="sibTrans2D1" presStyleIdx="1" presStyleCnt="2"/>
      <dgm:spPr/>
      <dgm:t>
        <a:bodyPr/>
        <a:lstStyle/>
        <a:p>
          <a:endParaRPr lang="ca-ES"/>
        </a:p>
      </dgm:t>
    </dgm:pt>
    <dgm:pt modelId="{9FF4F3CB-BCAF-418D-9517-2E3DB167E7E2}" type="pres">
      <dgm:prSet presAssocID="{67A3271C-F179-48B2-8AF4-DE56C9C80104}" presName="connectorText" presStyleLbl="sibTrans2D1" presStyleIdx="1" presStyleCnt="2"/>
      <dgm:spPr/>
      <dgm:t>
        <a:bodyPr/>
        <a:lstStyle/>
        <a:p>
          <a:endParaRPr lang="ca-ES"/>
        </a:p>
      </dgm:t>
    </dgm:pt>
    <dgm:pt modelId="{A464F092-32A9-4D48-824A-BCBD9F704C55}" type="pres">
      <dgm:prSet presAssocID="{F68904BA-9870-42B9-AFFF-89141C5E17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B6FF162-159B-4EE5-B9C5-B94AC30743A1}" srcId="{5DF2D2F5-F90E-4F70-B6A4-5FD516CCEE16}" destId="{F68904BA-9870-42B9-AFFF-89141C5E17A1}" srcOrd="2" destOrd="0" parTransId="{472CE0F5-2E15-49B4-8BE6-5CE8FF75F883}" sibTransId="{667162D6-912A-4771-B8B0-9B159510BEB0}"/>
    <dgm:cxn modelId="{B85C3C45-E34A-467B-A0D1-318BBCA7D42F}" type="presOf" srcId="{F68904BA-9870-42B9-AFFF-89141C5E17A1}" destId="{A464F092-32A9-4D48-824A-BCBD9F704C55}" srcOrd="0" destOrd="0" presId="urn:microsoft.com/office/officeart/2005/8/layout/process2"/>
    <dgm:cxn modelId="{42ABD314-1052-4A43-80B2-E7EC93F1BF75}" type="presOf" srcId="{67A3271C-F179-48B2-8AF4-DE56C9C80104}" destId="{C542B558-BDCB-48BD-A36E-4089D4657DE2}" srcOrd="0" destOrd="0" presId="urn:microsoft.com/office/officeart/2005/8/layout/process2"/>
    <dgm:cxn modelId="{8D1DB851-2703-4C0C-B789-00479B932912}" type="presOf" srcId="{090C99CC-E6CC-49A0-BF38-338161133115}" destId="{6C547661-9386-421B-926E-7EA3DFFCC07D}" srcOrd="0" destOrd="0" presId="urn:microsoft.com/office/officeart/2005/8/layout/process2"/>
    <dgm:cxn modelId="{31771ED1-9D25-4053-A29A-97F702F5735F}" srcId="{5DF2D2F5-F90E-4F70-B6A4-5FD516CCEE16}" destId="{DD96B511-7157-4C7F-A094-40D82F1D6F59}" srcOrd="1" destOrd="0" parTransId="{772617AF-B919-4219-8229-8CC54B506C79}" sibTransId="{67A3271C-F179-48B2-8AF4-DE56C9C80104}"/>
    <dgm:cxn modelId="{484E0A5E-17B0-42AA-9132-0C95E309156B}" type="presOf" srcId="{67A3271C-F179-48B2-8AF4-DE56C9C80104}" destId="{9FF4F3CB-BCAF-418D-9517-2E3DB167E7E2}" srcOrd="1" destOrd="0" presId="urn:microsoft.com/office/officeart/2005/8/layout/process2"/>
    <dgm:cxn modelId="{AC9339D2-E390-4816-8A40-82C35A42F194}" srcId="{5DF2D2F5-F90E-4F70-B6A4-5FD516CCEE16}" destId="{090C99CC-E6CC-49A0-BF38-338161133115}" srcOrd="0" destOrd="0" parTransId="{95D12BC4-1F68-4D1E-8C9D-D83871E4DA6B}" sibTransId="{690D771A-05B0-4615-8158-4EB861517D2B}"/>
    <dgm:cxn modelId="{1E4944E4-89D3-4D77-9853-72CD498F1049}" type="presOf" srcId="{DD96B511-7157-4C7F-A094-40D82F1D6F59}" destId="{B479B555-885A-47AE-88C4-4F575163B552}" srcOrd="0" destOrd="0" presId="urn:microsoft.com/office/officeart/2005/8/layout/process2"/>
    <dgm:cxn modelId="{5C2E6A72-D7F2-4DBB-8CB7-8FAF9AD7E8E4}" type="presOf" srcId="{690D771A-05B0-4615-8158-4EB861517D2B}" destId="{A605F2BC-ACF1-4036-B02F-9DD0F2683D67}" srcOrd="0" destOrd="0" presId="urn:microsoft.com/office/officeart/2005/8/layout/process2"/>
    <dgm:cxn modelId="{392DA0B7-1C7A-422F-B48A-9157EA3B0287}" type="presOf" srcId="{690D771A-05B0-4615-8158-4EB861517D2B}" destId="{6EEF745B-72EC-4096-BBF9-11AB1EE24164}" srcOrd="1" destOrd="0" presId="urn:microsoft.com/office/officeart/2005/8/layout/process2"/>
    <dgm:cxn modelId="{2D5AFC6B-0DB4-4375-96AB-8C9E358F94F1}" type="presOf" srcId="{5DF2D2F5-F90E-4F70-B6A4-5FD516CCEE16}" destId="{81F10B80-040B-4C31-A1F2-4AEBEBA664B0}" srcOrd="0" destOrd="0" presId="urn:microsoft.com/office/officeart/2005/8/layout/process2"/>
    <dgm:cxn modelId="{5E0B0B4D-4E08-4BF0-9146-53A5E39BAB66}" type="presParOf" srcId="{81F10B80-040B-4C31-A1F2-4AEBEBA664B0}" destId="{6C547661-9386-421B-926E-7EA3DFFCC07D}" srcOrd="0" destOrd="0" presId="urn:microsoft.com/office/officeart/2005/8/layout/process2"/>
    <dgm:cxn modelId="{83373C5B-62DC-435A-B9DC-67C7ECF66F13}" type="presParOf" srcId="{81F10B80-040B-4C31-A1F2-4AEBEBA664B0}" destId="{A605F2BC-ACF1-4036-B02F-9DD0F2683D67}" srcOrd="1" destOrd="0" presId="urn:microsoft.com/office/officeart/2005/8/layout/process2"/>
    <dgm:cxn modelId="{1DF09C74-2404-41B1-855B-AE14709853DC}" type="presParOf" srcId="{A605F2BC-ACF1-4036-B02F-9DD0F2683D67}" destId="{6EEF745B-72EC-4096-BBF9-11AB1EE24164}" srcOrd="0" destOrd="0" presId="urn:microsoft.com/office/officeart/2005/8/layout/process2"/>
    <dgm:cxn modelId="{77A36CCB-E0D3-45D7-8994-D391C0CEAF49}" type="presParOf" srcId="{81F10B80-040B-4C31-A1F2-4AEBEBA664B0}" destId="{B479B555-885A-47AE-88C4-4F575163B552}" srcOrd="2" destOrd="0" presId="urn:microsoft.com/office/officeart/2005/8/layout/process2"/>
    <dgm:cxn modelId="{27441DAF-04B7-43BA-905E-CD0232418BD7}" type="presParOf" srcId="{81F10B80-040B-4C31-A1F2-4AEBEBA664B0}" destId="{C542B558-BDCB-48BD-A36E-4089D4657DE2}" srcOrd="3" destOrd="0" presId="urn:microsoft.com/office/officeart/2005/8/layout/process2"/>
    <dgm:cxn modelId="{B4D49D10-9C42-48FF-B5EC-41607112F356}" type="presParOf" srcId="{C542B558-BDCB-48BD-A36E-4089D4657DE2}" destId="{9FF4F3CB-BCAF-418D-9517-2E3DB167E7E2}" srcOrd="0" destOrd="0" presId="urn:microsoft.com/office/officeart/2005/8/layout/process2"/>
    <dgm:cxn modelId="{42785EF6-0666-4759-9AC5-E2FDB20BE3FF}" type="presParOf" srcId="{81F10B80-040B-4C31-A1F2-4AEBEBA664B0}" destId="{A464F092-32A9-4D48-824A-BCBD9F704C5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47661-9386-421B-926E-7EA3DFFCC07D}">
      <dsp:nvSpPr>
        <dsp:cNvPr id="0" name=""/>
        <dsp:cNvSpPr/>
      </dsp:nvSpPr>
      <dsp:spPr>
        <a:xfrm>
          <a:off x="194615" y="0"/>
          <a:ext cx="2101651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noProof="0" dirty="0" smtClean="0"/>
            <a:t>FASE 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noProof="0" dirty="0" smtClean="0"/>
            <a:t>Enquesta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noProof="0" dirty="0" smtClean="0"/>
            <a:t>(gener – abril 2017)</a:t>
          </a:r>
          <a:endParaRPr lang="ca-ES" sz="1500" kern="1200" noProof="0" dirty="0"/>
        </a:p>
      </dsp:txBody>
      <dsp:txXfrm>
        <a:off x="224373" y="29758"/>
        <a:ext cx="2042135" cy="956484"/>
      </dsp:txXfrm>
    </dsp:sp>
    <dsp:sp modelId="{A605F2BC-ACF1-4036-B02F-9DD0F2683D67}">
      <dsp:nvSpPr>
        <dsp:cNvPr id="0" name=""/>
        <dsp:cNvSpPr/>
      </dsp:nvSpPr>
      <dsp:spPr>
        <a:xfrm rot="5400000">
          <a:off x="1054941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200" kern="1200"/>
        </a:p>
      </dsp:txBody>
      <dsp:txXfrm rot="-5400000">
        <a:off x="1108281" y="1079499"/>
        <a:ext cx="274320" cy="266699"/>
      </dsp:txXfrm>
    </dsp:sp>
    <dsp:sp modelId="{B479B555-885A-47AE-88C4-4F575163B552}">
      <dsp:nvSpPr>
        <dsp:cNvPr id="0" name=""/>
        <dsp:cNvSpPr/>
      </dsp:nvSpPr>
      <dsp:spPr>
        <a:xfrm>
          <a:off x="194615" y="1523999"/>
          <a:ext cx="2101651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noProof="0" dirty="0" smtClean="0"/>
            <a:t>FASE 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noProof="0" dirty="0" smtClean="0"/>
            <a:t>Procés participatiu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noProof="0" dirty="0" smtClean="0"/>
            <a:t>(novembre 17 – abril 18)</a:t>
          </a:r>
          <a:endParaRPr lang="ca-ES" sz="1500" kern="1200" noProof="0" dirty="0"/>
        </a:p>
      </dsp:txBody>
      <dsp:txXfrm>
        <a:off x="224373" y="1553757"/>
        <a:ext cx="2042135" cy="956484"/>
      </dsp:txXfrm>
    </dsp:sp>
    <dsp:sp modelId="{C542B558-BDCB-48BD-A36E-4089D4657DE2}">
      <dsp:nvSpPr>
        <dsp:cNvPr id="0" name=""/>
        <dsp:cNvSpPr/>
      </dsp:nvSpPr>
      <dsp:spPr>
        <a:xfrm rot="5400000">
          <a:off x="1054941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200" kern="1200"/>
        </a:p>
      </dsp:txBody>
      <dsp:txXfrm rot="-5400000">
        <a:off x="1108281" y="2603499"/>
        <a:ext cx="274320" cy="266700"/>
      </dsp:txXfrm>
    </dsp:sp>
    <dsp:sp modelId="{A464F092-32A9-4D48-824A-BCBD9F704C55}">
      <dsp:nvSpPr>
        <dsp:cNvPr id="0" name=""/>
        <dsp:cNvSpPr/>
      </dsp:nvSpPr>
      <dsp:spPr>
        <a:xfrm>
          <a:off x="194615" y="3047999"/>
          <a:ext cx="2101651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noProof="0" dirty="0" smtClean="0"/>
            <a:t>FASE 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noProof="0" dirty="0" smtClean="0"/>
            <a:t>Agenda propostes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noProof="0" dirty="0" smtClean="0"/>
            <a:t>(maig –desembre 2018)</a:t>
          </a:r>
          <a:endParaRPr lang="ca-ES" sz="1500" kern="1200" noProof="0" dirty="0"/>
        </a:p>
      </dsp:txBody>
      <dsp:txXfrm>
        <a:off x="224373" y="3077757"/>
        <a:ext cx="2042135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A3C5B-A958-456C-9B6A-4CBB4631A421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DFB70-B993-41D6-ACEE-65A29D8767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785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0E95-DB8B-43CC-86E1-CA1551E5EBA9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0F8A-039C-4310-9FD5-1B386A05F8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89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0F8A-039C-4310-9FD5-1B386A05F88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3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3555-6E1B-7149-8AD3-CD9C9462C43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://www.isciweb.org/?CategoryID=158" TargetMode="Externa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ia Curcoll\Dropbox (Institut Infància)\COMUNICACIO\imatges i fotografies\Imatges originals comprades\shutterstock_361929473_projectebene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6" y="4437112"/>
            <a:ext cx="9121180" cy="91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aia Curcoll\Dropbox (Institut Infància)\COMUNICACIO\imatges i fotografies\Imatges originals comprades\shutterstock_361929473_projectebene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12460"/>
            <a:ext cx="9121180" cy="91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264886" y="1340768"/>
            <a:ext cx="8636052" cy="2826410"/>
            <a:chOff x="264886" y="516695"/>
            <a:chExt cx="8636052" cy="2826410"/>
          </a:xfrm>
        </p:grpSpPr>
        <p:grpSp>
          <p:nvGrpSpPr>
            <p:cNvPr id="5" name="4 Grupo"/>
            <p:cNvGrpSpPr/>
            <p:nvPr/>
          </p:nvGrpSpPr>
          <p:grpSpPr>
            <a:xfrm>
              <a:off x="264886" y="516695"/>
              <a:ext cx="7691490" cy="2826410"/>
              <a:chOff x="294726" y="1103412"/>
              <a:chExt cx="5638714" cy="2826410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510086" y="1103412"/>
                <a:ext cx="5423354" cy="106686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a-ES" sz="3200" b="1" dirty="0" smtClean="0"/>
                  <a:t>Enquesta de </a:t>
                </a:r>
                <a:r>
                  <a:rPr lang="ca-ES" sz="3200" b="1" dirty="0"/>
                  <a:t>benestar subjectiu de la infància a </a:t>
                </a:r>
                <a:r>
                  <a:rPr lang="ca-ES" sz="3200" b="1" dirty="0" smtClean="0"/>
                  <a:t>Barcelona</a:t>
                </a:r>
              </a:p>
              <a:p>
                <a:pPr algn="l"/>
                <a:r>
                  <a:rPr lang="ca-ES" sz="3200" dirty="0" smtClean="0"/>
                  <a:t>Primeres dades</a:t>
                </a:r>
              </a:p>
              <a:p>
                <a:pPr algn="l"/>
                <a:endParaRPr lang="ca-ES" sz="1200" b="1" i="1" dirty="0"/>
              </a:p>
              <a:p>
                <a:pPr algn="l"/>
                <a:r>
                  <a:rPr lang="ca-ES" sz="2000" b="1" i="1" dirty="0" smtClean="0"/>
                  <a:t> </a:t>
                </a:r>
                <a:endParaRPr lang="ca-ES" sz="2000" b="1" i="1" dirty="0"/>
              </a:p>
              <a:p>
                <a:pPr algn="l"/>
                <a:endParaRPr lang="ca-ES" sz="2400" b="1" i="1" dirty="0"/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294726" y="2436240"/>
                <a:ext cx="5423354" cy="149358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82563" algn="l"/>
                <a:endParaRPr lang="es-ES_tradnl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840284" y="2798310"/>
                <a:ext cx="40324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563" algn="ctr"/>
                <a:endParaRPr lang="es-ES" sz="2000" b="1" dirty="0" smtClean="0">
                  <a:cs typeface="Calibri"/>
                </a:endParaRPr>
              </a:p>
              <a:p>
                <a:pPr marL="182563" algn="ctr"/>
                <a:endParaRPr lang="ca-ES" sz="2400" b="1" dirty="0">
                  <a:cs typeface="Calibri"/>
                </a:endParaRPr>
              </a:p>
            </p:txBody>
          </p:sp>
        </p:grpSp>
        <p:sp>
          <p:nvSpPr>
            <p:cNvPr id="10" name="9 Rectángulo"/>
            <p:cNvSpPr/>
            <p:nvPr/>
          </p:nvSpPr>
          <p:spPr>
            <a:xfrm>
              <a:off x="683568" y="2183686"/>
              <a:ext cx="2448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50"/>
              <a:r>
                <a:rPr lang="ca-ES" b="1" dirty="0" smtClean="0">
                  <a:solidFill>
                    <a:srgbClr val="D01742"/>
                  </a:solidFill>
                  <a:cs typeface="Calibri"/>
                </a:rPr>
                <a:t>13 de novembre 2017</a:t>
              </a:r>
              <a:endParaRPr lang="ca-ES" b="1" dirty="0">
                <a:solidFill>
                  <a:srgbClr val="D01742"/>
                </a:solidFill>
                <a:cs typeface="Calibri"/>
              </a:endParaRPr>
            </a:p>
          </p:txBody>
        </p:sp>
        <p:pic>
          <p:nvPicPr>
            <p:cNvPr id="11" name="Picture 5" descr="C:\Users\LPineda\Dropbox (Institut Infància)\COMUNICACIO\logos altres institucions\ajuntament de Barcelona\Llimes_reduides-15_CMY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97" y="2641286"/>
              <a:ext cx="1872208" cy="70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LPineda\Dropbox (Institut Infància)\EQUIP\OFICINA\2. Comunicacio\logo\logo\logo sol\logo_institut_infancia_adolescencia_colo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641286"/>
              <a:ext cx="1664642" cy="67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70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043608" y="437763"/>
            <a:ext cx="735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2400" b="1" dirty="0" smtClean="0">
                <a:solidFill>
                  <a:srgbClr val="7DA635"/>
                </a:solidFill>
              </a:rPr>
              <a:t>Malgrat l’àmplia majoria expressa molta satisfacció global amb la vida, 3 </a:t>
            </a:r>
            <a:r>
              <a:rPr lang="ca-ES" sz="2400" b="1" dirty="0">
                <a:solidFill>
                  <a:srgbClr val="7DA635"/>
                </a:solidFill>
              </a:rPr>
              <a:t>de cada 10 infants </a:t>
            </a:r>
            <a:r>
              <a:rPr lang="ca-ES" sz="2400" b="1" dirty="0" smtClean="0">
                <a:solidFill>
                  <a:srgbClr val="7DA635"/>
                </a:solidFill>
              </a:rPr>
              <a:t>no ho estan prou</a:t>
            </a:r>
            <a:endParaRPr lang="ca-ES" sz="2400" b="1" dirty="0">
              <a:solidFill>
                <a:srgbClr val="7DA635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040994" y="3133346"/>
            <a:ext cx="7551666" cy="2151762"/>
            <a:chOff x="820632" y="3068960"/>
            <a:chExt cx="7423307" cy="1826632"/>
          </a:xfrm>
        </p:grpSpPr>
        <p:grpSp>
          <p:nvGrpSpPr>
            <p:cNvPr id="24" name="23 Grupo"/>
            <p:cNvGrpSpPr>
              <a:grpSpLocks noChangeAspect="1"/>
            </p:cNvGrpSpPr>
            <p:nvPr/>
          </p:nvGrpSpPr>
          <p:grpSpPr>
            <a:xfrm>
              <a:off x="820632" y="3068960"/>
              <a:ext cx="7423307" cy="1826632"/>
              <a:chOff x="861666" y="3379341"/>
              <a:chExt cx="6761163" cy="1663700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666" y="3379341"/>
                <a:ext cx="6761163" cy="1663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8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" t="72500" r="1733" b="8370"/>
              <a:stretch/>
            </p:blipFill>
            <p:spPr bwMode="auto">
              <a:xfrm>
                <a:off x="1010493" y="4704506"/>
                <a:ext cx="6469094" cy="269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" name="Picture 2" descr="C:\Users\Laia Curcoll\Dropbox (Institut Infància)\PROJECTES\2_RECERQUES\Benestar subjectiu\2_CONEIXEMENT\c_ANALISI\1.Informe Definitiu\Cos informe\gens poc bastant mol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451422"/>
              <a:ext cx="2880320" cy="388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10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9014" y="1183097"/>
            <a:ext cx="790961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ca-E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endParaRPr lang="ca-ES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es-ES" sz="1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86498" y="5590803"/>
            <a:ext cx="730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El 8 % dels infants expressen estar poc o gens satisfets amb la seva vida en global. </a:t>
            </a:r>
            <a:r>
              <a:rPr lang="ca-ES" dirty="0" smtClean="0"/>
              <a:t>Aquest grup d’infants cal prestar una </a:t>
            </a:r>
            <a:r>
              <a:rPr lang="ca-ES" dirty="0"/>
              <a:t>atenció </a:t>
            </a:r>
            <a:r>
              <a:rPr lang="ca-ES" dirty="0" smtClean="0"/>
              <a:t>especial.</a:t>
            </a:r>
            <a:endParaRPr lang="ca-ES" dirty="0"/>
          </a:p>
        </p:txBody>
      </p:sp>
      <p:sp>
        <p:nvSpPr>
          <p:cNvPr id="7" name="6 Rectángulo"/>
          <p:cNvSpPr/>
          <p:nvPr/>
        </p:nvSpPr>
        <p:spPr>
          <a:xfrm>
            <a:off x="1043608" y="1501371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D’acord amb l’optimisme vital l’informe agrupa les 4 categories </a:t>
            </a:r>
            <a:r>
              <a:rPr lang="ca-ES" dirty="0" smtClean="0"/>
              <a:t>en </a:t>
            </a:r>
            <a:r>
              <a:rPr lang="ca-ES" dirty="0"/>
              <a:t>dos grans grups de respostes dels infants </a:t>
            </a:r>
          </a:p>
          <a:p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els no prou satisfets (gens-poc-bastant: 0 a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i els molt satisfets (9 i 10)</a:t>
            </a:r>
          </a:p>
        </p:txBody>
      </p:sp>
      <p:pic>
        <p:nvPicPr>
          <p:cNvPr id="22" name="21 Imagen" descr="C:\Users\LPineda\Dropbox (Institut Infància)\COMUNICACIO\identitat grafica\elements gràfics\numeros_institut_infancia\3_ver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1746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211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163892" y="577215"/>
            <a:ext cx="7162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err="1" smtClean="0">
                <a:solidFill>
                  <a:srgbClr val="7DA635"/>
                </a:solidFill>
              </a:rPr>
              <a:t>Expressen</a:t>
            </a:r>
            <a:r>
              <a:rPr lang="es-ES" sz="2400" b="1" dirty="0" smtClean="0">
                <a:solidFill>
                  <a:srgbClr val="7DA635"/>
                </a:solidFill>
              </a:rPr>
              <a:t> similar </a:t>
            </a:r>
            <a:r>
              <a:rPr lang="es-ES" sz="2400" b="1" dirty="0" err="1" smtClean="0">
                <a:solidFill>
                  <a:srgbClr val="7DA635"/>
                </a:solidFill>
              </a:rPr>
              <a:t>satisfacció</a:t>
            </a:r>
            <a:r>
              <a:rPr lang="es-ES" sz="2400" b="1" dirty="0" smtClean="0">
                <a:solidFill>
                  <a:srgbClr val="7DA635"/>
                </a:solidFill>
              </a:rPr>
              <a:t> global </a:t>
            </a:r>
            <a:r>
              <a:rPr lang="es-ES" sz="2400" b="1" dirty="0" err="1" smtClean="0">
                <a:solidFill>
                  <a:srgbClr val="7DA635"/>
                </a:solidFill>
              </a:rPr>
              <a:t>amb</a:t>
            </a:r>
            <a:r>
              <a:rPr lang="es-ES" sz="2400" b="1" dirty="0" smtClean="0">
                <a:solidFill>
                  <a:srgbClr val="7DA635"/>
                </a:solidFill>
              </a:rPr>
              <a:t> la vida </a:t>
            </a:r>
            <a:r>
              <a:rPr lang="es-ES" sz="2400" b="1" dirty="0" err="1" smtClean="0">
                <a:solidFill>
                  <a:srgbClr val="7DA635"/>
                </a:solidFill>
              </a:rPr>
              <a:t>segons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sexe</a:t>
            </a:r>
            <a:r>
              <a:rPr lang="es-ES" sz="2400" b="1" dirty="0" smtClean="0">
                <a:solidFill>
                  <a:srgbClr val="7DA635"/>
                </a:solidFill>
              </a:rPr>
              <a:t>, </a:t>
            </a:r>
            <a:r>
              <a:rPr lang="es-ES" sz="2400" b="1" dirty="0" err="1" smtClean="0">
                <a:solidFill>
                  <a:srgbClr val="7DA635"/>
                </a:solidFill>
              </a:rPr>
              <a:t>però</a:t>
            </a:r>
            <a:r>
              <a:rPr lang="es-ES" sz="2400" b="1" dirty="0" smtClean="0">
                <a:solidFill>
                  <a:srgbClr val="7DA635"/>
                </a:solidFill>
              </a:rPr>
              <a:t> dispar </a:t>
            </a:r>
            <a:r>
              <a:rPr lang="es-ES" sz="2400" b="1" dirty="0" err="1" smtClean="0">
                <a:solidFill>
                  <a:srgbClr val="7DA635"/>
                </a:solidFill>
              </a:rPr>
              <a:t>segons</a:t>
            </a:r>
            <a:r>
              <a:rPr lang="es-ES" sz="2400" b="1" dirty="0" smtClean="0">
                <a:solidFill>
                  <a:srgbClr val="7DA635"/>
                </a:solidFill>
              </a:rPr>
              <a:t> renda </a:t>
            </a:r>
            <a:r>
              <a:rPr lang="es-ES" sz="2400" b="1" dirty="0" err="1" smtClean="0">
                <a:solidFill>
                  <a:srgbClr val="7DA635"/>
                </a:solidFill>
              </a:rPr>
              <a:t>dels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barris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on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viuen</a:t>
            </a:r>
            <a:endParaRPr lang="ca-ES" sz="2400" b="1" dirty="0">
              <a:solidFill>
                <a:srgbClr val="7DA635"/>
              </a:solidFill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11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9014" y="1183097"/>
            <a:ext cx="790961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ca-E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endParaRPr lang="ca-ES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es-ES" sz="1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993431" y="1693900"/>
            <a:ext cx="2945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smtClean="0"/>
              <a:t>No hi ha diferències significatives entre els </a:t>
            </a:r>
            <a:r>
              <a:rPr lang="ca-ES" sz="1600" b="1" dirty="0" err="1" smtClean="0"/>
              <a:t>els</a:t>
            </a:r>
            <a:r>
              <a:rPr lang="ca-ES" sz="1600" b="1" dirty="0" smtClean="0"/>
              <a:t> nens (31%) i les nenes (30%) </a:t>
            </a:r>
            <a:r>
              <a:rPr lang="ca-ES" sz="1600" dirty="0" smtClean="0"/>
              <a:t>que expressen no prou satisfacció.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51048" y="3867327"/>
            <a:ext cx="2972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smtClean="0"/>
              <a:t>Entre els infants que expressen no estar prou satisfets hi ha 6 punts de diferència segons la renda familiar mitjana disponible dels barris on viuen: </a:t>
            </a:r>
            <a:r>
              <a:rPr lang="ca-ES" sz="1600" b="1" dirty="0" smtClean="0"/>
              <a:t>un 27% dels que viuen en barris de rendes altes i un 33% als barris de rendes baixes. </a:t>
            </a:r>
            <a:endParaRPr lang="ca-ES" sz="1600" b="1" dirty="0"/>
          </a:p>
        </p:txBody>
      </p:sp>
      <p:grpSp>
        <p:nvGrpSpPr>
          <p:cNvPr id="2" name="1 Grupo"/>
          <p:cNvGrpSpPr/>
          <p:nvPr/>
        </p:nvGrpSpPr>
        <p:grpSpPr>
          <a:xfrm>
            <a:off x="4211960" y="3867327"/>
            <a:ext cx="3794512" cy="2822896"/>
            <a:chOff x="5126625" y="1823338"/>
            <a:chExt cx="3870169" cy="2768057"/>
          </a:xfrm>
        </p:grpSpPr>
        <p:pic>
          <p:nvPicPr>
            <p:cNvPr id="12" name="11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625" y="1823338"/>
              <a:ext cx="3870169" cy="2768057"/>
            </a:xfrm>
            <a:prstGeom prst="rect">
              <a:avLst/>
            </a:prstGeom>
            <a:noFill/>
          </p:spPr>
        </p:pic>
        <p:pic>
          <p:nvPicPr>
            <p:cNvPr id="15" name="Picture 2" descr="C:\Users\Laia Curcoll\Dropbox (Institut Infància)\PROJECTES\2_RECERQUES\Benestar subjectiu\2_CONEIXEMENT\c_ANALISI\1.Informe Definitiu\Cos informe\gens poc bastant mol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390102"/>
              <a:ext cx="1368151" cy="18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4211960" y="1693900"/>
            <a:ext cx="3794879" cy="1954566"/>
            <a:chOff x="5107472" y="4785821"/>
            <a:chExt cx="3870169" cy="1897065"/>
          </a:xfrm>
        </p:grpSpPr>
        <p:pic>
          <p:nvPicPr>
            <p:cNvPr id="10" name="9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472" y="4785821"/>
              <a:ext cx="3870169" cy="1897065"/>
            </a:xfrm>
            <a:prstGeom prst="rect">
              <a:avLst/>
            </a:prstGeom>
            <a:noFill/>
          </p:spPr>
        </p:pic>
        <p:pic>
          <p:nvPicPr>
            <p:cNvPr id="16" name="Picture 2" descr="C:\Users\Laia Curcoll\Dropbox (Institut Infància)\PROJECTES\2_RECERQUES\Benestar subjectiu\2_CONEIXEMENT\c_ANALISI\1.Informe Definitiu\Cos informe\gens poc bastant mol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480" y="6452715"/>
              <a:ext cx="1368151" cy="18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20 Imagen" descr="C:\Users\LPineda\Dropbox (Institut Infància)\COMUNICACIO\identitat grafica\elements gràfics\numeros_institut_infancia\4_ver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8" y="476672"/>
            <a:ext cx="706758" cy="969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67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12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9014" y="1183097"/>
            <a:ext cx="790961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ca-E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endParaRPr lang="ca-ES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es-ES" sz="1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75917" y="2260487"/>
            <a:ext cx="25669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/>
              <a:t>Entre els </a:t>
            </a:r>
            <a:r>
              <a:rPr lang="ca-ES" sz="1600" dirty="0" smtClean="0"/>
              <a:t>que no </a:t>
            </a:r>
            <a:r>
              <a:rPr lang="ca-ES" sz="1600" dirty="0"/>
              <a:t>estar prou satisfets amb la seva vida en </a:t>
            </a:r>
            <a:r>
              <a:rPr lang="ca-ES" sz="1600" dirty="0" smtClean="0"/>
              <a:t>global hi ha 11 </a:t>
            </a:r>
            <a:r>
              <a:rPr lang="ca-ES" sz="1600" dirty="0"/>
              <a:t>punts </a:t>
            </a:r>
            <a:r>
              <a:rPr lang="ca-ES" sz="1600" dirty="0" smtClean="0"/>
              <a:t>de diferència entre els </a:t>
            </a:r>
            <a:r>
              <a:rPr lang="ca-ES" sz="1600" dirty="0"/>
              <a:t>infants </a:t>
            </a:r>
            <a:r>
              <a:rPr lang="ca-ES" sz="1600" dirty="0" smtClean="0"/>
              <a:t>que van a l’escola a </a:t>
            </a:r>
            <a:r>
              <a:rPr lang="ca-ES" sz="1600" b="1" dirty="0" smtClean="0"/>
              <a:t>Sant Andreu i a Ciutat </a:t>
            </a:r>
            <a:r>
              <a:rPr lang="ca-ES" sz="1600" b="1" dirty="0"/>
              <a:t>Vella (</a:t>
            </a:r>
            <a:r>
              <a:rPr lang="ca-ES" sz="1600" b="1" dirty="0" smtClean="0"/>
              <a:t>35 %) </a:t>
            </a:r>
            <a:r>
              <a:rPr lang="ca-ES" sz="1600" dirty="0" smtClean="0"/>
              <a:t>i els que van a </a:t>
            </a:r>
            <a:r>
              <a:rPr lang="ca-ES" sz="1600" b="1" dirty="0" smtClean="0"/>
              <a:t>Sarrià-Sant </a:t>
            </a:r>
            <a:r>
              <a:rPr lang="ca-ES" sz="1600" b="1" dirty="0"/>
              <a:t>Gervasi (</a:t>
            </a:r>
            <a:r>
              <a:rPr lang="ca-ES" sz="1600" b="1" dirty="0" smtClean="0"/>
              <a:t>24 %)</a:t>
            </a:r>
            <a:endParaRPr lang="ca-ES" sz="1600" b="1" dirty="0"/>
          </a:p>
        </p:txBody>
      </p:sp>
      <p:sp>
        <p:nvSpPr>
          <p:cNvPr id="11" name="10 Rectángulo"/>
          <p:cNvSpPr/>
          <p:nvPr/>
        </p:nvSpPr>
        <p:spPr>
          <a:xfrm>
            <a:off x="1081617" y="431198"/>
            <a:ext cx="7162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7DA635"/>
                </a:solidFill>
              </a:rPr>
              <a:t>Hi ha </a:t>
            </a:r>
            <a:r>
              <a:rPr lang="es-ES" sz="2400" b="1" dirty="0" err="1" smtClean="0">
                <a:solidFill>
                  <a:srgbClr val="7DA635"/>
                </a:solidFill>
              </a:rPr>
              <a:t>diferències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significatives</a:t>
            </a:r>
            <a:r>
              <a:rPr lang="es-ES" sz="2400" b="1" dirty="0" smtClean="0">
                <a:solidFill>
                  <a:srgbClr val="7DA635"/>
                </a:solidFill>
              </a:rPr>
              <a:t> en la </a:t>
            </a:r>
            <a:r>
              <a:rPr lang="es-ES" sz="2400" b="1" dirty="0" err="1" smtClean="0">
                <a:solidFill>
                  <a:srgbClr val="7DA635"/>
                </a:solidFill>
              </a:rPr>
              <a:t>satisfacció</a:t>
            </a:r>
            <a:r>
              <a:rPr lang="es-ES" sz="2400" b="1" dirty="0" smtClean="0">
                <a:solidFill>
                  <a:srgbClr val="7DA635"/>
                </a:solidFill>
              </a:rPr>
              <a:t> global </a:t>
            </a:r>
            <a:r>
              <a:rPr lang="es-ES" sz="2400" b="1" dirty="0" err="1" smtClean="0">
                <a:solidFill>
                  <a:srgbClr val="7DA635"/>
                </a:solidFill>
              </a:rPr>
              <a:t>amb</a:t>
            </a:r>
            <a:r>
              <a:rPr lang="es-ES" sz="2400" b="1" dirty="0" smtClean="0">
                <a:solidFill>
                  <a:srgbClr val="7DA635"/>
                </a:solidFill>
              </a:rPr>
              <a:t> la vida </a:t>
            </a:r>
            <a:r>
              <a:rPr lang="es-ES" sz="2400" b="1" dirty="0" err="1" smtClean="0">
                <a:solidFill>
                  <a:srgbClr val="7DA635"/>
                </a:solidFill>
              </a:rPr>
              <a:t>segons</a:t>
            </a:r>
            <a:r>
              <a:rPr lang="es-ES" sz="2400" b="1" dirty="0" smtClean="0">
                <a:solidFill>
                  <a:srgbClr val="7DA635"/>
                </a:solidFill>
              </a:rPr>
              <a:t> el </a:t>
            </a:r>
            <a:r>
              <a:rPr lang="es-ES" sz="2400" b="1" dirty="0" err="1" smtClean="0">
                <a:solidFill>
                  <a:srgbClr val="7DA635"/>
                </a:solidFill>
              </a:rPr>
              <a:t>districte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on</a:t>
            </a:r>
            <a:r>
              <a:rPr lang="es-ES" sz="2400" b="1" dirty="0" smtClean="0">
                <a:solidFill>
                  <a:srgbClr val="7DA635"/>
                </a:solidFill>
              </a:rPr>
              <a:t> van a </a:t>
            </a:r>
            <a:r>
              <a:rPr lang="es-ES" sz="2400" b="1" dirty="0" err="1" smtClean="0">
                <a:solidFill>
                  <a:srgbClr val="7DA635"/>
                </a:solidFill>
              </a:rPr>
              <a:t>l’escola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endParaRPr lang="ca-ES" sz="2400" b="1" dirty="0">
              <a:solidFill>
                <a:srgbClr val="7DA635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635896" y="1412777"/>
            <a:ext cx="5298038" cy="5168242"/>
            <a:chOff x="4448058" y="1988840"/>
            <a:chExt cx="4653716" cy="4592178"/>
          </a:xfrm>
        </p:grpSpPr>
        <p:pic>
          <p:nvPicPr>
            <p:cNvPr id="28" name="27 Image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058" y="1988840"/>
              <a:ext cx="4653716" cy="4592178"/>
            </a:xfrm>
            <a:prstGeom prst="rect">
              <a:avLst/>
            </a:prstGeom>
            <a:noFill/>
          </p:spPr>
        </p:pic>
        <p:pic>
          <p:nvPicPr>
            <p:cNvPr id="14" name="Picture 2" descr="C:\Users\Laia Curcoll\Dropbox (Institut Infància)\PROJECTES\2_RECERQUES\Benestar subjectiu\2_CONEIXEMENT\c_ANALISI\1.Informe Definitiu\Cos informe\gens poc bastant mol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306076"/>
              <a:ext cx="1656184" cy="22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15 Imagen" descr="C:\Users\LPineda\Dropbox (Institut Infància)\COMUNICACIO\identitat grafica\elements gràfics\numeros_institut_infancia\5_ver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6" y="548680"/>
            <a:ext cx="80329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67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081617" y="450375"/>
            <a:ext cx="7162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err="1" smtClean="0">
                <a:solidFill>
                  <a:srgbClr val="7DA635"/>
                </a:solidFill>
              </a:rPr>
              <a:t>Els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>
                <a:solidFill>
                  <a:srgbClr val="7DA635"/>
                </a:solidFill>
              </a:rPr>
              <a:t>nens</a:t>
            </a:r>
            <a:r>
              <a:rPr lang="es-ES" sz="2400" b="1" dirty="0">
                <a:solidFill>
                  <a:srgbClr val="7DA635"/>
                </a:solidFill>
              </a:rPr>
              <a:t> i nenes de Barcelona </a:t>
            </a:r>
            <a:r>
              <a:rPr lang="es-ES" sz="2400" b="1" dirty="0" err="1" smtClean="0">
                <a:solidFill>
                  <a:srgbClr val="7DA635"/>
                </a:solidFill>
              </a:rPr>
              <a:t>volen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>
                <a:solidFill>
                  <a:srgbClr val="7DA635"/>
                </a:solidFill>
              </a:rPr>
              <a:t>més</a:t>
            </a:r>
            <a:r>
              <a:rPr lang="es-ES" sz="2400" b="1" dirty="0">
                <a:solidFill>
                  <a:srgbClr val="7DA635"/>
                </a:solidFill>
              </a:rPr>
              <a:t> </a:t>
            </a:r>
            <a:r>
              <a:rPr lang="es-ES" sz="2400" b="1" dirty="0" err="1">
                <a:solidFill>
                  <a:srgbClr val="7DA635"/>
                </a:solidFill>
              </a:rPr>
              <a:t>temps</a:t>
            </a:r>
            <a:r>
              <a:rPr lang="es-ES" sz="2400" b="1" dirty="0">
                <a:solidFill>
                  <a:srgbClr val="7DA635"/>
                </a:solidFill>
              </a:rPr>
              <a:t> per </a:t>
            </a:r>
            <a:r>
              <a:rPr lang="es-ES" sz="2400" b="1" dirty="0" err="1" smtClean="0">
                <a:solidFill>
                  <a:srgbClr val="7DA635"/>
                </a:solidFill>
              </a:rPr>
              <a:t>ells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>
                <a:solidFill>
                  <a:srgbClr val="7DA635"/>
                </a:solidFill>
              </a:rPr>
              <a:t>i </a:t>
            </a:r>
            <a:r>
              <a:rPr lang="es-ES" sz="2400" b="1" dirty="0" err="1">
                <a:solidFill>
                  <a:srgbClr val="7DA635"/>
                </a:solidFill>
              </a:rPr>
              <a:t>guanyar</a:t>
            </a:r>
            <a:r>
              <a:rPr lang="es-ES" sz="2400" b="1" dirty="0">
                <a:solidFill>
                  <a:srgbClr val="7DA635"/>
                </a:solidFill>
              </a:rPr>
              <a:t> en </a:t>
            </a:r>
            <a:r>
              <a:rPr lang="es-ES" sz="2400" b="1" dirty="0" err="1">
                <a:solidFill>
                  <a:srgbClr val="7DA635"/>
                </a:solidFill>
              </a:rPr>
              <a:t>autonomia</a:t>
            </a:r>
            <a:r>
              <a:rPr lang="es-ES" sz="2400" b="1" dirty="0">
                <a:solidFill>
                  <a:srgbClr val="7DA635"/>
                </a:solidFill>
              </a:rPr>
              <a:t> personal 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13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46724" y="2420888"/>
            <a:ext cx="32325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/>
              <a:t>Els </a:t>
            </a:r>
            <a:r>
              <a:rPr lang="ca-ES" sz="1600" dirty="0" smtClean="0"/>
              <a:t>tres </a:t>
            </a:r>
            <a:r>
              <a:rPr lang="ca-ES" sz="1600" b="1" dirty="0" smtClean="0"/>
              <a:t>aspectes </a:t>
            </a:r>
            <a:r>
              <a:rPr lang="ca-ES" sz="1600" b="1" dirty="0"/>
              <a:t>menys ben valorats pels infants </a:t>
            </a:r>
            <a:r>
              <a:rPr lang="ca-ES" sz="1600" dirty="0"/>
              <a:t>són el de “la quantitat de temps lliure que tens per fer el que vols”  </a:t>
            </a:r>
            <a:r>
              <a:rPr lang="ca-ES" sz="1600" dirty="0" smtClean="0"/>
              <a:t>i “</a:t>
            </a:r>
            <a:r>
              <a:rPr lang="ca-ES" sz="1600" dirty="0"/>
              <a:t>la llibertat que tens</a:t>
            </a:r>
            <a:r>
              <a:rPr lang="ca-ES" sz="1600" dirty="0" smtClean="0"/>
              <a:t>” i la “vida d’estudiant” </a:t>
            </a:r>
          </a:p>
          <a:p>
            <a:pPr lvl="0"/>
            <a:endParaRPr lang="ca-ES" sz="1600" dirty="0"/>
          </a:p>
          <a:p>
            <a:pPr lvl="0"/>
            <a:endParaRPr lang="ca-ES" sz="1600" dirty="0" smtClean="0"/>
          </a:p>
          <a:p>
            <a:pPr lvl="0"/>
            <a:endParaRPr lang="ca-ES" sz="1600" dirty="0"/>
          </a:p>
          <a:p>
            <a:pPr lvl="0"/>
            <a:endParaRPr lang="ca-ES" sz="1600" dirty="0" smtClean="0"/>
          </a:p>
          <a:p>
            <a:pPr lvl="0"/>
            <a:endParaRPr lang="ca-ES" sz="1600" dirty="0" smtClean="0"/>
          </a:p>
          <a:p>
            <a:pPr lvl="0"/>
            <a:endParaRPr lang="ca-ES" sz="1600" dirty="0"/>
          </a:p>
          <a:p>
            <a:pPr lvl="0"/>
            <a:r>
              <a:rPr lang="ca-ES" sz="1600" dirty="0" smtClean="0"/>
              <a:t>Els tres </a:t>
            </a:r>
            <a:r>
              <a:rPr lang="ca-ES" sz="1600" b="1" dirty="0" smtClean="0"/>
              <a:t>aspectes més ben valorats </a:t>
            </a:r>
            <a:r>
              <a:rPr lang="ca-ES" sz="1600" dirty="0" smtClean="0"/>
              <a:t>són </a:t>
            </a:r>
            <a:r>
              <a:rPr lang="ca-ES" sz="1600" dirty="0"/>
              <a:t>el de “la teva </a:t>
            </a:r>
            <a:r>
              <a:rPr lang="ca-ES" sz="1600" dirty="0" smtClean="0"/>
              <a:t>salut”, “</a:t>
            </a:r>
            <a:r>
              <a:rPr lang="ca-ES" sz="1600" dirty="0"/>
              <a:t>totes les coses que tens</a:t>
            </a:r>
            <a:r>
              <a:rPr lang="ca-ES" sz="1600" dirty="0" smtClean="0"/>
              <a:t>” i “les persones amb qui vius”</a:t>
            </a:r>
          </a:p>
          <a:p>
            <a:pPr lvl="0"/>
            <a:endParaRPr lang="ca-ES" sz="1600" dirty="0"/>
          </a:p>
          <a:p>
            <a:pPr lvl="0"/>
            <a:endParaRPr lang="ca-ES" sz="1600" dirty="0" smtClean="0"/>
          </a:p>
          <a:p>
            <a:pPr lvl="0"/>
            <a:endParaRPr lang="ca-ES" sz="1600" dirty="0"/>
          </a:p>
          <a:p>
            <a:pPr lvl="0"/>
            <a:endParaRPr lang="ca-ES" sz="1600" dirty="0"/>
          </a:p>
          <a:p>
            <a:pPr lvl="0"/>
            <a:endParaRPr lang="ca-ES" sz="1600" dirty="0" smtClean="0"/>
          </a:p>
          <a:p>
            <a:pPr lvl="0"/>
            <a:endParaRPr lang="ca-E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19" y="1412776"/>
            <a:ext cx="4959418" cy="531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 descr="C:\Users\LPineda\Dropbox (Institut Infància)\COMUNICACIO\identitat grafica\elements gràfics\numeros_institut_infancia\6_ver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8" y="530501"/>
            <a:ext cx="648071" cy="90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84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14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88643" y="1237238"/>
            <a:ext cx="3578866" cy="400110"/>
            <a:chOff x="488643" y="1237238"/>
            <a:chExt cx="3578866" cy="400110"/>
          </a:xfrm>
        </p:grpSpPr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43" y="1315129"/>
              <a:ext cx="416768" cy="310868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>
            <a:xfrm>
              <a:off x="774878" y="1237238"/>
              <a:ext cx="3292631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ca-ES" sz="2000" b="1" kern="150" dirty="0" smtClean="0">
                  <a:solidFill>
                    <a:srgbClr val="5D5B5B"/>
                  </a:solidFill>
                  <a:ea typeface="Droid Sans Fallback"/>
                  <a:cs typeface="Calibri"/>
                </a:rPr>
                <a:t>EL TEMPS: quantitat i usos</a:t>
              </a:r>
              <a:endParaRPr lang="es-ES" sz="2000" b="1" kern="150" dirty="0">
                <a:solidFill>
                  <a:srgbClr val="5D5B5B"/>
                </a:solidFill>
                <a:ea typeface="Droid Sans Fallback"/>
                <a:cs typeface="Calibri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62003" y="164256"/>
            <a:ext cx="9026491" cy="624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ca-ES" sz="2800" b="1" dirty="0" smtClean="0">
                <a:cs typeface="Calibri"/>
              </a:rPr>
              <a:t>Satisfacció </a:t>
            </a:r>
            <a:r>
              <a:rPr lang="ca-ES" sz="2800" b="1" dirty="0">
                <a:cs typeface="Calibri"/>
              </a:rPr>
              <a:t>dels infants </a:t>
            </a:r>
            <a:r>
              <a:rPr lang="ca-ES" sz="2800" b="1" dirty="0" smtClean="0">
                <a:cs typeface="Calibri"/>
              </a:rPr>
              <a:t>en diferents àmbits de </a:t>
            </a:r>
            <a:r>
              <a:rPr lang="ca-ES" sz="2800" b="1" dirty="0">
                <a:cs typeface="Calibri"/>
              </a:rPr>
              <a:t>la </a:t>
            </a:r>
            <a:r>
              <a:rPr lang="ca-ES" sz="2800" b="1" dirty="0" smtClean="0">
                <a:cs typeface="Calibri"/>
              </a:rPr>
              <a:t>vida (1)</a:t>
            </a:r>
            <a:endParaRPr lang="ca-ES" sz="2800" b="1" dirty="0">
              <a:cs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5268" y="1772816"/>
            <a:ext cx="8303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600" dirty="0" smtClean="0"/>
              <a:t>El </a:t>
            </a:r>
            <a:r>
              <a:rPr lang="ca-ES" sz="1600" dirty="0"/>
              <a:t>53 % dels infants </a:t>
            </a:r>
            <a:r>
              <a:rPr lang="ca-ES" sz="1600" dirty="0" smtClean="0"/>
              <a:t>no estan prou </a:t>
            </a:r>
            <a:r>
              <a:rPr lang="ca-ES" sz="1600" dirty="0"/>
              <a:t>satisfets amb la quantitat de temps </a:t>
            </a:r>
            <a:r>
              <a:rPr lang="ca-ES" sz="1600" dirty="0" smtClean="0"/>
              <a:t>lliure que tenen.</a:t>
            </a:r>
          </a:p>
          <a:p>
            <a:pPr lvl="0"/>
            <a:endParaRPr lang="ca-ES" sz="1600" dirty="0" smtClean="0"/>
          </a:p>
          <a:p>
            <a:pPr lvl="0"/>
            <a:r>
              <a:rPr lang="ca-ES" sz="1600" dirty="0" smtClean="0"/>
              <a:t>Un 40 % no estan prou satisfets amb l’ús </a:t>
            </a:r>
            <a:r>
              <a:rPr lang="ca-ES" sz="1600" dirty="0"/>
              <a:t>del seu temps</a:t>
            </a:r>
            <a:r>
              <a:rPr lang="ca-ES" sz="1600" dirty="0" smtClean="0"/>
              <a:t>.</a:t>
            </a:r>
          </a:p>
          <a:p>
            <a:pPr lvl="0"/>
            <a:endParaRPr lang="ca-ES" sz="1600" dirty="0">
              <a:effectLst/>
            </a:endParaRPr>
          </a:p>
          <a:p>
            <a:pPr lvl="0"/>
            <a:r>
              <a:rPr lang="ca-ES" sz="1600" dirty="0"/>
              <a:t>De les activitats que fan fora de </a:t>
            </a:r>
            <a:r>
              <a:rPr lang="ca-ES" sz="1600" dirty="0" smtClean="0"/>
              <a:t>l’escola: </a:t>
            </a:r>
          </a:p>
          <a:p>
            <a:pPr marL="285750" lvl="0" indent="-285750">
              <a:buFontTx/>
              <a:buChar char="-"/>
            </a:pPr>
            <a:r>
              <a:rPr lang="ca-ES" sz="1600" dirty="0"/>
              <a:t>E</a:t>
            </a:r>
            <a:r>
              <a:rPr lang="ca-ES" sz="1600" dirty="0" smtClean="0"/>
              <a:t>l </a:t>
            </a:r>
            <a:r>
              <a:rPr lang="ca-ES" sz="1600" dirty="0"/>
              <a:t>71 % dels infants dedica </a:t>
            </a:r>
            <a:r>
              <a:rPr lang="ca-ES" sz="1600" dirty="0" smtClean="0"/>
              <a:t>un mínim de 5 </a:t>
            </a:r>
            <a:r>
              <a:rPr lang="ca-ES" sz="1600" dirty="0"/>
              <a:t>dies a la </a:t>
            </a:r>
            <a:r>
              <a:rPr lang="ca-ES" sz="1600" dirty="0" smtClean="0"/>
              <a:t>setmana a </a:t>
            </a:r>
            <a:r>
              <a:rPr lang="ca-ES" sz="1600" dirty="0"/>
              <a:t>fer els deures i </a:t>
            </a:r>
            <a:r>
              <a:rPr lang="ca-ES" sz="1600" dirty="0" smtClean="0"/>
              <a:t>estudiar.</a:t>
            </a:r>
          </a:p>
          <a:p>
            <a:pPr marL="285750" indent="-285750">
              <a:buFontTx/>
              <a:buChar char="-"/>
            </a:pPr>
            <a:r>
              <a:rPr lang="ca-ES" sz="1600" dirty="0" smtClean="0"/>
              <a:t>Només el 22% dels infants dedica un </a:t>
            </a:r>
            <a:r>
              <a:rPr lang="ca-ES" sz="1600" dirty="0"/>
              <a:t>mínim 5 dies a la </a:t>
            </a:r>
            <a:r>
              <a:rPr lang="ca-ES" sz="1600" dirty="0" smtClean="0"/>
              <a:t>setmana a reposar</a:t>
            </a:r>
            <a:r>
              <a:rPr lang="ca-ES" sz="1600" dirty="0"/>
              <a:t>.</a:t>
            </a:r>
            <a:endParaRPr lang="es-ES" sz="1600" dirty="0">
              <a:effectLst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51520" y="3892986"/>
            <a:ext cx="7519839" cy="400110"/>
            <a:chOff x="251520" y="4182997"/>
            <a:chExt cx="7519839" cy="400110"/>
          </a:xfrm>
        </p:grpSpPr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269" y="4218181"/>
              <a:ext cx="416768" cy="310868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>
              <a:off x="251520" y="4182997"/>
              <a:ext cx="7519839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ca-ES" sz="2000" b="1" kern="150" dirty="0">
                  <a:solidFill>
                    <a:srgbClr val="5D5B5B"/>
                  </a:solidFill>
                  <a:ea typeface="Droid Sans Fallback"/>
                  <a:cs typeface="Calibri"/>
                </a:rPr>
                <a:t>ASPECTES </a:t>
              </a:r>
              <a:r>
                <a:rPr lang="ca-ES" sz="2000" b="1" kern="150" dirty="0" smtClean="0">
                  <a:solidFill>
                    <a:srgbClr val="5D5B5B"/>
                  </a:solidFill>
                  <a:ea typeface="Droid Sans Fallback"/>
                  <a:cs typeface="Calibri"/>
                </a:rPr>
                <a:t>PERSONALS: llibertat, escolta adulta, seguretat</a:t>
              </a:r>
              <a:endParaRPr lang="es-ES" sz="2000" b="1" kern="150" dirty="0">
                <a:solidFill>
                  <a:srgbClr val="5D5B5B"/>
                </a:solidFill>
                <a:ea typeface="Droid Sans Fallback"/>
                <a:cs typeface="Calibri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488643" y="4318000"/>
            <a:ext cx="8035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/>
              <a:t>El 47 % dels infants </a:t>
            </a:r>
            <a:r>
              <a:rPr lang="ca-ES" sz="1600" dirty="0" smtClean="0"/>
              <a:t>manifesten </a:t>
            </a:r>
            <a:r>
              <a:rPr lang="ca-ES" sz="1600" dirty="0"/>
              <a:t>no estar prou satisfets amb el grau de llibertat o autonomia que </a:t>
            </a:r>
            <a:r>
              <a:rPr lang="ca-ES" sz="1600" dirty="0" smtClean="0"/>
              <a:t>tenen </a:t>
            </a:r>
            <a:r>
              <a:rPr lang="ca-ES" sz="1600" dirty="0"/>
              <a:t>a casa, </a:t>
            </a:r>
            <a:r>
              <a:rPr lang="ca-ES" sz="1600" dirty="0" smtClean="0"/>
              <a:t>a l’escola </a:t>
            </a:r>
            <a:r>
              <a:rPr lang="ca-ES" sz="1600" dirty="0"/>
              <a:t>o al </a:t>
            </a:r>
            <a:r>
              <a:rPr lang="ca-ES" sz="1600" dirty="0" smtClean="0"/>
              <a:t>carrer.</a:t>
            </a:r>
          </a:p>
          <a:p>
            <a:endParaRPr lang="ca-ES" sz="1600" dirty="0" smtClean="0"/>
          </a:p>
          <a:p>
            <a:r>
              <a:rPr lang="ca-ES" sz="1600" dirty="0" smtClean="0"/>
              <a:t>El 38 </a:t>
            </a:r>
            <a:r>
              <a:rPr lang="ca-ES" sz="1600" dirty="0"/>
              <a:t>% no ho estan prou amb l’escolta </a:t>
            </a:r>
            <a:r>
              <a:rPr lang="ca-ES" sz="1600" dirty="0" smtClean="0"/>
              <a:t>adulta.</a:t>
            </a:r>
          </a:p>
          <a:p>
            <a:endParaRPr lang="ca-ES" sz="1600" dirty="0"/>
          </a:p>
          <a:p>
            <a:r>
              <a:rPr lang="ca-ES" sz="1600" dirty="0"/>
              <a:t>E</a:t>
            </a:r>
            <a:r>
              <a:rPr lang="ca-ES" sz="1600" dirty="0" smtClean="0"/>
              <a:t>l 29 </a:t>
            </a:r>
            <a:r>
              <a:rPr lang="ca-ES" sz="1600" dirty="0"/>
              <a:t>% amb la seguretat </a:t>
            </a:r>
            <a:r>
              <a:rPr lang="ca-ES" sz="1600" dirty="0" smtClean="0"/>
              <a:t>que senten a </a:t>
            </a:r>
            <a:r>
              <a:rPr lang="ca-ES" sz="1600" dirty="0"/>
              <a:t>l’hora d’afrontar les </a:t>
            </a:r>
            <a:r>
              <a:rPr lang="ca-ES" sz="1600" dirty="0" smtClean="0"/>
              <a:t>adversitats</a:t>
            </a:r>
          </a:p>
        </p:txBody>
      </p:sp>
    </p:spTree>
    <p:extLst>
      <p:ext uri="{BB962C8B-B14F-4D97-AF65-F5344CB8AC3E}">
        <p14:creationId xmlns:p14="http://schemas.microsoft.com/office/powerpoint/2010/main" val="2267425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15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88643" y="1156682"/>
            <a:ext cx="6315604" cy="400110"/>
            <a:chOff x="488643" y="1156682"/>
            <a:chExt cx="6315604" cy="400110"/>
          </a:xfrm>
        </p:grpSpPr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43" y="1196837"/>
              <a:ext cx="416768" cy="310868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>
            <a:xfrm>
              <a:off x="912036" y="1156682"/>
              <a:ext cx="5892211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ca-ES" sz="2000" b="1" kern="150" dirty="0">
                  <a:solidFill>
                    <a:srgbClr val="5D5B5B"/>
                  </a:solidFill>
                  <a:ea typeface="Droid Sans Fallback"/>
                  <a:cs typeface="Calibri"/>
                </a:rPr>
                <a:t>ENTORN ESCOLAR: vida d’estudiant i aprenentatges</a:t>
              </a:r>
              <a:endParaRPr lang="es-ES" sz="2000" b="1" kern="150" dirty="0">
                <a:solidFill>
                  <a:srgbClr val="5D5B5B"/>
                </a:solidFill>
                <a:ea typeface="Droid Sans Fallback"/>
                <a:cs typeface="Calibri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62002" y="164256"/>
            <a:ext cx="8586243" cy="624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ca-ES" sz="2800" b="1" dirty="0">
              <a:cs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5268" y="1614068"/>
            <a:ext cx="83972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600" dirty="0"/>
              <a:t>El </a:t>
            </a:r>
            <a:r>
              <a:rPr lang="ca-ES" sz="1600" dirty="0" smtClean="0"/>
              <a:t>70% perceben que no disposen de prou autonomia o capacitat de decidir en l’entorn escolar</a:t>
            </a:r>
          </a:p>
          <a:p>
            <a:pPr lvl="0"/>
            <a:endParaRPr lang="ca-ES" sz="1600" dirty="0"/>
          </a:p>
          <a:p>
            <a:pPr lvl="0"/>
            <a:r>
              <a:rPr lang="ca-ES" sz="1600" dirty="0" smtClean="0"/>
              <a:t>El 42 </a:t>
            </a:r>
            <a:r>
              <a:rPr lang="ca-ES" sz="1600" dirty="0"/>
              <a:t>% </a:t>
            </a:r>
            <a:r>
              <a:rPr lang="ca-ES" sz="1600" dirty="0" smtClean="0"/>
              <a:t>no estan </a:t>
            </a:r>
            <a:r>
              <a:rPr lang="ca-ES" sz="1600" dirty="0"/>
              <a:t>prou satisfets amb el seu dia a dia </a:t>
            </a:r>
            <a:r>
              <a:rPr lang="ca-ES" sz="1600" dirty="0" smtClean="0"/>
              <a:t>escolar dins </a:t>
            </a:r>
            <a:r>
              <a:rPr lang="ca-ES" sz="1600" dirty="0"/>
              <a:t>i fora de </a:t>
            </a:r>
            <a:r>
              <a:rPr lang="ca-ES" sz="1600" dirty="0" smtClean="0"/>
              <a:t>l’escola</a:t>
            </a:r>
            <a:endParaRPr lang="ca-ES" sz="1600" dirty="0"/>
          </a:p>
          <a:p>
            <a:pPr lvl="0"/>
            <a:endParaRPr lang="ca-ES" sz="1600" dirty="0" smtClean="0"/>
          </a:p>
          <a:p>
            <a:pPr lvl="0"/>
            <a:r>
              <a:rPr lang="ca-ES" sz="1600" dirty="0" smtClean="0"/>
              <a:t>El </a:t>
            </a:r>
            <a:r>
              <a:rPr lang="ca-ES" sz="1600" dirty="0"/>
              <a:t>26 % </a:t>
            </a:r>
            <a:r>
              <a:rPr lang="ca-ES" sz="1600" dirty="0" smtClean="0"/>
              <a:t>no estan prou satisfets amb els seus aprenentatges escolars</a:t>
            </a:r>
          </a:p>
          <a:p>
            <a:pPr lvl="0"/>
            <a:endParaRPr lang="ca-ES" sz="1600" dirty="0"/>
          </a:p>
          <a:p>
            <a:pPr lvl="0"/>
            <a:r>
              <a:rPr lang="ca-ES" sz="1600" dirty="0" smtClean="0"/>
              <a:t>El 24% no se senten prou segurs a l’escola</a:t>
            </a:r>
          </a:p>
          <a:p>
            <a:pPr lvl="0"/>
            <a:endParaRPr lang="ca-ES" sz="1600" b="1" dirty="0" smtClean="0"/>
          </a:p>
        </p:txBody>
      </p:sp>
      <p:grpSp>
        <p:nvGrpSpPr>
          <p:cNvPr id="4" name="3 Grupo"/>
          <p:cNvGrpSpPr/>
          <p:nvPr/>
        </p:nvGrpSpPr>
        <p:grpSpPr>
          <a:xfrm>
            <a:off x="495269" y="3645024"/>
            <a:ext cx="7276091" cy="400110"/>
            <a:chOff x="495269" y="4182997"/>
            <a:chExt cx="7276091" cy="400110"/>
          </a:xfrm>
        </p:grpSpPr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269" y="4218181"/>
              <a:ext cx="416768" cy="310868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>
              <a:off x="912038" y="4182997"/>
              <a:ext cx="6859322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ca-ES" sz="2000" b="1" kern="150" dirty="0">
                  <a:solidFill>
                    <a:srgbClr val="5D5B5B"/>
                  </a:solidFill>
                  <a:ea typeface="Droid Sans Fallback"/>
                  <a:cs typeface="Calibri"/>
                </a:rPr>
                <a:t>EL BARRI: </a:t>
              </a:r>
              <a:r>
                <a:rPr lang="ca-ES" sz="2000" b="1" kern="150" dirty="0" smtClean="0">
                  <a:solidFill>
                    <a:srgbClr val="5D5B5B"/>
                  </a:solidFill>
                  <a:ea typeface="Droid Sans Fallback"/>
                  <a:cs typeface="Calibri"/>
                </a:rPr>
                <a:t>l’entorn on vius</a:t>
              </a:r>
              <a:endParaRPr lang="es-ES" sz="2000" b="1" kern="150" dirty="0">
                <a:solidFill>
                  <a:srgbClr val="5D5B5B"/>
                </a:solidFill>
                <a:ea typeface="Droid Sans Fallback"/>
                <a:cs typeface="Calibri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488643" y="4070038"/>
            <a:ext cx="8035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/>
              <a:t>De manera general, les </a:t>
            </a:r>
            <a:r>
              <a:rPr lang="ca-ES" sz="1600" dirty="0" smtClean="0"/>
              <a:t>percepcions en </a:t>
            </a:r>
            <a:r>
              <a:rPr lang="ca-ES" sz="1600" dirty="0"/>
              <a:t>relació amb l’entorn </a:t>
            </a:r>
            <a:r>
              <a:rPr lang="ca-ES" sz="1600" dirty="0" smtClean="0"/>
              <a:t>proper i els adults del barri </a:t>
            </a:r>
            <a:r>
              <a:rPr lang="ca-ES" sz="1600" dirty="0"/>
              <a:t>són menys positives que les de la resta d’àmbits i aspectes </a:t>
            </a:r>
            <a:r>
              <a:rPr lang="ca-ES" sz="1600" dirty="0" smtClean="0"/>
              <a:t>valorats: .</a:t>
            </a:r>
            <a:endParaRPr lang="es-ES" sz="1600" dirty="0"/>
          </a:p>
          <a:p>
            <a:pPr lvl="0"/>
            <a:endParaRPr lang="ca-ES" sz="1600" dirty="0" smtClean="0"/>
          </a:p>
          <a:p>
            <a:pPr lvl="0"/>
            <a:r>
              <a:rPr lang="ca-ES" sz="1600" dirty="0" smtClean="0"/>
              <a:t>El </a:t>
            </a:r>
            <a:r>
              <a:rPr lang="ca-ES" sz="1600" dirty="0"/>
              <a:t>34 % </a:t>
            </a:r>
            <a:r>
              <a:rPr lang="ca-ES" sz="1600" dirty="0" smtClean="0"/>
              <a:t>no estan prou satisfets amb el barri </a:t>
            </a:r>
            <a:r>
              <a:rPr lang="ca-ES" sz="1600" dirty="0"/>
              <a:t>on </a:t>
            </a:r>
            <a:r>
              <a:rPr lang="ca-ES" sz="1600" dirty="0" smtClean="0"/>
              <a:t>viuen</a:t>
            </a:r>
            <a:endParaRPr lang="es-ES" sz="1600" dirty="0"/>
          </a:p>
          <a:p>
            <a:r>
              <a:rPr lang="ca-ES" sz="1600" dirty="0"/>
              <a:t> </a:t>
            </a:r>
            <a:endParaRPr lang="es-ES" sz="1600" dirty="0"/>
          </a:p>
          <a:p>
            <a:pPr lvl="0"/>
            <a:r>
              <a:rPr lang="ca-ES" sz="1600" dirty="0" smtClean="0"/>
              <a:t>Un 45% no estan prou satisfets amb els espais per jugar i divertir-se al barri. </a:t>
            </a:r>
          </a:p>
          <a:p>
            <a:pPr lvl="0"/>
            <a:endParaRPr lang="ca-ES" sz="1600" dirty="0" smtClean="0"/>
          </a:p>
          <a:p>
            <a:pPr lvl="0"/>
            <a:r>
              <a:rPr lang="ca-ES" sz="1600" dirty="0" smtClean="0"/>
              <a:t>Un 49% no se sent prou segur quan passa pel barri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80527" y="164256"/>
            <a:ext cx="8979086" cy="624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ca-ES" sz="2800" b="1" dirty="0" smtClean="0">
                <a:cs typeface="Calibri"/>
              </a:rPr>
              <a:t>Satisfacció </a:t>
            </a:r>
            <a:r>
              <a:rPr lang="ca-ES" sz="2800" b="1" dirty="0">
                <a:cs typeface="Calibri"/>
              </a:rPr>
              <a:t>dels infants </a:t>
            </a:r>
            <a:r>
              <a:rPr lang="ca-ES" sz="2800" b="1" dirty="0" smtClean="0">
                <a:cs typeface="Calibri"/>
              </a:rPr>
              <a:t>en diferents àmbits de </a:t>
            </a:r>
            <a:r>
              <a:rPr lang="ca-ES" sz="2800" b="1" dirty="0">
                <a:cs typeface="Calibri"/>
              </a:rPr>
              <a:t>la </a:t>
            </a:r>
            <a:r>
              <a:rPr lang="ca-ES" sz="2800" b="1" dirty="0" smtClean="0">
                <a:cs typeface="Calibri"/>
              </a:rPr>
              <a:t>vida (2)</a:t>
            </a:r>
            <a:endParaRPr lang="ca-E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83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16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88643" y="1156682"/>
            <a:ext cx="8309915" cy="400110"/>
            <a:chOff x="488643" y="1156682"/>
            <a:chExt cx="8309915" cy="400110"/>
          </a:xfrm>
        </p:grpSpPr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43" y="1196837"/>
              <a:ext cx="416768" cy="310868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>
            <a:xfrm>
              <a:off x="912035" y="1156682"/>
              <a:ext cx="7886523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ca-ES" sz="2000" b="1" kern="150" dirty="0">
                  <a:solidFill>
                    <a:srgbClr val="5D5B5B"/>
                  </a:solidFill>
                  <a:ea typeface="Droid Sans Fallback"/>
                  <a:cs typeface="Calibri"/>
                </a:rPr>
                <a:t>RELACIONS ENTRE IGUALS: amics, amigues, nens i nenes de la classe</a:t>
              </a:r>
              <a:endParaRPr lang="es-ES" sz="2000" b="1" kern="150" dirty="0">
                <a:solidFill>
                  <a:srgbClr val="5D5B5B"/>
                </a:solidFill>
                <a:ea typeface="Droid Sans Fallback"/>
                <a:cs typeface="Calibri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62002" y="164256"/>
            <a:ext cx="8586243" cy="624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ca-ES" sz="2800" b="1" dirty="0">
              <a:cs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5268" y="1614068"/>
            <a:ext cx="8303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600" dirty="0" smtClean="0"/>
              <a:t>Un 25 % dels infants no està prou satisfet amb els seus amics i amigues i el percentatge augmenta fins a un 34 % si parlem de companys </a:t>
            </a:r>
            <a:r>
              <a:rPr lang="ca-ES" sz="1600" dirty="0"/>
              <a:t>i companyes a </a:t>
            </a:r>
            <a:r>
              <a:rPr lang="ca-ES" sz="1600" dirty="0" smtClean="0"/>
              <a:t>l’aula.</a:t>
            </a:r>
          </a:p>
          <a:p>
            <a:pPr lvl="0"/>
            <a:endParaRPr lang="ca-ES" sz="1600" dirty="0"/>
          </a:p>
          <a:p>
            <a:pPr lvl="0"/>
            <a:r>
              <a:rPr lang="ca-ES" sz="1600" dirty="0" smtClean="0"/>
              <a:t>Així mateix, la meitat dels infants no està totalment d’acord quan se’ls pregunta “si tinc un problema a l’escola, els altres nens i nenes m’ajudaran”</a:t>
            </a:r>
          </a:p>
          <a:p>
            <a:pPr lvl="0"/>
            <a:endParaRPr lang="ca-ES" sz="1600" dirty="0"/>
          </a:p>
          <a:p>
            <a:r>
              <a:rPr lang="ca-ES" sz="1600" dirty="0" smtClean="0"/>
              <a:t>Només un 31% afirma que no ha estat insultat ni ha insultat a ningú, i un 40% que no ha estat pegat ni ha pegat a ningú. </a:t>
            </a:r>
            <a:endParaRPr lang="ca-ES" sz="1600" dirty="0"/>
          </a:p>
          <a:p>
            <a:pPr lvl="0"/>
            <a:endParaRPr lang="es-ES" sz="1600" dirty="0">
              <a:effectLst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95268" y="4276833"/>
            <a:ext cx="8309915" cy="400110"/>
            <a:chOff x="488643" y="1156682"/>
            <a:chExt cx="8309915" cy="400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43" y="1196837"/>
              <a:ext cx="416768" cy="310868"/>
            </a:xfrm>
            <a:prstGeom prst="rect">
              <a:avLst/>
            </a:prstGeom>
          </p:spPr>
        </p:pic>
        <p:sp>
          <p:nvSpPr>
            <p:cNvPr id="18" name="17 Rectángulo"/>
            <p:cNvSpPr/>
            <p:nvPr/>
          </p:nvSpPr>
          <p:spPr>
            <a:xfrm>
              <a:off x="912035" y="1156682"/>
              <a:ext cx="7886523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ca-ES" sz="2000" b="1" kern="150" dirty="0">
                  <a:solidFill>
                    <a:srgbClr val="5D5B5B"/>
                  </a:solidFill>
                  <a:ea typeface="Droid Sans Fallback"/>
                  <a:cs typeface="Calibri"/>
                </a:rPr>
                <a:t>SALUT: salut i satisfacció amb el propi cos</a:t>
              </a:r>
              <a:endParaRPr lang="es-ES" sz="2000" b="1" kern="150" dirty="0">
                <a:solidFill>
                  <a:srgbClr val="5D5B5B"/>
                </a:solidFill>
                <a:ea typeface="Droid Sans Fallback"/>
                <a:cs typeface="Calibri"/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495268" y="4676943"/>
            <a:ext cx="8397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600" dirty="0" smtClean="0"/>
              <a:t>La </a:t>
            </a:r>
            <a:r>
              <a:rPr lang="ca-ES" sz="1600" dirty="0"/>
              <a:t>salut és l’aspecte més ben valorat </a:t>
            </a:r>
            <a:r>
              <a:rPr lang="ca-ES" sz="1600" dirty="0" smtClean="0"/>
              <a:t>amb un 85% dels infants que expressen estar-ne molt satisfets. Malgrat això, el 27 % d’infants expressa no estar prou </a:t>
            </a:r>
            <a:r>
              <a:rPr lang="ca-ES" sz="1600" dirty="0"/>
              <a:t>satisfet amb el seu </a:t>
            </a:r>
            <a:r>
              <a:rPr lang="ca-ES" sz="1600" dirty="0" smtClean="0"/>
              <a:t>cos.</a:t>
            </a:r>
          </a:p>
          <a:p>
            <a:pPr lvl="0"/>
            <a:endParaRPr lang="ca-ES" sz="1600" dirty="0">
              <a:effectLst/>
            </a:endParaRPr>
          </a:p>
          <a:p>
            <a:pPr lvl="0"/>
            <a:r>
              <a:rPr lang="ca-ES" sz="1600" dirty="0"/>
              <a:t>El </a:t>
            </a:r>
            <a:r>
              <a:rPr lang="ca-ES" sz="1600" dirty="0" smtClean="0"/>
              <a:t>15 % </a:t>
            </a:r>
            <a:r>
              <a:rPr lang="ca-ES" sz="1600" dirty="0"/>
              <a:t>dels infants </a:t>
            </a:r>
            <a:r>
              <a:rPr lang="ca-ES" sz="1600" dirty="0" smtClean="0"/>
              <a:t>diu </a:t>
            </a:r>
            <a:r>
              <a:rPr lang="ca-ES" sz="1600" dirty="0"/>
              <a:t>que ha tingut dificultats per dormir 5-6 dies a la setmana o cada </a:t>
            </a:r>
            <a:r>
              <a:rPr lang="ca-ES" sz="1600" dirty="0" smtClean="0"/>
              <a:t>dia.</a:t>
            </a:r>
            <a:endParaRPr lang="es-ES" sz="1600" dirty="0">
              <a:effectLst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80527" y="164256"/>
            <a:ext cx="8979086" cy="624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ca-ES" sz="2800" b="1" dirty="0" smtClean="0">
                <a:cs typeface="Calibri"/>
              </a:rPr>
              <a:t>Satisfacció </a:t>
            </a:r>
            <a:r>
              <a:rPr lang="ca-ES" sz="2800" b="1" dirty="0">
                <a:cs typeface="Calibri"/>
              </a:rPr>
              <a:t>dels infants </a:t>
            </a:r>
            <a:r>
              <a:rPr lang="ca-ES" sz="2800" b="1" dirty="0" smtClean="0">
                <a:cs typeface="Calibri"/>
              </a:rPr>
              <a:t>en diferents àmbits de </a:t>
            </a:r>
            <a:r>
              <a:rPr lang="ca-ES" sz="2800" b="1" dirty="0">
                <a:cs typeface="Calibri"/>
              </a:rPr>
              <a:t>la </a:t>
            </a:r>
            <a:r>
              <a:rPr lang="ca-ES" sz="2800" b="1" dirty="0" smtClean="0">
                <a:cs typeface="Calibri"/>
              </a:rPr>
              <a:t>vida (3)</a:t>
            </a:r>
            <a:endParaRPr lang="ca-E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256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17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88643" y="1156682"/>
            <a:ext cx="7539741" cy="400110"/>
            <a:chOff x="488643" y="1156682"/>
            <a:chExt cx="7539741" cy="400110"/>
          </a:xfrm>
        </p:grpSpPr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43" y="1196837"/>
              <a:ext cx="416768" cy="310868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>
            <a:xfrm>
              <a:off x="912036" y="1156682"/>
              <a:ext cx="7116348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ca-ES" sz="2000" b="1" kern="150" dirty="0">
                  <a:solidFill>
                    <a:srgbClr val="5D5B5B"/>
                  </a:solidFill>
                  <a:ea typeface="Droid Sans Fallback"/>
                  <a:cs typeface="Calibri"/>
                </a:rPr>
                <a:t>ENTORN FAMILIAR: persones amb qui vius habitualment</a:t>
              </a:r>
              <a:endParaRPr lang="es-ES" sz="2000" b="1" kern="150" dirty="0">
                <a:solidFill>
                  <a:srgbClr val="5D5B5B"/>
                </a:solidFill>
                <a:ea typeface="Droid Sans Fallback"/>
                <a:cs typeface="Calibri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-62002" y="164256"/>
            <a:ext cx="8586243" cy="624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ca-ES" sz="2800" b="1" dirty="0">
              <a:cs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5268" y="1614068"/>
            <a:ext cx="83032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600" dirty="0"/>
              <a:t>El 19 % dels infants </a:t>
            </a:r>
            <a:r>
              <a:rPr lang="ca-ES" sz="1600" dirty="0" smtClean="0"/>
              <a:t>manifesten </a:t>
            </a:r>
            <a:r>
              <a:rPr lang="ca-ES" sz="1600" dirty="0"/>
              <a:t>no estar prou satisfets amb el seu entorn </a:t>
            </a:r>
            <a:r>
              <a:rPr lang="ca-ES" sz="1600" dirty="0" smtClean="0"/>
              <a:t>familiar.</a:t>
            </a:r>
          </a:p>
          <a:p>
            <a:pPr lvl="0"/>
            <a:endParaRPr lang="ca-ES" sz="1600" dirty="0" smtClean="0"/>
          </a:p>
          <a:p>
            <a:r>
              <a:rPr lang="ca-ES" sz="1600" dirty="0" smtClean="0"/>
              <a:t>El </a:t>
            </a:r>
            <a:r>
              <a:rPr lang="ca-ES" sz="1600" dirty="0"/>
              <a:t>87 % dels infants estan </a:t>
            </a:r>
            <a:r>
              <a:rPr lang="ca-ES" sz="1600" dirty="0" smtClean="0"/>
              <a:t>molt d’acord </a:t>
            </a:r>
            <a:r>
              <a:rPr lang="ca-ES" sz="1600" dirty="0"/>
              <a:t>amb </a:t>
            </a:r>
            <a:r>
              <a:rPr lang="ca-ES" sz="1600" dirty="0" smtClean="0"/>
              <a:t>l’afirmació “hi </a:t>
            </a:r>
            <a:r>
              <a:rPr lang="ca-ES" sz="1600" dirty="0"/>
              <a:t>ha persones a la </a:t>
            </a:r>
            <a:r>
              <a:rPr lang="ca-ES" sz="1600" dirty="0" smtClean="0"/>
              <a:t>teva família que </a:t>
            </a:r>
            <a:r>
              <a:rPr lang="ca-ES" sz="1600" dirty="0"/>
              <a:t>es preocupen per </a:t>
            </a:r>
            <a:r>
              <a:rPr lang="ca-ES" sz="1600" dirty="0" smtClean="0"/>
              <a:t>tu”.</a:t>
            </a:r>
          </a:p>
          <a:p>
            <a:endParaRPr lang="ca-ES" sz="1600" dirty="0"/>
          </a:p>
          <a:p>
            <a:r>
              <a:rPr lang="ca-ES" sz="1600" dirty="0"/>
              <a:t>4 de cada 10 infants </a:t>
            </a:r>
            <a:r>
              <a:rPr lang="ca-ES" sz="1600" dirty="0" smtClean="0"/>
              <a:t>diuen que el </a:t>
            </a:r>
            <a:r>
              <a:rPr lang="ca-ES" sz="1600" dirty="0"/>
              <a:t>seu pare o la seva mare </a:t>
            </a:r>
            <a:r>
              <a:rPr lang="ca-ES" sz="1600" dirty="0" smtClean="0"/>
              <a:t>no l’escolten prou </a:t>
            </a:r>
            <a:r>
              <a:rPr lang="ca-ES" sz="1600" dirty="0"/>
              <a:t>i </a:t>
            </a:r>
            <a:r>
              <a:rPr lang="ca-ES" sz="1600" dirty="0" smtClean="0"/>
              <a:t>no el tenen prou en compte.</a:t>
            </a:r>
            <a:endParaRPr lang="es-ES" sz="1600" dirty="0"/>
          </a:p>
          <a:p>
            <a:pPr lvl="0"/>
            <a:endParaRPr lang="es-ES" sz="1600" dirty="0">
              <a:effectLst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01895" y="3787363"/>
            <a:ext cx="7276091" cy="400110"/>
            <a:chOff x="495269" y="4182997"/>
            <a:chExt cx="7276091" cy="400110"/>
          </a:xfrm>
        </p:grpSpPr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269" y="4218181"/>
              <a:ext cx="416768" cy="310868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>
              <a:off x="912038" y="4182997"/>
              <a:ext cx="6859322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ca-ES" sz="2000" b="1" kern="150" dirty="0">
                  <a:solidFill>
                    <a:srgbClr val="5D5B5B"/>
                  </a:solidFill>
                  <a:ea typeface="Droid Sans Fallback"/>
                  <a:cs typeface="Calibri"/>
                </a:rPr>
                <a:t>CONDICIONS MATERIALS: la casa on vius i les coses que tens</a:t>
              </a:r>
              <a:endParaRPr lang="es-ES" sz="2000" b="1" kern="150" dirty="0">
                <a:solidFill>
                  <a:srgbClr val="5D5B5B"/>
                </a:solidFill>
                <a:ea typeface="Droid Sans Fallback"/>
                <a:cs typeface="Calibri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495268" y="4212377"/>
            <a:ext cx="8303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/>
              <a:t>L’àmbit de les condicions materials és el </a:t>
            </a:r>
            <a:r>
              <a:rPr lang="ca-ES" sz="1600" dirty="0" smtClean="0"/>
              <a:t>segon més </a:t>
            </a:r>
            <a:r>
              <a:rPr lang="ca-ES" sz="1600" dirty="0"/>
              <a:t>ben </a:t>
            </a:r>
            <a:r>
              <a:rPr lang="ca-ES" sz="1600" dirty="0" smtClean="0"/>
              <a:t>valorat.</a:t>
            </a:r>
          </a:p>
          <a:p>
            <a:endParaRPr lang="ca-ES" sz="1600" dirty="0" smtClean="0"/>
          </a:p>
          <a:p>
            <a:pPr lvl="0"/>
            <a:r>
              <a:rPr lang="ca-ES" sz="1600" dirty="0" smtClean="0"/>
              <a:t>El 83 % </a:t>
            </a:r>
            <a:r>
              <a:rPr lang="ca-ES" sz="1600" dirty="0"/>
              <a:t>dels infants </a:t>
            </a:r>
            <a:r>
              <a:rPr lang="ca-ES" sz="1600" dirty="0" smtClean="0"/>
              <a:t>estan molt contents amb les coses que tenen i el 79 % amb la casa on viuen.</a:t>
            </a:r>
          </a:p>
          <a:p>
            <a:pPr lvl="0"/>
            <a:endParaRPr lang="ca-ES" sz="1600" dirty="0">
              <a:effectLst/>
            </a:endParaRPr>
          </a:p>
          <a:p>
            <a:pPr lvl="0"/>
            <a:r>
              <a:rPr lang="ca-ES" sz="1600" dirty="0" smtClean="0"/>
              <a:t>Tot i així, 2 de cada 10 infants diuen que no disposen d’un lloc a l’aire lliure on jugar amb seguretat.</a:t>
            </a:r>
            <a:endParaRPr lang="es-ES" sz="1600" dirty="0">
              <a:effectLst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80527" y="164256"/>
            <a:ext cx="8979086" cy="624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ca-ES" sz="2800" b="1" dirty="0" smtClean="0">
                <a:cs typeface="Calibri"/>
              </a:rPr>
              <a:t>Satisfacció </a:t>
            </a:r>
            <a:r>
              <a:rPr lang="ca-ES" sz="2800" b="1" dirty="0">
                <a:cs typeface="Calibri"/>
              </a:rPr>
              <a:t>dels infants </a:t>
            </a:r>
            <a:r>
              <a:rPr lang="ca-ES" sz="2800" b="1" dirty="0" smtClean="0">
                <a:cs typeface="Calibri"/>
              </a:rPr>
              <a:t>en diferents àmbits de </a:t>
            </a:r>
            <a:r>
              <a:rPr lang="ca-ES" sz="2800" b="1" dirty="0">
                <a:cs typeface="Calibri"/>
              </a:rPr>
              <a:t>la </a:t>
            </a:r>
            <a:r>
              <a:rPr lang="ca-ES" sz="2800" b="1" dirty="0" smtClean="0">
                <a:cs typeface="Calibri"/>
              </a:rPr>
              <a:t>vida (4)</a:t>
            </a:r>
            <a:endParaRPr lang="ca-E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460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242924" y="474936"/>
            <a:ext cx="7162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err="1" smtClean="0">
                <a:solidFill>
                  <a:srgbClr val="7DA635"/>
                </a:solidFill>
              </a:rPr>
              <a:t>Seguim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investigant</a:t>
            </a:r>
            <a:r>
              <a:rPr lang="es-ES" sz="2400" b="1" dirty="0" smtClean="0">
                <a:solidFill>
                  <a:srgbClr val="7DA635"/>
                </a:solidFill>
              </a:rPr>
              <a:t> per </a:t>
            </a:r>
            <a:r>
              <a:rPr lang="es-ES" sz="2400" b="1" dirty="0" err="1" smtClean="0">
                <a:solidFill>
                  <a:srgbClr val="7DA635"/>
                </a:solidFill>
              </a:rPr>
              <a:t>aprofundir</a:t>
            </a:r>
            <a:r>
              <a:rPr lang="es-ES" sz="2400" b="1" dirty="0" smtClean="0">
                <a:solidFill>
                  <a:srgbClr val="7DA635"/>
                </a:solidFill>
              </a:rPr>
              <a:t> en </a:t>
            </a:r>
            <a:r>
              <a:rPr lang="es-ES" sz="2400" b="1" dirty="0" err="1" smtClean="0">
                <a:solidFill>
                  <a:srgbClr val="7DA635"/>
                </a:solidFill>
              </a:rPr>
              <a:t>l’anàlisi</a:t>
            </a:r>
            <a:r>
              <a:rPr lang="es-ES" sz="2400" b="1" dirty="0" smtClean="0">
                <a:solidFill>
                  <a:srgbClr val="7DA635"/>
                </a:solidFill>
              </a:rPr>
              <a:t> de </a:t>
            </a:r>
            <a:r>
              <a:rPr lang="es-ES" sz="2400" b="1" dirty="0" err="1" smtClean="0">
                <a:solidFill>
                  <a:srgbClr val="7DA635"/>
                </a:solidFill>
              </a:rPr>
              <a:t>dades</a:t>
            </a:r>
            <a:r>
              <a:rPr lang="es-ES" sz="2400" b="1" dirty="0" smtClean="0">
                <a:solidFill>
                  <a:srgbClr val="7DA635"/>
                </a:solidFill>
              </a:rPr>
              <a:t> i en les </a:t>
            </a:r>
            <a:r>
              <a:rPr lang="es-ES" sz="2400" b="1" dirty="0" err="1" smtClean="0">
                <a:solidFill>
                  <a:srgbClr val="7DA635"/>
                </a:solidFill>
              </a:rPr>
              <a:t>propostes</a:t>
            </a:r>
            <a:r>
              <a:rPr lang="es-ES" sz="2400" b="1" dirty="0" smtClean="0">
                <a:solidFill>
                  <a:srgbClr val="7DA635"/>
                </a:solidFill>
              </a:rPr>
              <a:t> de </a:t>
            </a:r>
            <a:r>
              <a:rPr lang="es-ES" sz="2400" b="1" dirty="0" err="1" smtClean="0">
                <a:solidFill>
                  <a:srgbClr val="7DA635"/>
                </a:solidFill>
              </a:rPr>
              <a:t>millora</a:t>
            </a:r>
            <a:r>
              <a:rPr lang="es-ES" sz="2400" b="1" dirty="0" smtClean="0">
                <a:solidFill>
                  <a:srgbClr val="7DA635"/>
                </a:solidFill>
              </a:rPr>
              <a:t> del </a:t>
            </a:r>
            <a:r>
              <a:rPr lang="es-ES" sz="2400" b="1" dirty="0" err="1" smtClean="0">
                <a:solidFill>
                  <a:srgbClr val="7DA635"/>
                </a:solidFill>
              </a:rPr>
              <a:t>benestar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dels</a:t>
            </a:r>
            <a:r>
              <a:rPr lang="es-ES" sz="2400" b="1" dirty="0" smtClean="0">
                <a:solidFill>
                  <a:srgbClr val="7DA635"/>
                </a:solidFill>
              </a:rPr>
              <a:t> </a:t>
            </a:r>
            <a:r>
              <a:rPr lang="es-ES" sz="2400" b="1" dirty="0" err="1" smtClean="0">
                <a:solidFill>
                  <a:srgbClr val="7DA635"/>
                </a:solidFill>
              </a:rPr>
              <a:t>infants</a:t>
            </a:r>
            <a:r>
              <a:rPr lang="es-ES" sz="2400" b="1" dirty="0" smtClean="0">
                <a:solidFill>
                  <a:srgbClr val="7DA635"/>
                </a:solidFill>
              </a:rPr>
              <a:t>  </a:t>
            </a:r>
            <a:endParaRPr lang="es-ES" sz="2400" b="1" dirty="0">
              <a:solidFill>
                <a:srgbClr val="7DA635"/>
              </a:solidFill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18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03589" y="1675265"/>
            <a:ext cx="7140817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a-ES" sz="1600" b="1" dirty="0" smtClean="0"/>
              <a:t>Més anàlisi de les dades de l’enquesta per conèixer millor: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/>
              <a:t>Satisfaccions i percepcions dels </a:t>
            </a:r>
            <a:r>
              <a:rPr lang="ca-ES" sz="1600" dirty="0"/>
              <a:t>diversos </a:t>
            </a:r>
            <a:r>
              <a:rPr lang="ca-ES" sz="1600" dirty="0" smtClean="0"/>
              <a:t>aspectes segons desigualtats de renda, territorials </a:t>
            </a:r>
            <a:r>
              <a:rPr lang="ca-ES" sz="1600" dirty="0"/>
              <a:t>i de </a:t>
            </a:r>
            <a:r>
              <a:rPr lang="ca-ES" sz="1600" dirty="0" smtClean="0"/>
              <a:t>gènere.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/>
              <a:t>Característiques  dels </a:t>
            </a:r>
            <a:r>
              <a:rPr lang="ca-ES" sz="1600" dirty="0"/>
              <a:t>infants </a:t>
            </a:r>
            <a:r>
              <a:rPr lang="ca-ES" sz="1600" dirty="0" smtClean="0"/>
              <a:t>que expressen menys satisfacció amb </a:t>
            </a:r>
            <a:r>
              <a:rPr lang="ca-ES" sz="1600" dirty="0"/>
              <a:t>la vida en </a:t>
            </a:r>
            <a:r>
              <a:rPr lang="ca-ES" sz="1600" dirty="0" smtClean="0"/>
              <a:t>global.</a:t>
            </a:r>
            <a:endParaRPr lang="ca-E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/>
              <a:t>Aspectes </a:t>
            </a:r>
            <a:r>
              <a:rPr lang="ca-ES" sz="1600" dirty="0"/>
              <a:t>que “pesen” més en el benestar </a:t>
            </a:r>
            <a:r>
              <a:rPr lang="ca-ES" sz="1600" dirty="0" smtClean="0"/>
              <a:t>expressat dels </a:t>
            </a:r>
            <a:r>
              <a:rPr lang="ca-ES" sz="1600" dirty="0"/>
              <a:t>infants i, per tant, cal atendre de manera </a:t>
            </a:r>
            <a:r>
              <a:rPr lang="ca-ES" sz="1600" dirty="0" smtClean="0"/>
              <a:t>prioritària.</a:t>
            </a:r>
            <a:endParaRPr lang="ca-E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 smtClean="0"/>
              <a:t>Capacitat de les experiències quotidianes per compensar condicions estructurals que afecten negativament en el benestar.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1600" dirty="0"/>
          </a:p>
          <a:p>
            <a:pPr>
              <a:spcAft>
                <a:spcPts val="600"/>
              </a:spcAft>
            </a:pPr>
            <a:r>
              <a:rPr lang="ca-ES" sz="1600" b="1" dirty="0" smtClean="0"/>
              <a:t>Informe final del projecte Parlen els nens i nenes: benestar subjectiu de la infància a la ciutat </a:t>
            </a:r>
            <a:r>
              <a:rPr lang="ca-ES" sz="1600" dirty="0" smtClean="0"/>
              <a:t>(juny 2018)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/>
              <a:t>Noves dades d’anàlisi més aprofundides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1600" dirty="0"/>
              <a:t>Resultats del procés participatiu dels 80 tallers de devolució, debat i propostes dels infants</a:t>
            </a:r>
          </a:p>
          <a:p>
            <a:pPr>
              <a:spcAft>
                <a:spcPts val="600"/>
              </a:spcAft>
            </a:pPr>
            <a:endParaRPr lang="ca-ES" sz="1600" dirty="0" smtClean="0"/>
          </a:p>
          <a:p>
            <a:pPr>
              <a:spcAft>
                <a:spcPts val="600"/>
              </a:spcAft>
            </a:pPr>
            <a:endParaRPr lang="ca-ES" sz="1600" dirty="0" smtClean="0"/>
          </a:p>
          <a:p>
            <a:pPr marL="285750" indent="-285750">
              <a:buFontTx/>
              <a:buChar char="-"/>
            </a:pPr>
            <a:endParaRPr lang="ca-ES" sz="1600" dirty="0"/>
          </a:p>
        </p:txBody>
      </p:sp>
      <p:pic>
        <p:nvPicPr>
          <p:cNvPr id="9" name="8 Imagen" descr="C:\Users\LPineda\Dropbox (Institut Infància)\COMUNICACIO\identitat grafica\elements gràfics\numeros_institut_infancia\7_ve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0" y="494740"/>
            <a:ext cx="599020" cy="94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619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ia Curcoll\Dropbox (Institut Infància)\COMUNICACIO\imatges i fotografies\Imatges originals comprades\shutterstock_361929473_projectebene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6" y="4437112"/>
            <a:ext cx="9121180" cy="91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aia Curcoll\Dropbox (Institut Infància)\COMUNICACIO\imatges i fotografies\Imatges originals comprades\shutterstock_361929473_projectebene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12460"/>
            <a:ext cx="9121180" cy="91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264886" y="1340768"/>
            <a:ext cx="8636052" cy="2826410"/>
            <a:chOff x="264886" y="516695"/>
            <a:chExt cx="8636052" cy="2826410"/>
          </a:xfrm>
        </p:grpSpPr>
        <p:grpSp>
          <p:nvGrpSpPr>
            <p:cNvPr id="5" name="4 Grupo"/>
            <p:cNvGrpSpPr/>
            <p:nvPr/>
          </p:nvGrpSpPr>
          <p:grpSpPr>
            <a:xfrm>
              <a:off x="264886" y="516695"/>
              <a:ext cx="7691490" cy="2826410"/>
              <a:chOff x="294726" y="1103412"/>
              <a:chExt cx="5638714" cy="2826410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510086" y="1103412"/>
                <a:ext cx="5423354" cy="106686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a-ES" sz="3200" b="1" dirty="0" smtClean="0"/>
                  <a:t>Enquesta de </a:t>
                </a:r>
                <a:r>
                  <a:rPr lang="ca-ES" sz="3200" b="1" dirty="0"/>
                  <a:t>benestar subjectiu de la infància a </a:t>
                </a:r>
                <a:r>
                  <a:rPr lang="ca-ES" sz="3200" b="1" dirty="0" smtClean="0"/>
                  <a:t>Barcelona</a:t>
                </a:r>
              </a:p>
              <a:p>
                <a:pPr algn="l"/>
                <a:r>
                  <a:rPr lang="ca-ES" sz="3200" dirty="0" smtClean="0"/>
                  <a:t>Primeres dades</a:t>
                </a:r>
              </a:p>
              <a:p>
                <a:pPr algn="l"/>
                <a:endParaRPr lang="ca-ES" sz="1200" b="1" i="1" dirty="0"/>
              </a:p>
              <a:p>
                <a:pPr algn="l"/>
                <a:r>
                  <a:rPr lang="ca-ES" sz="2000" b="1" i="1" dirty="0" smtClean="0"/>
                  <a:t> </a:t>
                </a:r>
                <a:endParaRPr lang="ca-ES" sz="2000" b="1" i="1" dirty="0"/>
              </a:p>
              <a:p>
                <a:pPr algn="l"/>
                <a:endParaRPr lang="ca-ES" sz="2400" b="1" i="1" dirty="0"/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294726" y="2436240"/>
                <a:ext cx="5423354" cy="149358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82563" algn="l"/>
                <a:endParaRPr lang="es-ES_tradnl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840284" y="2798310"/>
                <a:ext cx="40324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563" algn="ctr"/>
                <a:endParaRPr lang="es-ES" sz="2000" b="1" dirty="0" smtClean="0">
                  <a:cs typeface="Calibri"/>
                </a:endParaRPr>
              </a:p>
              <a:p>
                <a:pPr marL="182563" algn="ctr"/>
                <a:endParaRPr lang="ca-ES" sz="2400" b="1" dirty="0">
                  <a:cs typeface="Calibri"/>
                </a:endParaRPr>
              </a:p>
            </p:txBody>
          </p:sp>
        </p:grpSp>
        <p:pic>
          <p:nvPicPr>
            <p:cNvPr id="11" name="Picture 5" descr="C:\Users\LPineda\Dropbox (Institut Infància)\COMUNICACIO\logos altres institucions\ajuntament de Barcelona\Llimes_reduides-15_CMY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97" y="2641286"/>
              <a:ext cx="1872208" cy="70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LPineda\Dropbox (Institut Infància)\EQUIP\OFICINA\2. Comunicacio\logo\logo\logo sol\logo_institut_infancia_adolescencia_colo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2641286"/>
              <a:ext cx="1664642" cy="67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61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52776" y="1239556"/>
            <a:ext cx="7633035" cy="4503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8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ca-ES" sz="18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it-IT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ca-ES" sz="16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endParaRPr lang="ca-ES" sz="18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es-E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2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5" y="818679"/>
            <a:ext cx="1008112" cy="101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77680" y="224492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/>
              <a:t>Projecte de:</a:t>
            </a:r>
          </a:p>
          <a:p>
            <a:r>
              <a:rPr lang="ca-ES" dirty="0" smtClean="0"/>
              <a:t>Àrea de Drets Socials de l’Ajuntament de Barcelona</a:t>
            </a:r>
          </a:p>
          <a:p>
            <a:endParaRPr lang="ca-ES" b="1" dirty="0" smtClean="0"/>
          </a:p>
          <a:p>
            <a:r>
              <a:rPr lang="ca-ES" b="1" dirty="0" smtClean="0"/>
              <a:t>Realitzat per: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Institut Infància i Adolescència de Barcelona </a:t>
            </a:r>
          </a:p>
          <a:p>
            <a:endParaRPr lang="ca-ES" dirty="0" smtClean="0"/>
          </a:p>
          <a:p>
            <a:r>
              <a:rPr lang="ca-ES" b="1" dirty="0" smtClean="0"/>
              <a:t>Amb la col·laboració de:</a:t>
            </a:r>
          </a:p>
          <a:p>
            <a:r>
              <a:rPr lang="ca-ES" dirty="0" smtClean="0"/>
              <a:t>Consorci d’Educació de Barcelona</a:t>
            </a:r>
          </a:p>
          <a:p>
            <a:endParaRPr lang="ca-ES" dirty="0" smtClean="0"/>
          </a:p>
          <a:p>
            <a:r>
              <a:rPr lang="ca-ES" b="1" dirty="0" smtClean="0"/>
              <a:t>I l’assessorament de: </a:t>
            </a:r>
          </a:p>
          <a:p>
            <a:r>
              <a:rPr lang="ca-ES" dirty="0"/>
              <a:t>Equip de </a:t>
            </a:r>
            <a:r>
              <a:rPr lang="ca-ES" dirty="0" smtClean="0"/>
              <a:t>recerca </a:t>
            </a:r>
            <a:r>
              <a:rPr lang="ca-ES" dirty="0"/>
              <a:t>“Infància, adolescència, drets dels infants i la </a:t>
            </a:r>
            <a:endParaRPr lang="ca-ES" dirty="0" smtClean="0"/>
          </a:p>
          <a:p>
            <a:r>
              <a:rPr lang="ca-ES" dirty="0" smtClean="0"/>
              <a:t>seva </a:t>
            </a:r>
            <a:r>
              <a:rPr lang="ca-ES" dirty="0"/>
              <a:t>qualitat de vida</a:t>
            </a:r>
            <a:r>
              <a:rPr lang="ca-ES" dirty="0" smtClean="0"/>
              <a:t>” de l’IRQV de la Universitat de Girona</a:t>
            </a:r>
            <a:r>
              <a:rPr lang="ca-ES" dirty="0"/>
              <a:t>.</a:t>
            </a:r>
          </a:p>
        </p:txBody>
      </p:sp>
      <p:pic>
        <p:nvPicPr>
          <p:cNvPr id="1026" name="Picture 2" descr="C:\Users\LPineda\Dropbox (Institut Infància)\COMUNICACIO\logos altres institucions\Consorci Educacio Barcel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2" y="3708653"/>
            <a:ext cx="1497894" cy="10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Pineda\Dropbox (Institut Infància)\COMUNICACIO\logos altres institucions\IRQV_Ud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90" y="5011984"/>
            <a:ext cx="1265180" cy="3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Pineda\Dropbox (Institut Infància)\COMUNICACIO\logos altres institucions\ajuntament de Barcelona\Llimes_reduides-15_CM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64" y="2203672"/>
            <a:ext cx="1346880" cy="5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Pineda\Dropbox (Institut Infància)\EQUIP\OFICINA\2. Comunicacio\logo\logo\logo sol\logo_institut_infancia_adolescencia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74" y="3228241"/>
            <a:ext cx="1116459" cy="4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44615" y="818679"/>
            <a:ext cx="6701703" cy="993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500" b="1" dirty="0" smtClean="0">
                <a:solidFill>
                  <a:srgbClr val="C23959"/>
                </a:solidFill>
              </a:rPr>
              <a:t>Parlen els nens i nenes</a:t>
            </a:r>
            <a:endParaRPr lang="ca-ES" sz="2200" b="1" dirty="0">
              <a:solidFill>
                <a:srgbClr val="C23959"/>
              </a:solidFill>
            </a:endParaRPr>
          </a:p>
          <a:p>
            <a:pPr algn="l"/>
            <a:r>
              <a:rPr lang="ca-ES" sz="2200" b="1" dirty="0" smtClean="0">
                <a:solidFill>
                  <a:srgbClr val="C23959"/>
                </a:solidFill>
              </a:rPr>
              <a:t>El benestar subjectiu de la infància a Barcelona</a:t>
            </a:r>
            <a:endParaRPr lang="es-ES" sz="4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799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3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1115616" y="432564"/>
            <a:ext cx="6966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Parlen els nens i nenes: </a:t>
            </a:r>
          </a:p>
          <a:p>
            <a:r>
              <a:rPr lang="ca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més enllà d’una enquesta</a:t>
            </a:r>
            <a:endParaRPr lang="ca-ES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242"/>
            <a:ext cx="940116" cy="1196752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530526" y="1543432"/>
            <a:ext cx="826803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solidFill>
                  <a:srgbClr val="4EA435"/>
                </a:solidFill>
                <a:cs typeface="Calibri"/>
              </a:rPr>
              <a:t>NOVA </a:t>
            </a:r>
            <a:r>
              <a:rPr lang="ca-ES" b="1" dirty="0">
                <a:solidFill>
                  <a:srgbClr val="4EA435"/>
                </a:solidFill>
                <a:cs typeface="Calibri"/>
              </a:rPr>
              <a:t>EINA PERIÒDICA </a:t>
            </a:r>
            <a:r>
              <a:rPr lang="ca-ES" dirty="0">
                <a:solidFill>
                  <a:srgbClr val="4EA435"/>
                </a:solidFill>
                <a:cs typeface="Calibri"/>
              </a:rPr>
              <a:t>&gt; INFANTS COM A INFORMANTS CLAU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És la primera </a:t>
            </a:r>
            <a:r>
              <a:rPr lang="ca-ES" sz="1600" dirty="0"/>
              <a:t>vegada que </a:t>
            </a:r>
            <a:r>
              <a:rPr lang="ca-ES" sz="1600" dirty="0" smtClean="0"/>
              <a:t>Barcelona pregunta </a:t>
            </a:r>
            <a:r>
              <a:rPr lang="ca-ES" sz="1600" dirty="0"/>
              <a:t>als </a:t>
            </a:r>
            <a:r>
              <a:rPr lang="ca-ES" sz="1600" dirty="0" smtClean="0"/>
              <a:t>nens </a:t>
            </a:r>
            <a:r>
              <a:rPr lang="ca-ES" sz="1600" dirty="0"/>
              <a:t>i nenes </a:t>
            </a:r>
            <a:r>
              <a:rPr lang="ca-ES" sz="1600" dirty="0" smtClean="0"/>
              <a:t>i </a:t>
            </a:r>
            <a:r>
              <a:rPr lang="ca-ES" sz="1600" dirty="0"/>
              <a:t>no als adults </a:t>
            </a:r>
            <a:r>
              <a:rPr lang="ca-ES" sz="1600" dirty="0" smtClean="0"/>
              <a:t>amb qui conviuen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És l’inici d’una sèrie periòdica per complementar dades objectives de condicions de vida</a:t>
            </a:r>
          </a:p>
          <a:p>
            <a:endParaRPr lang="ca-ES" sz="1600" b="1" dirty="0"/>
          </a:p>
          <a:p>
            <a:r>
              <a:rPr lang="ca-ES" b="1" dirty="0">
                <a:solidFill>
                  <a:srgbClr val="4EA435"/>
                </a:solidFill>
                <a:cs typeface="Calibri"/>
              </a:rPr>
              <a:t>EN EL MARC D’UN PROJECTE </a:t>
            </a:r>
            <a:r>
              <a:rPr lang="ca-ES" b="1" dirty="0" smtClean="0">
                <a:solidFill>
                  <a:srgbClr val="4EA435"/>
                </a:solidFill>
                <a:cs typeface="Calibri"/>
              </a:rPr>
              <a:t>INTERNACIONAL </a:t>
            </a:r>
            <a:r>
              <a:rPr lang="ca-ES" dirty="0">
                <a:solidFill>
                  <a:srgbClr val="4EA435"/>
                </a:solidFill>
                <a:cs typeface="Calibri"/>
              </a:rPr>
              <a:t>&gt; </a:t>
            </a:r>
            <a:r>
              <a:rPr lang="ca-ES" dirty="0" smtClean="0">
                <a:solidFill>
                  <a:srgbClr val="4EA435"/>
                </a:solidFill>
                <a:cs typeface="Calibri"/>
              </a:rPr>
              <a:t>CHILDREN’S </a:t>
            </a:r>
            <a:r>
              <a:rPr lang="ca-ES" dirty="0">
                <a:solidFill>
                  <a:srgbClr val="4EA435"/>
                </a:solidFill>
                <a:cs typeface="Calibri"/>
              </a:rPr>
              <a:t>WORLDS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S’ha </a:t>
            </a:r>
            <a:r>
              <a:rPr lang="ca-ES" sz="1600" dirty="0"/>
              <a:t>partit </a:t>
            </a:r>
            <a:r>
              <a:rPr lang="ca-ES" sz="1600" dirty="0" smtClean="0"/>
              <a:t>del qüestionari internacional validat </a:t>
            </a:r>
            <a:r>
              <a:rPr lang="ca-ES" sz="1600" dirty="0" err="1" smtClean="0"/>
              <a:t>Children’s</a:t>
            </a:r>
            <a:r>
              <a:rPr lang="ca-ES" sz="1600" dirty="0" smtClean="0"/>
              <a:t> </a:t>
            </a:r>
            <a:r>
              <a:rPr lang="ca-ES" sz="1600" dirty="0" err="1" smtClean="0"/>
              <a:t>Worlds</a:t>
            </a:r>
            <a:r>
              <a:rPr lang="ca-ES" sz="1600" dirty="0" smtClean="0"/>
              <a:t> (més de 30 països)</a:t>
            </a:r>
            <a:endParaRPr lang="ca-ES" sz="1600" dirty="0"/>
          </a:p>
          <a:p>
            <a:endParaRPr lang="ca-ES" sz="1600" b="1" dirty="0" smtClean="0"/>
          </a:p>
          <a:p>
            <a:r>
              <a:rPr lang="ca-ES" b="1" dirty="0">
                <a:solidFill>
                  <a:srgbClr val="4EA435"/>
                </a:solidFill>
                <a:cs typeface="Calibri"/>
              </a:rPr>
              <a:t>RESULTATS INÈDITS </a:t>
            </a:r>
            <a:r>
              <a:rPr lang="ca-ES" dirty="0" smtClean="0">
                <a:solidFill>
                  <a:srgbClr val="4EA435"/>
                </a:solidFill>
                <a:cs typeface="Calibri"/>
              </a:rPr>
              <a:t>&gt; </a:t>
            </a:r>
            <a:r>
              <a:rPr lang="ca-ES" dirty="0">
                <a:solidFill>
                  <a:srgbClr val="4EA435"/>
                </a:solidFill>
                <a:cs typeface="Calibri"/>
              </a:rPr>
              <a:t>DADES </a:t>
            </a:r>
            <a:r>
              <a:rPr lang="ca-ES" dirty="0" smtClean="0">
                <a:solidFill>
                  <a:srgbClr val="4EA435"/>
                </a:solidFill>
                <a:cs typeface="Calibri"/>
              </a:rPr>
              <a:t>SUBJECTIVES D’INFÀNCIA</a:t>
            </a:r>
            <a:endParaRPr lang="ca-ES" dirty="0">
              <a:solidFill>
                <a:srgbClr val="4EA435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Ja tenim dades subjectives d’alguns aspectes de l’adolescència a la ciutat (Enquesta FRESC)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És la primera </a:t>
            </a:r>
            <a:r>
              <a:rPr lang="ca-ES" sz="1600" dirty="0"/>
              <a:t>enquesta de benestar subjectiu </a:t>
            </a:r>
            <a:r>
              <a:rPr lang="ca-ES" sz="1600" dirty="0" smtClean="0"/>
              <a:t>de la infància a la ciutat en la franja 10 </a:t>
            </a:r>
            <a:r>
              <a:rPr lang="ca-ES" sz="1600" dirty="0"/>
              <a:t>-</a:t>
            </a:r>
            <a:r>
              <a:rPr lang="ca-ES" sz="1600" dirty="0" smtClean="0"/>
              <a:t> 12 anys</a:t>
            </a:r>
          </a:p>
          <a:p>
            <a:endParaRPr lang="ca-ES" sz="1600" b="1" dirty="0">
              <a:solidFill>
                <a:srgbClr val="4EA435"/>
              </a:solidFill>
              <a:latin typeface="Calibri"/>
              <a:ea typeface="+mj-ea"/>
              <a:cs typeface="Calibri"/>
            </a:endParaRPr>
          </a:p>
          <a:p>
            <a:r>
              <a:rPr lang="ca-ES" b="1" dirty="0" smtClean="0">
                <a:solidFill>
                  <a:srgbClr val="4EA435"/>
                </a:solidFill>
                <a:latin typeface="Calibri"/>
                <a:ea typeface="+mj-ea"/>
                <a:cs typeface="Calibri"/>
              </a:rPr>
              <a:t>PROCÉS INNOVADOR </a:t>
            </a:r>
            <a:r>
              <a:rPr lang="ca-ES" dirty="0">
                <a:solidFill>
                  <a:srgbClr val="4EA435"/>
                </a:solidFill>
                <a:cs typeface="Calibri"/>
              </a:rPr>
              <a:t>&gt; TORNEM A LES ESCOLES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Retornem els resultats </a:t>
            </a:r>
            <a:r>
              <a:rPr lang="ca-ES" sz="1600" dirty="0"/>
              <a:t>als nens i nenes perquè els coneguin, interpretin i facin propostes de millora del seu benestar</a:t>
            </a:r>
          </a:p>
          <a:p>
            <a:endParaRPr lang="ca-ES" sz="1600" b="1" dirty="0" smtClean="0">
              <a:solidFill>
                <a:srgbClr val="4EA435"/>
              </a:solidFill>
              <a:latin typeface="Calibri"/>
              <a:ea typeface="+mj-ea"/>
              <a:cs typeface="Calibri"/>
            </a:endParaRPr>
          </a:p>
          <a:p>
            <a:r>
              <a:rPr lang="ca-ES" b="1" dirty="0" smtClean="0">
                <a:solidFill>
                  <a:srgbClr val="4EA435"/>
                </a:solidFill>
                <a:latin typeface="Calibri"/>
                <a:ea typeface="+mj-ea"/>
                <a:cs typeface="Calibri"/>
              </a:rPr>
              <a:t>ENQUESTA DE CIUTAT </a:t>
            </a:r>
            <a:r>
              <a:rPr lang="ca-ES" dirty="0" smtClean="0">
                <a:solidFill>
                  <a:srgbClr val="4EA435"/>
                </a:solidFill>
                <a:latin typeface="Calibri"/>
                <a:ea typeface="+mj-ea"/>
                <a:cs typeface="Calibri"/>
              </a:rPr>
              <a:t>&gt; AMPLI ABAST SOCIAL I REPRESENTATIVITAT TERRITORIAL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Hem anat a 52 </a:t>
            </a:r>
            <a:r>
              <a:rPr lang="ca-ES" sz="1600" dirty="0"/>
              <a:t>escoles de tots els districtes de </a:t>
            </a:r>
            <a:r>
              <a:rPr lang="ca-ES" sz="1600" dirty="0" smtClean="0"/>
              <a:t>Barcelona (públiques i concertades)</a:t>
            </a:r>
            <a:endParaRPr lang="ca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Hem enquestat al 15 </a:t>
            </a:r>
            <a:r>
              <a:rPr lang="ca-ES" sz="1600" dirty="0"/>
              <a:t>% dels infants d’entre 10 i 12 </a:t>
            </a:r>
            <a:r>
              <a:rPr lang="ca-ES" sz="1600" dirty="0" smtClean="0"/>
              <a:t>anys de la ciutat</a:t>
            </a:r>
          </a:p>
          <a:p>
            <a:pPr lvl="1"/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68271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9" y="311242"/>
            <a:ext cx="891484" cy="113484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915816" y="1556792"/>
            <a:ext cx="6067171" cy="4680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1800" b="1" dirty="0" smtClean="0">
                <a:solidFill>
                  <a:srgbClr val="4EA435"/>
                </a:solidFill>
                <a:latin typeface="Calibri"/>
                <a:cs typeface="Calibri"/>
              </a:rPr>
              <a:t>Hem preguntat i escoltat els infants per conèixer el seu benestar </a:t>
            </a:r>
          </a:p>
          <a:p>
            <a:pPr algn="l"/>
            <a:r>
              <a:rPr lang="ca-ES" sz="1600" dirty="0" smtClean="0">
                <a:latin typeface="Calibri"/>
                <a:cs typeface="Calibri"/>
              </a:rPr>
              <a:t>3.971 infants de 5è i 6è de primària de 52 escoles</a:t>
            </a:r>
          </a:p>
          <a:p>
            <a:pPr algn="l"/>
            <a:endParaRPr lang="ca-E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ca-ES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ca-ES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ca-ES" sz="1800" b="1" dirty="0" smtClean="0">
                <a:solidFill>
                  <a:srgbClr val="4EA435"/>
                </a:solidFill>
                <a:cs typeface="Calibri"/>
              </a:rPr>
              <a:t>Compartirem i interpretarem els resultats amb els infants per tal que facin propostes de millora del seu benestar </a:t>
            </a:r>
          </a:p>
          <a:p>
            <a:pPr algn="l"/>
            <a:r>
              <a:rPr lang="ca-ES" sz="1600" dirty="0" smtClean="0">
                <a:cs typeface="Calibri"/>
              </a:rPr>
              <a:t>Procés participatiu amb 80 tallers participatius amb els nens i nenes de 6è de primària de les mateixes escoles</a:t>
            </a:r>
          </a:p>
          <a:p>
            <a:pPr algn="l"/>
            <a:endParaRPr lang="ca-ES" sz="1600" dirty="0" smtClean="0">
              <a:cs typeface="Calibri"/>
            </a:endParaRPr>
          </a:p>
          <a:p>
            <a:pPr algn="l"/>
            <a:endParaRPr lang="es-ES" sz="14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l"/>
            <a:r>
              <a:rPr lang="ca-ES" sz="1800" b="1" dirty="0" smtClean="0">
                <a:solidFill>
                  <a:srgbClr val="4EA435"/>
                </a:solidFill>
                <a:latin typeface="Calibri"/>
                <a:cs typeface="Calibri"/>
              </a:rPr>
              <a:t>Escoltarem i tindrem en compte l’agenda de propostes dels infants per millorar el seu benestar </a:t>
            </a:r>
          </a:p>
          <a:p>
            <a:pPr algn="l"/>
            <a:r>
              <a:rPr lang="ca-ES" sz="1600" dirty="0" smtClean="0">
                <a:latin typeface="Calibri"/>
                <a:cs typeface="Calibri"/>
              </a:rPr>
              <a:t>Informe final del projecte amb</a:t>
            </a:r>
            <a:r>
              <a:rPr lang="ca-ES" sz="1600" dirty="0">
                <a:latin typeface="Calibri"/>
                <a:cs typeface="Calibri"/>
              </a:rPr>
              <a:t> </a:t>
            </a:r>
            <a:r>
              <a:rPr lang="ca-ES" sz="1600" dirty="0" smtClean="0">
                <a:latin typeface="Calibri"/>
                <a:cs typeface="Calibri"/>
              </a:rPr>
              <a:t>anàlisi amb més profunditat de les dades i amb resultats del procés participatiu</a:t>
            </a:r>
          </a:p>
          <a:p>
            <a:pPr algn="l"/>
            <a:r>
              <a:rPr lang="ca-ES" sz="1600" dirty="0" smtClean="0">
                <a:latin typeface="Calibri"/>
                <a:cs typeface="Calibri"/>
              </a:rPr>
              <a:t>Agenda </a:t>
            </a:r>
            <a:r>
              <a:rPr lang="ca-ES" sz="1600" dirty="0">
                <a:latin typeface="Calibri"/>
                <a:cs typeface="Calibri"/>
              </a:rPr>
              <a:t>d’infància amb les seves propostes per millorar el benestar</a:t>
            </a:r>
            <a:endParaRPr lang="es-ES" sz="1600" dirty="0">
              <a:latin typeface="Calibri"/>
              <a:cs typeface="Calibri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4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92258852"/>
              </p:ext>
            </p:extLst>
          </p:nvPr>
        </p:nvGraphicFramePr>
        <p:xfrm>
          <a:off x="410395" y="1641102"/>
          <a:ext cx="24908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33"/>
          <p:cNvSpPr txBox="1"/>
          <p:nvPr/>
        </p:nvSpPr>
        <p:spPr>
          <a:xfrm>
            <a:off x="1277684" y="332656"/>
            <a:ext cx="696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Què hem fet ja i què farem?</a:t>
            </a:r>
            <a:endParaRPr lang="ca-ES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831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5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9014" y="692696"/>
            <a:ext cx="790961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ca-E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endParaRPr lang="ca-ES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es-ES" sz="1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229072" y="404664"/>
            <a:ext cx="70153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2400" b="1" dirty="0"/>
              <a:t>Per poder </a:t>
            </a:r>
            <a:r>
              <a:rPr lang="ca-ES" sz="2400" b="1" dirty="0" smtClean="0"/>
              <a:t>conèixer i tenir en compte les opinions i interessos dels infants ens </a:t>
            </a:r>
            <a:r>
              <a:rPr lang="ca-ES" sz="2400" b="1" dirty="0"/>
              <a:t>cal la </a:t>
            </a:r>
            <a:r>
              <a:rPr lang="ca-ES" sz="2400" b="1" dirty="0" smtClean="0"/>
              <a:t>seva participació</a:t>
            </a:r>
          </a:p>
          <a:p>
            <a:pPr lvl="0"/>
            <a:endParaRPr lang="ca-ES" sz="1600" dirty="0" smtClean="0"/>
          </a:p>
          <a:p>
            <a:endParaRPr lang="ca-ES" sz="1600" dirty="0" smtClean="0">
              <a:cs typeface="Calibri"/>
            </a:endParaRPr>
          </a:p>
          <a:p>
            <a:r>
              <a:rPr lang="ca-ES" dirty="0" smtClean="0">
                <a:cs typeface="Calibri"/>
              </a:rPr>
              <a:t>Avancem </a:t>
            </a:r>
            <a:r>
              <a:rPr lang="ca-ES" dirty="0">
                <a:cs typeface="Calibri"/>
              </a:rPr>
              <a:t>en </a:t>
            </a:r>
            <a:r>
              <a:rPr lang="ca-ES" dirty="0" smtClean="0">
                <a:cs typeface="Calibri"/>
              </a:rPr>
              <a:t>l’obligació com a administració </a:t>
            </a:r>
            <a:r>
              <a:rPr lang="ca-ES" dirty="0">
                <a:cs typeface="Calibri"/>
              </a:rPr>
              <a:t>pública </a:t>
            </a:r>
            <a:r>
              <a:rPr lang="ca-ES" dirty="0" smtClean="0">
                <a:cs typeface="Calibri"/>
              </a:rPr>
              <a:t>de fer efectiu </a:t>
            </a:r>
            <a:r>
              <a:rPr lang="ca-ES" b="1" dirty="0" smtClean="0">
                <a:cs typeface="Calibri"/>
              </a:rPr>
              <a:t>el dret </a:t>
            </a:r>
            <a:r>
              <a:rPr lang="ca-ES" b="1" dirty="0">
                <a:cs typeface="Calibri"/>
              </a:rPr>
              <a:t>a ser </a:t>
            </a:r>
            <a:r>
              <a:rPr lang="ca-ES" b="1" dirty="0" smtClean="0">
                <a:cs typeface="Calibri"/>
              </a:rPr>
              <a:t>escoltats </a:t>
            </a:r>
            <a:r>
              <a:rPr lang="ca-ES" dirty="0" smtClean="0">
                <a:cs typeface="Calibri"/>
              </a:rPr>
              <a:t>i a establir </a:t>
            </a:r>
            <a:r>
              <a:rPr lang="ca-ES" dirty="0">
                <a:cs typeface="Calibri"/>
              </a:rPr>
              <a:t>procediments destinats a recollir les opinions dels infants </a:t>
            </a:r>
            <a:r>
              <a:rPr lang="ca-ES" dirty="0" smtClean="0">
                <a:cs typeface="Calibri"/>
              </a:rPr>
              <a:t>i tenir-les en compte per tal que l’interès superior de l’infant sigui una consideració primordial en la presa de decisions. </a:t>
            </a:r>
            <a:endParaRPr lang="ca-E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40994" y="5280416"/>
            <a:ext cx="748324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400" dirty="0">
              <a:latin typeface="Calibri"/>
              <a:cs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3068960"/>
            <a:ext cx="74089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Amb </a:t>
            </a:r>
            <a:r>
              <a:rPr lang="ca-ES" dirty="0"/>
              <a:t>aquest projecte, es té en compte una visió integral </a:t>
            </a:r>
            <a:r>
              <a:rPr lang="ca-ES" dirty="0" smtClean="0"/>
              <a:t>de </a:t>
            </a:r>
            <a:r>
              <a:rPr lang="ca-ES" dirty="0"/>
              <a:t>l’infant</a:t>
            </a:r>
            <a:r>
              <a:rPr lang="ca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4EA435"/>
                </a:solidFill>
                <a:cs typeface="Calibri"/>
              </a:rPr>
              <a:t>INFANT </a:t>
            </a:r>
            <a:r>
              <a:rPr lang="ca-ES" dirty="0">
                <a:solidFill>
                  <a:srgbClr val="4EA435"/>
                </a:solidFill>
                <a:cs typeface="Calibri"/>
              </a:rPr>
              <a:t>INFORMANT</a:t>
            </a:r>
            <a:r>
              <a:rPr lang="ca-ES" dirty="0">
                <a:cs typeface="Calibri"/>
              </a:rPr>
              <a:t>: responen </a:t>
            </a:r>
            <a:r>
              <a:rPr lang="ca-ES" dirty="0"/>
              <a:t>ells mateixos sobre el seu benestar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4EA435"/>
                </a:solidFill>
                <a:cs typeface="Calibri"/>
              </a:rPr>
              <a:t>INFANT </a:t>
            </a:r>
            <a:r>
              <a:rPr lang="ca-ES" dirty="0">
                <a:solidFill>
                  <a:srgbClr val="4EA435"/>
                </a:solidFill>
                <a:cs typeface="Calibri"/>
              </a:rPr>
              <a:t>INVESTIGADOR</a:t>
            </a:r>
            <a:r>
              <a:rPr lang="ca-ES" dirty="0">
                <a:cs typeface="Calibri"/>
              </a:rPr>
              <a:t>: </a:t>
            </a:r>
            <a:r>
              <a:rPr lang="ca-ES" dirty="0" smtClean="0">
                <a:cs typeface="Calibri"/>
              </a:rPr>
              <a:t>interpreten i debaten els </a:t>
            </a:r>
            <a:r>
              <a:rPr lang="ca-ES" dirty="0">
                <a:cs typeface="Calibri"/>
              </a:rPr>
              <a:t>resultats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4EA435"/>
                </a:solidFill>
                <a:cs typeface="Calibri"/>
              </a:rPr>
              <a:t>INFANT CIUTADÀ</a:t>
            </a:r>
            <a:r>
              <a:rPr lang="ca-ES" dirty="0">
                <a:cs typeface="Calibri"/>
              </a:rPr>
              <a:t>: creen la seva pròpia agenda de propostes de canvi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4EA435"/>
                </a:solidFill>
                <a:cs typeface="Calibri"/>
              </a:rPr>
              <a:t>INFANT ACTIVISTA</a:t>
            </a:r>
            <a:r>
              <a:rPr lang="ca-ES" dirty="0">
                <a:cs typeface="Calibri"/>
              </a:rPr>
              <a:t>: traslladen </a:t>
            </a:r>
            <a:r>
              <a:rPr lang="ca-ES" dirty="0" smtClean="0">
                <a:cs typeface="Calibri"/>
              </a:rPr>
              <a:t>i fan seguiment d’aquesta </a:t>
            </a:r>
            <a:r>
              <a:rPr lang="ca-ES" dirty="0">
                <a:cs typeface="Calibri"/>
              </a:rPr>
              <a:t>agenda als adults </a:t>
            </a:r>
            <a:r>
              <a:rPr lang="ca-ES" dirty="0" smtClean="0">
                <a:cs typeface="Calibri"/>
              </a:rPr>
              <a:t>perquè la tinguin en </a:t>
            </a:r>
            <a:r>
              <a:rPr lang="ca-ES" dirty="0">
                <a:cs typeface="Calibri"/>
              </a:rPr>
              <a:t>compte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6" y="360040"/>
            <a:ext cx="94011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6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9014" y="692696"/>
            <a:ext cx="790961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ca-E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endParaRPr lang="ca-ES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es-ES" sz="1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33958" y="347398"/>
            <a:ext cx="7056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err="1" smtClean="0"/>
              <a:t>Ens</a:t>
            </a:r>
            <a:r>
              <a:rPr lang="es-ES" sz="2400" b="1" dirty="0" smtClean="0"/>
              <a:t> calen unes </a:t>
            </a:r>
            <a:r>
              <a:rPr lang="es-ES" sz="2400" b="1" dirty="0" err="1" smtClean="0"/>
              <a:t>orelles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especials</a:t>
            </a:r>
            <a:r>
              <a:rPr lang="es-ES" sz="2400" b="1" dirty="0" smtClean="0"/>
              <a:t>: </a:t>
            </a:r>
          </a:p>
          <a:p>
            <a:pPr lvl="0"/>
            <a:r>
              <a:rPr lang="es-ES" sz="2400" b="1" dirty="0"/>
              <a:t>e</a:t>
            </a:r>
            <a:r>
              <a:rPr lang="es-ES" sz="2400" b="1" dirty="0" smtClean="0"/>
              <a:t>l </a:t>
            </a:r>
            <a:r>
              <a:rPr lang="es-ES" sz="2400" b="1" dirty="0" err="1" smtClean="0"/>
              <a:t>biaix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err="1"/>
              <a:t>l’optimisme</a:t>
            </a:r>
            <a:r>
              <a:rPr lang="es-ES" sz="2400" b="1" dirty="0"/>
              <a:t> </a:t>
            </a:r>
            <a:r>
              <a:rPr lang="es-ES" sz="2400" b="1" dirty="0" smtClean="0"/>
              <a:t>vital de la </a:t>
            </a:r>
            <a:r>
              <a:rPr lang="es-ES" sz="2400" b="1" dirty="0" err="1" smtClean="0"/>
              <a:t>infància</a:t>
            </a:r>
            <a:endParaRPr lang="es-ES" sz="2400" b="1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1166166" y="1556792"/>
            <a:ext cx="3333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kern="150" dirty="0" smtClean="0">
                <a:ea typeface="Droid Sans Fallback"/>
                <a:cs typeface="Calibri"/>
              </a:rPr>
              <a:t>Que un infant estigui content amb la seva vida és esperable i el més habitual. Aquest fenomen es coneix com a </a:t>
            </a:r>
            <a:r>
              <a:rPr lang="ca-ES" sz="1600" b="1" u="sng" kern="150" dirty="0" smtClean="0">
                <a:ea typeface="Droid Sans Fallback"/>
                <a:cs typeface="Calibri"/>
              </a:rPr>
              <a:t>biaix de l’optimisme vital </a:t>
            </a:r>
            <a:r>
              <a:rPr lang="ca-ES" sz="1600" kern="150" dirty="0" smtClean="0">
                <a:ea typeface="Droid Sans Fallback"/>
                <a:cs typeface="Calibri"/>
              </a:rPr>
              <a:t>i està vinculat a la condició d’infant. </a:t>
            </a:r>
          </a:p>
          <a:p>
            <a:endParaRPr lang="ca-ES" sz="1600" kern="150" dirty="0" smtClean="0">
              <a:ea typeface="Droid Sans Fallback"/>
              <a:cs typeface="Calibri"/>
            </a:endParaRPr>
          </a:p>
          <a:p>
            <a:r>
              <a:rPr lang="ca-ES" sz="1600" kern="150" dirty="0" smtClean="0">
                <a:ea typeface="Droid Sans Fallback"/>
                <a:cs typeface="Calibri"/>
              </a:rPr>
              <a:t>Per norma general, expressen puntuacions molt altes: </a:t>
            </a:r>
            <a:r>
              <a:rPr lang="ca-ES" sz="1600" b="1" kern="150" dirty="0" smtClean="0">
                <a:ea typeface="Droid Sans Fallback"/>
                <a:cs typeface="Calibri"/>
              </a:rPr>
              <a:t>el 9 i el 10 són els valors més freqüents</a:t>
            </a:r>
            <a:r>
              <a:rPr lang="ca-ES" sz="1600" kern="150" dirty="0" smtClean="0">
                <a:ea typeface="Droid Sans Fallback"/>
                <a:cs typeface="Calibri"/>
              </a:rPr>
              <a:t>. </a:t>
            </a:r>
          </a:p>
          <a:p>
            <a:endParaRPr lang="ca-ES" sz="1600" kern="150" dirty="0">
              <a:ea typeface="Droid Sans Fallback"/>
              <a:cs typeface="Calibri"/>
            </a:endParaRPr>
          </a:p>
          <a:p>
            <a:r>
              <a:rPr lang="ca-ES" sz="1600" kern="150" dirty="0">
                <a:ea typeface="Droid Sans Fallback"/>
                <a:cs typeface="Calibri"/>
              </a:rPr>
              <a:t>Amb l’edat (adolescència, adultesa) l’optimisme amb la vida </a:t>
            </a:r>
            <a:r>
              <a:rPr lang="ca-ES" sz="1600" kern="150" dirty="0" smtClean="0">
                <a:ea typeface="Droid Sans Fallback"/>
                <a:cs typeface="Calibri"/>
              </a:rPr>
              <a:t>disminueix: les persones adultes es posicionen majoritàriament en el 7 i 8.</a:t>
            </a:r>
          </a:p>
          <a:p>
            <a:endParaRPr lang="es-ES" sz="1600" dirty="0"/>
          </a:p>
        </p:txBody>
      </p:sp>
      <p:pic>
        <p:nvPicPr>
          <p:cNvPr id="14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70" y="3074583"/>
            <a:ext cx="329837" cy="2460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5" y="1642200"/>
            <a:ext cx="329837" cy="246026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4720753" y="3318629"/>
            <a:ext cx="2341491" cy="38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kern="150" dirty="0"/>
              <a:t>Children’s </a:t>
            </a:r>
            <a:r>
              <a:rPr lang="ca-ES" sz="1050" kern="150" dirty="0" smtClean="0"/>
              <a:t>Worlds: </a:t>
            </a:r>
            <a:r>
              <a:rPr lang="ca-ES" sz="1050" kern="150" dirty="0"/>
              <a:t>Rees </a:t>
            </a:r>
            <a:r>
              <a:rPr lang="ca-ES" sz="1050" kern="150" dirty="0" smtClean="0"/>
              <a:t>i Main (2015)</a:t>
            </a:r>
            <a:endParaRPr lang="es-ES" sz="1050" kern="150" dirty="0"/>
          </a:p>
        </p:txBody>
      </p:sp>
      <p:sp>
        <p:nvSpPr>
          <p:cNvPr id="21" name="20 Rectángulo"/>
          <p:cNvSpPr/>
          <p:nvPr/>
        </p:nvSpPr>
        <p:spPr>
          <a:xfrm>
            <a:off x="4712588" y="5710264"/>
            <a:ext cx="32150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kern="150" dirty="0"/>
              <a:t>Centre d’Estudis d’Opinió (2015)</a:t>
            </a:r>
            <a:endParaRPr lang="es-ES" sz="1050" kern="150" dirty="0"/>
          </a:p>
        </p:txBody>
      </p:sp>
      <p:pic>
        <p:nvPicPr>
          <p:cNvPr id="23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8" y="4055236"/>
            <a:ext cx="329837" cy="2460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76" y="115222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76" y="3631948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7688489" y="1712099"/>
            <a:ext cx="596612" cy="40535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Picture 2" descr="C:\Users\Maria\Dropbox (Institut Infància)\COMUNICACIO\identitat grafica\elements gràfics\numeros_institut_infancia\4_gris_fos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9" y="319719"/>
            <a:ext cx="760654" cy="9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21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96782" y="6309320"/>
            <a:ext cx="442392" cy="400110"/>
          </a:xfrm>
          <a:noFill/>
        </p:spPr>
        <p:txBody>
          <a:bodyPr wrap="square" rtlCol="0">
            <a:spAutoFit/>
          </a:bodyPr>
          <a:lstStyle/>
          <a:p>
            <a:pPr algn="ctr"/>
            <a:fld id="{132FADFE-3B8F-471C-ABF0-DBC7717ECBBC}" type="slidenum">
              <a:rPr lang="es-ES" sz="2000">
                <a:solidFill>
                  <a:srgbClr val="D01742"/>
                </a:solidFill>
                <a:latin typeface="Calibri"/>
                <a:cs typeface="Calibri"/>
              </a:rPr>
              <a:pPr algn="ctr"/>
              <a:t>7</a:t>
            </a:fld>
            <a:endParaRPr lang="es-ES" sz="2000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1642643" y="1872208"/>
            <a:ext cx="6529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Presentació dels primers resultats de l’enquesta</a:t>
            </a:r>
            <a:endParaRPr lang="ca-ES" b="1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2051" name="Picture 3" descr="C:\Users\Maria\Dropbox (Institut Infància)\COMUNICACIO\identitat grafica\elements gràfics\numeros_institut_infancia\5_gris_fos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2" y="1776741"/>
            <a:ext cx="956740" cy="12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8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9014" y="692696"/>
            <a:ext cx="790961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a-E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it-IT" sz="14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r>
              <a:rPr lang="ca-E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endParaRPr lang="ca-ES" sz="1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algn="l"/>
            <a:endParaRPr lang="es-ES" sz="1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81618" y="404664"/>
            <a:ext cx="75870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2400" b="1" dirty="0" smtClean="0">
                <a:solidFill>
                  <a:srgbClr val="7DA635"/>
                </a:solidFill>
              </a:rPr>
              <a:t>Els </a:t>
            </a:r>
            <a:r>
              <a:rPr lang="ca-ES" sz="2400" b="1" dirty="0">
                <a:solidFill>
                  <a:srgbClr val="7DA635"/>
                </a:solidFill>
              </a:rPr>
              <a:t>infants </a:t>
            </a:r>
            <a:r>
              <a:rPr lang="ca-ES" sz="2400" b="1" dirty="0" smtClean="0">
                <a:solidFill>
                  <a:srgbClr val="7DA635"/>
                </a:solidFill>
              </a:rPr>
              <a:t>han expressat que els </a:t>
            </a:r>
            <a:r>
              <a:rPr lang="ca-ES" sz="2400" b="1" dirty="0">
                <a:solidFill>
                  <a:srgbClr val="7DA635"/>
                </a:solidFill>
              </a:rPr>
              <a:t>agrada </a:t>
            </a:r>
            <a:r>
              <a:rPr lang="ca-ES" sz="2400" b="1" dirty="0" smtClean="0">
                <a:solidFill>
                  <a:srgbClr val="7DA635"/>
                </a:solidFill>
              </a:rPr>
              <a:t>i agraeixen que els adults ens </a:t>
            </a:r>
            <a:r>
              <a:rPr lang="ca-ES" sz="2400" b="1" dirty="0">
                <a:solidFill>
                  <a:srgbClr val="7DA635"/>
                </a:solidFill>
              </a:rPr>
              <a:t>interessem per les seves </a:t>
            </a:r>
            <a:r>
              <a:rPr lang="ca-ES" sz="2400" b="1" dirty="0" smtClean="0">
                <a:solidFill>
                  <a:srgbClr val="7DA635"/>
                </a:solidFill>
              </a:rPr>
              <a:t>vides</a:t>
            </a:r>
            <a:endParaRPr lang="ca-ES" sz="2400" dirty="0" smtClean="0">
              <a:solidFill>
                <a:srgbClr val="7DA635"/>
              </a:solidFill>
            </a:endParaRPr>
          </a:p>
          <a:p>
            <a:pPr lvl="0"/>
            <a:endParaRPr lang="ca-ES" sz="1600" dirty="0" smtClean="0"/>
          </a:p>
          <a:p>
            <a:pPr lvl="0"/>
            <a:endParaRPr lang="ca-ES" sz="1600" dirty="0"/>
          </a:p>
          <a:p>
            <a:r>
              <a:rPr lang="ca-ES" dirty="0" smtClean="0"/>
              <a:t>A </a:t>
            </a:r>
            <a:r>
              <a:rPr lang="ca-ES" dirty="0"/>
              <a:t>la pregunta: “El qüestionari demana coses que són importants per a tu?”</a:t>
            </a:r>
          </a:p>
          <a:p>
            <a:pPr lvl="0"/>
            <a:r>
              <a:rPr lang="ca-ES" dirty="0"/>
              <a:t>e</a:t>
            </a:r>
            <a:r>
              <a:rPr lang="ca-ES" dirty="0" smtClean="0"/>
              <a:t>l 84 % </a:t>
            </a:r>
            <a:r>
              <a:rPr lang="ca-ES" dirty="0"/>
              <a:t>dels infants </a:t>
            </a:r>
            <a:r>
              <a:rPr lang="ca-ES" dirty="0" smtClean="0"/>
              <a:t>han </a:t>
            </a:r>
            <a:r>
              <a:rPr lang="ca-ES" dirty="0"/>
              <a:t>respost </a:t>
            </a:r>
            <a:r>
              <a:rPr lang="ca-ES" dirty="0" smtClean="0"/>
              <a:t>“sí”</a:t>
            </a:r>
          </a:p>
          <a:p>
            <a:pPr lvl="0"/>
            <a:endParaRPr lang="ca-ES" dirty="0" smtClean="0"/>
          </a:p>
          <a:p>
            <a:pPr lvl="0"/>
            <a:endParaRPr lang="ca-ES" sz="1600" dirty="0" smtClean="0"/>
          </a:p>
        </p:txBody>
      </p:sp>
      <p:pic>
        <p:nvPicPr>
          <p:cNvPr id="11" name="10 Imagen" descr="C:\Users\LPineda\Dropbox (Institut Infància)\COMUNICACIO\identitat grafica\elements gràfics\numeros_institut_infancia\1_ver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650"/>
            <a:ext cx="682971" cy="8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022468" y="3705749"/>
            <a:ext cx="3793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“</a:t>
            </a:r>
            <a:r>
              <a:rPr lang="es-ES" b="1" i="1" dirty="0"/>
              <a:t>Ha </a:t>
            </a:r>
            <a:r>
              <a:rPr lang="es-ES" b="1" i="1" dirty="0" err="1"/>
              <a:t>estat</a:t>
            </a:r>
            <a:r>
              <a:rPr lang="es-ES" b="1" i="1" dirty="0"/>
              <a:t> una </a:t>
            </a:r>
            <a:r>
              <a:rPr lang="es-ES" b="1" i="1" dirty="0" err="1"/>
              <a:t>experiència</a:t>
            </a:r>
            <a:r>
              <a:rPr lang="es-ES" b="1" i="1" dirty="0"/>
              <a:t> curiosa </a:t>
            </a:r>
            <a:r>
              <a:rPr lang="es-ES" b="1" i="1" dirty="0" err="1"/>
              <a:t>perquè</a:t>
            </a:r>
            <a:r>
              <a:rPr lang="es-ES" b="1" i="1" dirty="0"/>
              <a:t> no </a:t>
            </a:r>
            <a:r>
              <a:rPr lang="es-ES" b="1" i="1" dirty="0" err="1"/>
              <a:t>passa</a:t>
            </a:r>
            <a:r>
              <a:rPr lang="es-ES" b="1" i="1" dirty="0"/>
              <a:t> cada </a:t>
            </a:r>
            <a:r>
              <a:rPr lang="es-ES" b="1" i="1" dirty="0" err="1"/>
              <a:t>dia</a:t>
            </a:r>
            <a:r>
              <a:rPr lang="es-ES" b="1" i="1" dirty="0"/>
              <a:t> que </a:t>
            </a:r>
            <a:r>
              <a:rPr lang="es-ES" b="1" i="1" dirty="0" err="1" smtClean="0"/>
              <a:t>t’enquestin</a:t>
            </a:r>
            <a:r>
              <a:rPr lang="es-ES" b="1" i="1" dirty="0" smtClean="0"/>
              <a:t> ni </a:t>
            </a:r>
            <a:r>
              <a:rPr lang="es-ES" b="1" i="1" dirty="0" err="1"/>
              <a:t>tampoc</a:t>
            </a:r>
            <a:r>
              <a:rPr lang="es-ES" b="1" i="1" dirty="0"/>
              <a:t> que persones que </a:t>
            </a:r>
            <a:r>
              <a:rPr lang="es-ES" b="1" i="1" dirty="0" err="1"/>
              <a:t>estan</a:t>
            </a:r>
            <a:r>
              <a:rPr lang="es-ES" b="1" i="1" dirty="0"/>
              <a:t> </a:t>
            </a:r>
            <a:r>
              <a:rPr lang="es-ES" b="1" i="1" dirty="0" err="1"/>
              <a:t>fent</a:t>
            </a:r>
            <a:r>
              <a:rPr lang="es-ES" b="1" i="1" dirty="0"/>
              <a:t> un </a:t>
            </a:r>
            <a:r>
              <a:rPr lang="es-ES" b="1" i="1" dirty="0" err="1"/>
              <a:t>projecte</a:t>
            </a:r>
            <a:r>
              <a:rPr lang="es-ES" b="1" i="1" dirty="0"/>
              <a:t> </a:t>
            </a:r>
            <a:r>
              <a:rPr lang="es-ES" b="1" i="1" dirty="0" err="1"/>
              <a:t>important</a:t>
            </a:r>
            <a:r>
              <a:rPr lang="es-ES" b="1" i="1" dirty="0"/>
              <a:t> et </a:t>
            </a:r>
            <a:r>
              <a:rPr lang="es-ES" b="1" i="1" dirty="0" err="1"/>
              <a:t>preguntin</a:t>
            </a:r>
            <a:r>
              <a:rPr lang="es-ES" b="1" i="1" dirty="0"/>
              <a:t> coses sobre tu: </a:t>
            </a:r>
            <a:r>
              <a:rPr lang="es-ES" b="1" i="1" dirty="0" err="1"/>
              <a:t>m’ha</a:t>
            </a:r>
            <a:r>
              <a:rPr lang="es-ES" b="1" i="1" dirty="0"/>
              <a:t> </a:t>
            </a:r>
            <a:r>
              <a:rPr lang="es-ES" b="1" i="1" dirty="0" err="1"/>
              <a:t>fet</a:t>
            </a:r>
            <a:r>
              <a:rPr lang="es-ES" b="1" i="1" dirty="0"/>
              <a:t> sentir </a:t>
            </a:r>
            <a:r>
              <a:rPr lang="es-ES" b="1" i="1" dirty="0" err="1"/>
              <a:t>important</a:t>
            </a:r>
            <a:r>
              <a:rPr lang="es-ES" b="1" dirty="0"/>
              <a:t>” </a:t>
            </a:r>
            <a:r>
              <a:rPr lang="es-ES" sz="1600" dirty="0"/>
              <a:t>(nena, 11 </a:t>
            </a:r>
            <a:r>
              <a:rPr lang="es-ES" sz="1600" dirty="0" err="1"/>
              <a:t>anys</a:t>
            </a:r>
            <a:r>
              <a:rPr lang="es-ES" sz="1600" dirty="0" smtClean="0"/>
              <a:t>)</a:t>
            </a:r>
            <a:endParaRPr lang="ca-E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91" y="3361060"/>
            <a:ext cx="3258272" cy="244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6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115616" y="404664"/>
            <a:ext cx="709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err="1" smtClean="0">
                <a:solidFill>
                  <a:srgbClr val="7DA635"/>
                </a:solidFill>
              </a:rPr>
              <a:t>Resultats</a:t>
            </a:r>
            <a:r>
              <a:rPr lang="fr-FR" sz="2400" b="1" dirty="0" smtClean="0">
                <a:solidFill>
                  <a:srgbClr val="7DA635"/>
                </a:solidFill>
              </a:rPr>
              <a:t> </a:t>
            </a:r>
            <a:r>
              <a:rPr lang="fr-FR" sz="2400" b="1" dirty="0" err="1" smtClean="0">
                <a:solidFill>
                  <a:srgbClr val="7DA635"/>
                </a:solidFill>
              </a:rPr>
              <a:t>molt</a:t>
            </a:r>
            <a:r>
              <a:rPr lang="fr-FR" sz="2400" b="1" dirty="0" smtClean="0">
                <a:solidFill>
                  <a:srgbClr val="7DA635"/>
                </a:solidFill>
              </a:rPr>
              <a:t> </a:t>
            </a:r>
            <a:r>
              <a:rPr lang="fr-FR" sz="2400" b="1" dirty="0" err="1" smtClean="0">
                <a:solidFill>
                  <a:srgbClr val="7DA635"/>
                </a:solidFill>
              </a:rPr>
              <a:t>positius</a:t>
            </a:r>
            <a:r>
              <a:rPr lang="fr-FR" sz="2400" b="1" dirty="0" smtClean="0">
                <a:solidFill>
                  <a:srgbClr val="7DA635"/>
                </a:solidFill>
              </a:rPr>
              <a:t> i </a:t>
            </a:r>
            <a:r>
              <a:rPr lang="fr-FR" sz="2400" b="1" dirty="0" err="1" smtClean="0">
                <a:solidFill>
                  <a:srgbClr val="7DA635"/>
                </a:solidFill>
              </a:rPr>
              <a:t>esperables</a:t>
            </a:r>
            <a:r>
              <a:rPr lang="fr-FR" sz="2400" b="1" dirty="0" smtClean="0">
                <a:solidFill>
                  <a:srgbClr val="7DA635"/>
                </a:solidFill>
              </a:rPr>
              <a:t> de </a:t>
            </a:r>
            <a:r>
              <a:rPr lang="fr-FR" sz="2400" b="1" dirty="0" err="1" smtClean="0">
                <a:solidFill>
                  <a:srgbClr val="7DA635"/>
                </a:solidFill>
              </a:rPr>
              <a:t>satisfacció</a:t>
            </a:r>
            <a:r>
              <a:rPr lang="fr-FR" sz="2400" b="1" dirty="0" smtClean="0">
                <a:solidFill>
                  <a:srgbClr val="7DA635"/>
                </a:solidFill>
              </a:rPr>
              <a:t> </a:t>
            </a:r>
          </a:p>
          <a:p>
            <a:pPr lvl="0"/>
            <a:r>
              <a:rPr lang="fr-FR" sz="2400" b="1" dirty="0" err="1" smtClean="0">
                <a:solidFill>
                  <a:srgbClr val="7DA635"/>
                </a:solidFill>
              </a:rPr>
              <a:t>amb</a:t>
            </a:r>
            <a:r>
              <a:rPr lang="fr-FR" sz="2400" b="1" dirty="0" smtClean="0">
                <a:solidFill>
                  <a:srgbClr val="7DA635"/>
                </a:solidFill>
              </a:rPr>
              <a:t> la vida en global </a:t>
            </a:r>
            <a:r>
              <a:rPr lang="fr-FR" sz="2400" b="1" dirty="0" err="1" smtClean="0">
                <a:solidFill>
                  <a:srgbClr val="7DA635"/>
                </a:solidFill>
              </a:rPr>
              <a:t>dels</a:t>
            </a:r>
            <a:r>
              <a:rPr lang="fr-FR" sz="2400" b="1" dirty="0" smtClean="0">
                <a:solidFill>
                  <a:srgbClr val="7DA635"/>
                </a:solidFill>
              </a:rPr>
              <a:t> infants</a:t>
            </a:r>
            <a:endParaRPr lang="fr-FR" sz="2400" b="1" dirty="0">
              <a:solidFill>
                <a:srgbClr val="7DA635"/>
              </a:solidFill>
            </a:endParaRPr>
          </a:p>
        </p:txBody>
      </p:sp>
      <p:pic>
        <p:nvPicPr>
          <p:cNvPr id="18" name="Picture 2" descr="C:\Users\Maria\Dropbox (Institut Infància)\COMUNICACIO\identitat grafica\elements gràfics\numeros_institut_infancia\2_ve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4" y="423595"/>
            <a:ext cx="760900" cy="9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8"/>
          <p:cNvSpPr txBox="1"/>
          <p:nvPr/>
        </p:nvSpPr>
        <p:spPr>
          <a:xfrm>
            <a:off x="8524241" y="6237134"/>
            <a:ext cx="54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68FA94-9937-944E-95AE-6BF1500E89B8}" type="slidenum">
              <a:rPr lang="it-IT" sz="2000" smtClean="0">
                <a:solidFill>
                  <a:srgbClr val="D01742"/>
                </a:solidFill>
                <a:latin typeface="Calibri"/>
                <a:cs typeface="Calibri"/>
              </a:rPr>
              <a:t>9</a:t>
            </a:fld>
            <a:endParaRPr lang="en-US" sz="2000" b="1" dirty="0">
              <a:solidFill>
                <a:srgbClr val="D01742"/>
              </a:solidFill>
              <a:latin typeface="Calibri"/>
              <a:cs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40994" y="5280416"/>
            <a:ext cx="748324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400" dirty="0">
              <a:latin typeface="Calibri"/>
              <a:cs typeface="Calibri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429610" y="1628800"/>
            <a:ext cx="6814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 smtClean="0"/>
              <a:t>La mitjana de respostes sobre satisfacció global amb la vida és de</a:t>
            </a:r>
            <a:r>
              <a:rPr lang="ca-ES" sz="2000" b="1" dirty="0" smtClean="0"/>
              <a:t> 9 sobre 10</a:t>
            </a:r>
            <a:r>
              <a:rPr lang="ca-ES" sz="2000" dirty="0" smtClean="0"/>
              <a:t>. Això inclou valoracions subjectives respecte afirmacions com: “la meva vida em va bé”, “la meva vida és just com hauria de ser” o “m’agrada la meva vida”.</a:t>
            </a:r>
            <a:endParaRPr lang="es-ES" sz="2000" dirty="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700808"/>
            <a:ext cx="308858" cy="230378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1475656" y="5581689"/>
            <a:ext cx="6366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 smtClean="0"/>
              <a:t>El </a:t>
            </a:r>
            <a:r>
              <a:rPr lang="ca-ES" sz="2000" b="1" dirty="0" smtClean="0"/>
              <a:t>resultat per Barcelona és coherent </a:t>
            </a:r>
            <a:r>
              <a:rPr lang="ca-ES" sz="2000" dirty="0" smtClean="0"/>
              <a:t>amb el d’altres països on s’ha realitzat la mateixa enquesta als nens i nenes (recerca internacional </a:t>
            </a:r>
            <a:r>
              <a:rPr lang="ca-ES" sz="2000" dirty="0" smtClean="0">
                <a:hlinkClick r:id="rId5"/>
              </a:rPr>
              <a:t>Children’s </a:t>
            </a:r>
            <a:r>
              <a:rPr lang="ca-ES" sz="2000" dirty="0" err="1" smtClean="0">
                <a:hlinkClick r:id="rId5"/>
              </a:rPr>
              <a:t>World’s</a:t>
            </a:r>
            <a:r>
              <a:rPr lang="ca-ES" sz="2000" dirty="0" smtClean="0"/>
              <a:t>)</a:t>
            </a:r>
            <a:endParaRPr lang="es-ES" sz="2000" dirty="0"/>
          </a:p>
        </p:txBody>
      </p:sp>
      <p:pic>
        <p:nvPicPr>
          <p:cNvPr id="19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98" y="5661248"/>
            <a:ext cx="308858" cy="23037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661" r="1145" b="5492"/>
          <a:stretch/>
        </p:blipFill>
        <p:spPr bwMode="auto">
          <a:xfrm>
            <a:off x="2734519" y="2952239"/>
            <a:ext cx="4000872" cy="244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845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4845</TotalTime>
  <Words>1902</Words>
  <Application>Microsoft Office PowerPoint</Application>
  <PresentationFormat>Presentación en pantalla (4:3)</PresentationFormat>
  <Paragraphs>237</Paragraphs>
  <Slides>19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Maria</cp:lastModifiedBy>
  <cp:revision>588</cp:revision>
  <cp:lastPrinted>2017-10-24T17:21:46Z</cp:lastPrinted>
  <dcterms:created xsi:type="dcterms:W3CDTF">2017-04-24T17:39:40Z</dcterms:created>
  <dcterms:modified xsi:type="dcterms:W3CDTF">2017-11-12T17:48:12Z</dcterms:modified>
</cp:coreProperties>
</file>